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3"/>
  </p:notesMasterIdLst>
  <p:sldIdLst>
    <p:sldId id="288" r:id="rId2"/>
    <p:sldId id="383" r:id="rId3"/>
    <p:sldId id="279" r:id="rId4"/>
    <p:sldId id="281" r:id="rId5"/>
    <p:sldId id="5888" r:id="rId6"/>
    <p:sldId id="384" r:id="rId7"/>
    <p:sldId id="293" r:id="rId8"/>
    <p:sldId id="301" r:id="rId9"/>
    <p:sldId id="429" r:id="rId10"/>
    <p:sldId id="385" r:id="rId11"/>
    <p:sldId id="364" r:id="rId12"/>
    <p:sldId id="436" r:id="rId13"/>
    <p:sldId id="442" r:id="rId14"/>
    <p:sldId id="428" r:id="rId15"/>
    <p:sldId id="306" r:id="rId16"/>
    <p:sldId id="433" r:id="rId17"/>
    <p:sldId id="309" r:id="rId18"/>
    <p:sldId id="5887" r:id="rId19"/>
    <p:sldId id="310" r:id="rId20"/>
    <p:sldId id="431" r:id="rId21"/>
    <p:sldId id="311" r:id="rId22"/>
    <p:sldId id="312" r:id="rId23"/>
    <p:sldId id="320" r:id="rId24"/>
    <p:sldId id="5891" r:id="rId25"/>
    <p:sldId id="432" r:id="rId26"/>
    <p:sldId id="5892" r:id="rId27"/>
    <p:sldId id="5909" r:id="rId28"/>
    <p:sldId id="5893" r:id="rId29"/>
    <p:sldId id="326" r:id="rId30"/>
    <p:sldId id="5894" r:id="rId31"/>
    <p:sldId id="5895" r:id="rId32"/>
    <p:sldId id="5902" r:id="rId33"/>
    <p:sldId id="5883" r:id="rId34"/>
    <p:sldId id="5903" r:id="rId35"/>
    <p:sldId id="365" r:id="rId36"/>
    <p:sldId id="5906" r:id="rId37"/>
    <p:sldId id="5904" r:id="rId38"/>
    <p:sldId id="372" r:id="rId39"/>
    <p:sldId id="5908" r:id="rId40"/>
    <p:sldId id="369" r:id="rId41"/>
    <p:sldId id="5910" r:id="rId42"/>
    <p:sldId id="5890" r:id="rId43"/>
    <p:sldId id="371" r:id="rId44"/>
    <p:sldId id="459" r:id="rId45"/>
    <p:sldId id="5896" r:id="rId46"/>
    <p:sldId id="453" r:id="rId47"/>
    <p:sldId id="5907" r:id="rId48"/>
    <p:sldId id="5901" r:id="rId49"/>
    <p:sldId id="5905" r:id="rId50"/>
    <p:sldId id="347" r:id="rId51"/>
    <p:sldId id="444" r:id="rId52"/>
  </p:sldIdLst>
  <p:sldSz cx="12192000" cy="6858000"/>
  <p:notesSz cx="6797675" cy="9926638"/>
  <p:embeddedFontLst>
    <p:embeddedFont>
      <p:font typeface="Montserrat SemiBold" panose="020B0604020202020204" charset="0"/>
      <p:bold r:id="rId54"/>
      <p:boldItalic r:id="rId55"/>
    </p:embeddedFont>
    <p:embeddedFont>
      <p:font typeface="Montserrat Medium" panose="020B0604020202020204" charset="0"/>
      <p:regular r:id="rId56"/>
      <p:italic r:id="rId57"/>
    </p:embeddedFont>
    <p:embeddedFont>
      <p:font typeface="Montserrat Black" panose="020B0604020202020204" charset="0"/>
      <p:bold r:id="rId58"/>
      <p:boldItalic r:id="rId59"/>
    </p:embeddedFont>
    <p:embeddedFont>
      <p:font typeface="Calibri" panose="020F0502020204030204" pitchFamily="34" charset="0"/>
      <p:regular r:id="rId60"/>
      <p:bold r:id="rId61"/>
      <p:italic r:id="rId62"/>
      <p:boldItalic r:id="rId63"/>
    </p:embeddedFont>
    <p:embeddedFont>
      <p:font typeface="Delius Unicase" panose="020B0604020202020204" charset="0"/>
      <p:regular r:id="rId64"/>
      <p:bold r:id="rId65"/>
    </p:embeddedFont>
    <p:embeddedFont>
      <p:font typeface="Tahoma" panose="020B0604030504040204" pitchFamily="34" charset="0"/>
      <p:regular r:id="rId66"/>
      <p:bold r:id="rId67"/>
    </p:embeddedFont>
    <p:embeddedFont>
      <p:font typeface="Montserrat" panose="020B0604020202020204" charset="0"/>
      <p:regular r:id="rId68"/>
      <p:bold r:id="rId69"/>
      <p:italic r:id="rId70"/>
      <p:boldItalic r:id="rId71"/>
    </p:embeddedFont>
    <p:embeddedFont>
      <p:font typeface="Montserrat Light" panose="020B0604020202020204" charset="0"/>
      <p:regular r:id="rId72"/>
      <p:italic r:id="rId73"/>
    </p:embeddedFont>
    <p:embeddedFont>
      <p:font typeface="Roboto" panose="020B0604020202020204" charset="0"/>
      <p:regular r:id="rId74"/>
      <p:bold r:id="rId75"/>
      <p:italic r:id="rId76"/>
      <p:boldItalic r:id="rId77"/>
    </p:embeddedFont>
    <p:embeddedFont>
      <p:font typeface="Delius" panose="020B0604020202020204" charset="0"/>
      <p:regular r:id="rId78"/>
    </p:embeddedFont>
    <p:embeddedFont>
      <p:font typeface="Delius Unicase bold" panose="020B0604020202020204" charset="0"/>
      <p:bold r:id="rId7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88C829-7753-2A8D-A3F9-1287C648218A}" name="Gaetan Berquet" initials="GB" userId="eb1c7e92ba68c99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16C"/>
    <a:srgbClr val="898175"/>
    <a:srgbClr val="A63838"/>
    <a:srgbClr val="EF9898"/>
    <a:srgbClr val="FFFFFF"/>
    <a:srgbClr val="C4BDAE"/>
    <a:srgbClr val="A0AEC5"/>
    <a:srgbClr val="475668"/>
    <a:srgbClr val="C1BDB7"/>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CD3AA-0C22-4DD3-9BD0-71A331E94BB5}" v="15" dt="2023-09-28T19:12:36.12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2" autoAdjust="0"/>
    <p:restoredTop sz="96681" autoAdjust="0"/>
  </p:normalViewPr>
  <p:slideViewPr>
    <p:cSldViewPr snapToGrid="0">
      <p:cViewPr varScale="1">
        <p:scale>
          <a:sx n="122" d="100"/>
          <a:sy n="122" d="100"/>
        </p:scale>
        <p:origin x="108" y="30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204"/>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84"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3.fntdata"/><Relationship Id="rId61" Type="http://schemas.openxmlformats.org/officeDocument/2006/relationships/font" Target="fonts/font8.fntdata"/><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95364070026929"/>
          <c:y val="9.2993561192873733E-2"/>
          <c:w val="0.58592791943499667"/>
          <c:h val="0.9070065884190045"/>
        </c:manualLayout>
      </c:layout>
      <c:doughnutChart>
        <c:varyColors val="1"/>
        <c:ser>
          <c:idx val="0"/>
          <c:order val="0"/>
          <c:tx>
            <c:strRef>
              <c:f>Feuil1!$B$1</c:f>
              <c:strCache>
                <c:ptCount val="1"/>
                <c:pt idx="0">
                  <c:v>Ventes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16A8-4611-9968-DD640AD526B0}"/>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6A8-4611-9968-DD640AD526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A8-4611-9968-DD640AD526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6A8-4611-9968-DD640AD526B0}"/>
              </c:ext>
            </c:extLst>
          </c:dPt>
          <c:cat>
            <c:strRef>
              <c:f>Feuil1!$A$2:$A$5</c:f>
              <c:strCache>
                <c:ptCount val="2"/>
                <c:pt idx="0">
                  <c:v>1er trim.</c:v>
                </c:pt>
                <c:pt idx="1">
                  <c:v>2e trim.</c:v>
                </c:pt>
              </c:strCache>
            </c:strRef>
          </c:cat>
          <c:val>
            <c:numRef>
              <c:f>Feuil1!$B$2:$B$5</c:f>
              <c:numCache>
                <c:formatCode>General</c:formatCode>
                <c:ptCount val="4"/>
                <c:pt idx="0">
                  <c:v>1</c:v>
                </c:pt>
                <c:pt idx="1">
                  <c:v>99</c:v>
                </c:pt>
              </c:numCache>
            </c:numRef>
          </c:val>
          <c:extLst>
            <c:ext xmlns:c16="http://schemas.microsoft.com/office/drawing/2014/chart" uri="{C3380CC4-5D6E-409C-BE32-E72D297353CC}">
              <c16:uniqueId val="{00000008-16A8-4611-9968-DD640AD526B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8CF210B-116D-4B1B-92EF-B14EAF8A957B}" type="datetimeFigureOut">
              <a:rPr lang="fr-FR" smtClean="0"/>
              <a:t>17/10/2024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B2CE64-741C-4BD5-8335-B6D6255F1142}" type="slidenum">
              <a:rPr lang="fr-FR" smtClean="0"/>
              <a:t>‹N°›</a:t>
            </a:fld>
            <a:endParaRPr lang="fr-FR"/>
          </a:p>
        </p:txBody>
      </p:sp>
    </p:spTree>
    <p:extLst>
      <p:ext uri="{BB962C8B-B14F-4D97-AF65-F5344CB8AC3E}">
        <p14:creationId xmlns:p14="http://schemas.microsoft.com/office/powerpoint/2010/main" val="2487912589"/>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ontserrat Medium" panose="00000600000000000000" pitchFamily="2" charset="0"/>
        <a:ea typeface="+mn-ea"/>
        <a:cs typeface="+mn-cs"/>
      </a:defRPr>
    </a:lvl1pPr>
    <a:lvl2pPr marL="457200" algn="l" defTabSz="914400" rtl="0" eaLnBrk="1" latinLnBrk="0" hangingPunct="1">
      <a:defRPr sz="1000" kern="1200">
        <a:solidFill>
          <a:schemeClr val="tx1"/>
        </a:solidFill>
        <a:latin typeface="Montserrat Medium" panose="00000600000000000000" pitchFamily="2" charset="0"/>
        <a:ea typeface="+mn-ea"/>
        <a:cs typeface="+mn-cs"/>
      </a:defRPr>
    </a:lvl2pPr>
    <a:lvl3pPr marL="914400" algn="l" defTabSz="914400" rtl="0" eaLnBrk="1" latinLnBrk="0" hangingPunct="1">
      <a:defRPr sz="1000" kern="1200">
        <a:solidFill>
          <a:schemeClr val="tx1"/>
        </a:solidFill>
        <a:latin typeface="Montserrat Medium" panose="00000600000000000000" pitchFamily="2" charset="0"/>
        <a:ea typeface="+mn-ea"/>
        <a:cs typeface="+mn-cs"/>
      </a:defRPr>
    </a:lvl3pPr>
    <a:lvl4pPr marL="1371600" algn="l" defTabSz="914400" rtl="0" eaLnBrk="1" latinLnBrk="0" hangingPunct="1">
      <a:defRPr sz="1000" kern="1200">
        <a:solidFill>
          <a:schemeClr val="tx1"/>
        </a:solidFill>
        <a:latin typeface="Montserrat Medium" panose="00000600000000000000" pitchFamily="2" charset="0"/>
        <a:ea typeface="+mn-ea"/>
        <a:cs typeface="+mn-cs"/>
      </a:defRPr>
    </a:lvl4pPr>
    <a:lvl5pPr marL="1828800" algn="l" defTabSz="914400" rtl="0" eaLnBrk="1" latinLnBrk="0" hangingPunct="1">
      <a:defRPr sz="1000" kern="1200">
        <a:solidFill>
          <a:schemeClr val="tx1"/>
        </a:solidFill>
        <a:latin typeface="Montserrat Medium" panose="000006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cancer.fr/Comprendre-prevenir-depister/Reduire-les-risques-de-cancer/Alcoo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gco.iarc.fr/includes/PAF/PAF_FR_repor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Wingdings" pitchFamily="2" charset="2"/>
              <a:buNone/>
            </a:pPr>
            <a:r>
              <a:rPr lang="fr-FR" dirty="0">
                <a:solidFill>
                  <a:schemeClr val="tx2"/>
                </a:solidFill>
              </a:rPr>
              <a:t>Une </a:t>
            </a:r>
            <a:r>
              <a:rPr lang="fr-FR" b="1" dirty="0">
                <a:solidFill>
                  <a:srgbClr val="871454"/>
                </a:solidFill>
              </a:rPr>
              <a:t>seule association </a:t>
            </a:r>
            <a:r>
              <a:rPr lang="fr-FR" dirty="0">
                <a:solidFill>
                  <a:schemeClr val="tx2"/>
                </a:solidFill>
              </a:rPr>
              <a:t>pour la région avec 5 antennes basées à Nantes, Angers (siège social), Laval, Le Mans et la Roche/</a:t>
            </a:r>
            <a:r>
              <a:rPr lang="fr-FR" dirty="0" err="1">
                <a:solidFill>
                  <a:schemeClr val="tx2"/>
                </a:solidFill>
              </a:rPr>
              <a:t>Yon</a:t>
            </a:r>
            <a:r>
              <a:rPr lang="fr-FR" dirty="0">
                <a:solidFill>
                  <a:schemeClr val="tx2"/>
                </a:solidFill>
              </a:rPr>
              <a:t>.</a:t>
            </a:r>
          </a:p>
          <a:p>
            <a:pPr>
              <a:buFont typeface="Wingdings" pitchFamily="2" charset="2"/>
              <a:buNone/>
            </a:pPr>
            <a:r>
              <a:rPr lang="fr-FR" dirty="0">
                <a:solidFill>
                  <a:schemeClr val="tx2"/>
                </a:solidFill>
              </a:rPr>
              <a:t>17 CRCDC-régionaux en France</a:t>
            </a:r>
          </a:p>
          <a:p>
            <a:pPr>
              <a:buFont typeface="Wingdings" pitchFamily="2" charset="2"/>
              <a:buNone/>
            </a:pPr>
            <a:r>
              <a:rPr lang="fr-FR" b="1" dirty="0">
                <a:solidFill>
                  <a:srgbClr val="871454"/>
                </a:solidFill>
              </a:rPr>
              <a:t>Financé</a:t>
            </a:r>
            <a:r>
              <a:rPr lang="fr-FR" dirty="0">
                <a:solidFill>
                  <a:srgbClr val="871454"/>
                </a:solidFill>
              </a:rPr>
              <a:t> </a:t>
            </a:r>
            <a:r>
              <a:rPr lang="fr-FR" dirty="0">
                <a:solidFill>
                  <a:schemeClr val="tx2"/>
                </a:solidFill>
              </a:rPr>
              <a:t>par l’Agence Régionale de Santé (ARS) et les caisses d’Assurance Maladie (CPAM, MSA).</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a:t>
            </a:fld>
            <a:endParaRPr lang="fr-FR"/>
          </a:p>
        </p:txBody>
      </p:sp>
    </p:spTree>
    <p:extLst>
      <p:ext uri="{BB962C8B-B14F-4D97-AF65-F5344CB8AC3E}">
        <p14:creationId xmlns:p14="http://schemas.microsoft.com/office/powerpoint/2010/main" val="1283331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284">
              <a:defRPr/>
            </a:pPr>
            <a:r>
              <a:rPr lang="fr-FR" b="1" i="1" u="sng" dirty="0">
                <a:latin typeface="Calibri" panose="020F0502020204030204" pitchFamily="34" charset="0"/>
                <a:ea typeface="Calibri" panose="020F0502020204030204" pitchFamily="34" charset="0"/>
              </a:rPr>
              <a:t>Infos site de Santé Publique France : </a:t>
            </a:r>
          </a:p>
          <a:p>
            <a:pPr algn="l" fontAlgn="base"/>
            <a:r>
              <a:rPr lang="fr-FR" b="1" i="0" dirty="0">
                <a:solidFill>
                  <a:srgbClr val="004192"/>
                </a:solidFill>
                <a:effectLst/>
                <a:latin typeface="Roboto" panose="020B0604020202020204" pitchFamily="2" charset="0"/>
              </a:rPr>
              <a:t>1 cancer du sein sur 10 est diagnostiqué à un stade avancé</a:t>
            </a:r>
          </a:p>
          <a:p>
            <a:pPr algn="l" fontAlgn="base"/>
            <a:r>
              <a:rPr lang="fr-FR" b="0" i="0" dirty="0">
                <a:solidFill>
                  <a:srgbClr val="3E3E3E"/>
                </a:solidFill>
                <a:effectLst/>
                <a:latin typeface="Roboto" panose="020B0604020202020204" pitchFamily="2" charset="0"/>
              </a:rPr>
              <a:t>Les données des registres des cancers montrent que : </a:t>
            </a:r>
          </a:p>
          <a:p>
            <a:pPr algn="l" fontAlgn="base">
              <a:buFont typeface="Arial" panose="020B0604020202020204" pitchFamily="34" charset="0"/>
              <a:buChar char="•"/>
            </a:pPr>
            <a:r>
              <a:rPr lang="fr-FR" b="0" i="0" dirty="0">
                <a:solidFill>
                  <a:srgbClr val="3E3E3E"/>
                </a:solidFill>
                <a:effectLst/>
                <a:latin typeface="Roboto" panose="020B0604020202020204" pitchFamily="2" charset="0"/>
              </a:rPr>
              <a:t>6 cancers du sein sur 10 sont diagnostiqués à un stade précoce (extension locale limitée),</a:t>
            </a:r>
          </a:p>
          <a:p>
            <a:pPr algn="l" fontAlgn="base">
              <a:buFont typeface="Arial" panose="020B0604020202020204" pitchFamily="34" charset="0"/>
              <a:buChar char="•"/>
            </a:pPr>
            <a:r>
              <a:rPr lang="fr-FR" b="0" i="0" dirty="0">
                <a:solidFill>
                  <a:srgbClr val="3E3E3E"/>
                </a:solidFill>
                <a:effectLst/>
                <a:latin typeface="Roboto" panose="020B0604020202020204" pitchFamily="2" charset="0"/>
              </a:rPr>
              <a:t>3 sur 10 à un stade intermédiaire (extension régionale),</a:t>
            </a:r>
          </a:p>
          <a:p>
            <a:pPr algn="l" fontAlgn="base">
              <a:buFont typeface="Arial" panose="020B0604020202020204" pitchFamily="34" charset="0"/>
              <a:buChar char="•"/>
            </a:pPr>
            <a:r>
              <a:rPr lang="fr-FR" b="0" i="0" dirty="0">
                <a:solidFill>
                  <a:srgbClr val="3E3E3E"/>
                </a:solidFill>
                <a:effectLst/>
                <a:latin typeface="Roboto" panose="020B0604020202020204" pitchFamily="2" charset="0"/>
              </a:rPr>
              <a:t>1 sur 10 à un stade avancé.  </a:t>
            </a:r>
            <a:br>
              <a:rPr lang="fr-FR" b="0" i="0" dirty="0">
                <a:solidFill>
                  <a:srgbClr val="3E3E3E"/>
                </a:solidFill>
                <a:effectLst/>
                <a:latin typeface="Roboto" panose="020B0604020202020204" pitchFamily="2" charset="0"/>
              </a:rPr>
            </a:br>
            <a:r>
              <a:rPr lang="fr-FR" b="0" i="0" dirty="0">
                <a:solidFill>
                  <a:srgbClr val="3E3E3E"/>
                </a:solidFill>
                <a:effectLst/>
                <a:latin typeface="Roboto" panose="020B0604020202020204" pitchFamily="2" charset="0"/>
              </a:rPr>
              <a:t>Les cancers précoces sont diagnostiqués plus fréquemment chez les femmes de 50-74 ans (65%) contre 59 % chez les moins de 50 ans et 42 % chez les plus de 74 ans.</a:t>
            </a:r>
            <a:br>
              <a:rPr lang="fr-FR" b="0" i="0" dirty="0">
                <a:solidFill>
                  <a:srgbClr val="3E3E3E"/>
                </a:solidFill>
                <a:effectLst/>
                <a:latin typeface="Roboto" panose="020B0604020202020204" pitchFamily="2" charset="0"/>
              </a:rPr>
            </a:br>
            <a:r>
              <a:rPr lang="fr-FR" b="0" i="0" dirty="0">
                <a:solidFill>
                  <a:srgbClr val="3E3E3E"/>
                </a:solidFill>
                <a:effectLst/>
                <a:latin typeface="Roboto" panose="020B0604020202020204" pitchFamily="2" charset="0"/>
              </a:rPr>
              <a:t>Les cancers les plus avancés sont diagnostiqués plus fréquemment chez les femmes de plus de 74 ans. </a:t>
            </a:r>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14</a:t>
            </a:fld>
            <a:endParaRPr lang="fr-FR"/>
          </a:p>
        </p:txBody>
      </p:sp>
    </p:spTree>
    <p:extLst>
      <p:ext uri="{BB962C8B-B14F-4D97-AF65-F5344CB8AC3E}">
        <p14:creationId xmlns:p14="http://schemas.microsoft.com/office/powerpoint/2010/main" val="323537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solidFill>
                  <a:srgbClr val="05316C"/>
                </a:solidFill>
              </a:rPr>
              <a:t>( Formation obligatoire des radiologues et des manipulateurs / Quota minimum de mammographies pour les radiologues / Obligation du contrôle du matériel 2 fois par an par organismes </a:t>
            </a:r>
            <a:r>
              <a:rPr lang="fr-FR" sz="1200" i="1">
                <a:solidFill>
                  <a:srgbClr val="05316C"/>
                </a:solidFill>
              </a:rPr>
              <a:t>extérieurs)</a:t>
            </a:r>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15</a:t>
            </a:fld>
            <a:endParaRPr lang="fr-FR"/>
          </a:p>
        </p:txBody>
      </p:sp>
    </p:spTree>
    <p:extLst>
      <p:ext uri="{BB962C8B-B14F-4D97-AF65-F5344CB8AC3E}">
        <p14:creationId xmlns:p14="http://schemas.microsoft.com/office/powerpoint/2010/main" val="327721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284">
              <a:defRPr/>
            </a:pPr>
            <a:r>
              <a:rPr lang="fr-FR" sz="1000" dirty="0"/>
              <a:t>(remboursement écho : 70 % AM et 30 % complémentaire santé)</a:t>
            </a:r>
          </a:p>
          <a:p>
            <a:pPr defTabSz="948284">
              <a:defRPr/>
            </a:pPr>
            <a:r>
              <a:rPr lang="fr-FR" sz="1000" dirty="0"/>
              <a:t>Ajouter le courrier d’invitation du CRCDC : même diapo ou diapo suivante ?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16</a:t>
            </a:fld>
            <a:endParaRPr lang="fr-FR"/>
          </a:p>
        </p:txBody>
      </p:sp>
    </p:spTree>
    <p:extLst>
      <p:ext uri="{BB962C8B-B14F-4D97-AF65-F5344CB8AC3E}">
        <p14:creationId xmlns:p14="http://schemas.microsoft.com/office/powerpoint/2010/main" val="31772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17</a:t>
            </a:fld>
            <a:endParaRPr lang="fr-FR"/>
          </a:p>
        </p:txBody>
      </p:sp>
    </p:spTree>
    <p:extLst>
      <p:ext uri="{BB962C8B-B14F-4D97-AF65-F5344CB8AC3E}">
        <p14:creationId xmlns:p14="http://schemas.microsoft.com/office/powerpoint/2010/main" val="361725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EB165-1E51-17FA-CBF4-B5CC5561B5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4309B0-249D-DA04-DF59-DC9EC79EA1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62B1CD-3716-05CE-B9ED-F343DC9172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rgbClr val="05316C"/>
                </a:solidFill>
              </a:rPr>
              <a:t>Recueil des </a:t>
            </a:r>
            <a:r>
              <a:rPr lang="fr-FR" sz="1000" b="1" dirty="0">
                <a:solidFill>
                  <a:srgbClr val="05316C"/>
                </a:solidFill>
              </a:rPr>
              <a:t>antécédents</a:t>
            </a:r>
            <a:r>
              <a:rPr lang="fr-FR" sz="1000" dirty="0">
                <a:solidFill>
                  <a:srgbClr val="05316C"/>
                </a:solidFill>
              </a:rPr>
              <a:t> familiaux, personnels, et éventuels signes cliniques </a:t>
            </a:r>
            <a:r>
              <a:rPr lang="fr-FR" sz="1000" i="1" dirty="0">
                <a:solidFill>
                  <a:srgbClr val="05316C"/>
                </a:solidFill>
              </a:rPr>
              <a:t>(évaluation du risque de développer un cancer colorectal)</a:t>
            </a:r>
          </a:p>
          <a:p>
            <a:endParaRPr lang="fr-FR" dirty="0"/>
          </a:p>
          <a:p>
            <a:endParaRPr lang="fr-FR" dirty="0"/>
          </a:p>
        </p:txBody>
      </p:sp>
      <p:sp>
        <p:nvSpPr>
          <p:cNvPr id="4" name="Espace réservé du numéro de diapositive 3">
            <a:extLst>
              <a:ext uri="{FF2B5EF4-FFF2-40B4-BE49-F238E27FC236}">
                <a16:creationId xmlns:a16="http://schemas.microsoft.com/office/drawing/2014/main" id="{F1A3B7C4-17A8-D6EC-202E-E109BB165338}"/>
              </a:ext>
            </a:extLst>
          </p:cNvPr>
          <p:cNvSpPr>
            <a:spLocks noGrp="1"/>
          </p:cNvSpPr>
          <p:nvPr>
            <p:ph type="sldNum" sz="quarter" idx="5"/>
          </p:nvPr>
        </p:nvSpPr>
        <p:spPr/>
        <p:txBody>
          <a:bodyPr/>
          <a:lstStyle/>
          <a:p>
            <a:fld id="{4BB2CE64-741C-4BD5-8335-B6D6255F1142}" type="slidenum">
              <a:rPr lang="fr-FR" smtClean="0"/>
              <a:t>18</a:t>
            </a:fld>
            <a:endParaRPr lang="fr-FR"/>
          </a:p>
        </p:txBody>
      </p:sp>
    </p:spTree>
    <p:extLst>
      <p:ext uri="{BB962C8B-B14F-4D97-AF65-F5344CB8AC3E}">
        <p14:creationId xmlns:p14="http://schemas.microsoft.com/office/powerpoint/2010/main" val="37806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19</a:t>
            </a:fld>
            <a:endParaRPr lang="fr-FR"/>
          </a:p>
        </p:txBody>
      </p:sp>
    </p:spTree>
    <p:extLst>
      <p:ext uri="{BB962C8B-B14F-4D97-AF65-F5344CB8AC3E}">
        <p14:creationId xmlns:p14="http://schemas.microsoft.com/office/powerpoint/2010/main" val="1164749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48284" rtl="0" eaLnBrk="1" fontAlgn="auto" latinLnBrk="0" hangingPunct="1">
              <a:lnSpc>
                <a:spcPct val="100000"/>
              </a:lnSpc>
              <a:spcBef>
                <a:spcPts val="0"/>
              </a:spcBef>
              <a:spcAft>
                <a:spcPts val="0"/>
              </a:spcAft>
              <a:buClrTx/>
              <a:buSzTx/>
              <a:buFontTx/>
              <a:buNone/>
              <a:tabLst/>
              <a:defRPr/>
            </a:pPr>
            <a:r>
              <a:rPr lang="fr-FR" sz="1000" dirty="0"/>
              <a:t>Durée de l’examen  20sec</a:t>
            </a:r>
          </a:p>
          <a:p>
            <a:pPr defTabSz="948284">
              <a:defRPr/>
            </a:pPr>
            <a:endParaRPr lang="fr-FR" sz="1000" dirty="0"/>
          </a:p>
          <a:p>
            <a:pPr defTabSz="948284">
              <a:defRPr/>
            </a:pPr>
            <a:r>
              <a:rPr lang="fr-FR" sz="1000" dirty="0"/>
              <a:t>échographie qui peut être associée en complément de la mammographie  Expliquer pourquoi cette prescription complémentaire? A quoi sert elle  et est t’elle systématique ? </a:t>
            </a:r>
          </a:p>
          <a:p>
            <a:pPr defTabSz="948284">
              <a:defRPr/>
            </a:pPr>
            <a:endParaRPr lang="fr-FR" sz="1000" dirty="0"/>
          </a:p>
          <a:p>
            <a:pPr defTabSz="948284">
              <a:defRPr/>
            </a:pPr>
            <a:r>
              <a:rPr lang="fr-FR" sz="1000" dirty="0"/>
              <a:t>Gestion du stress : il existe des techniques de respiration : sophrologie, visualisation…. A chacun de trouver l’outil qui lui convient </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20</a:t>
            </a:fld>
            <a:endParaRPr lang="fr-FR"/>
          </a:p>
        </p:txBody>
      </p:sp>
    </p:spTree>
    <p:extLst>
      <p:ext uri="{BB962C8B-B14F-4D97-AF65-F5344CB8AC3E}">
        <p14:creationId xmlns:p14="http://schemas.microsoft.com/office/powerpoint/2010/main" val="1904553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23</a:t>
            </a:fld>
            <a:endParaRPr lang="fr-FR"/>
          </a:p>
        </p:txBody>
      </p:sp>
    </p:spTree>
    <p:extLst>
      <p:ext uri="{BB962C8B-B14F-4D97-AF65-F5344CB8AC3E}">
        <p14:creationId xmlns:p14="http://schemas.microsoft.com/office/powerpoint/2010/main" val="3845449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24</a:t>
            </a:fld>
            <a:endParaRPr lang="fr-FR"/>
          </a:p>
        </p:txBody>
      </p:sp>
    </p:spTree>
    <p:extLst>
      <p:ext uri="{BB962C8B-B14F-4D97-AF65-F5344CB8AC3E}">
        <p14:creationId xmlns:p14="http://schemas.microsoft.com/office/powerpoint/2010/main" val="4240693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284">
              <a:defRPr/>
            </a:pPr>
            <a:r>
              <a:rPr lang="fr-FR" sz="1000" dirty="0"/>
              <a:t>- Possibilité d’aller faire une mammographie dans un autre </a:t>
            </a:r>
            <a:r>
              <a:rPr lang="fr-FR" sz="1000" b="1" dirty="0"/>
              <a:t>département</a:t>
            </a:r>
            <a:r>
              <a:rPr lang="fr-FR" sz="1000" dirty="0"/>
              <a:t>, si les délais sont plus courts</a:t>
            </a:r>
          </a:p>
          <a:p>
            <a:pPr marL="171450" indent="-171450" defTabSz="948284">
              <a:buFontTx/>
              <a:buChar char="-"/>
              <a:defRPr/>
            </a:pPr>
            <a:r>
              <a:rPr lang="fr-FR" sz="1000" dirty="0"/>
              <a:t>Réseau de </a:t>
            </a:r>
            <a:r>
              <a:rPr lang="fr-FR" sz="1000" b="1" dirty="0"/>
              <a:t>transports solidaires</a:t>
            </a:r>
            <a:r>
              <a:rPr lang="fr-FR" sz="1000" dirty="0"/>
              <a:t> locaux pour accompagner aux rendez-vous médicaux</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25</a:t>
            </a:fld>
            <a:endParaRPr lang="fr-FR"/>
          </a:p>
        </p:txBody>
      </p:sp>
    </p:spTree>
    <p:extLst>
      <p:ext uri="{BB962C8B-B14F-4D97-AF65-F5344CB8AC3E}">
        <p14:creationId xmlns:p14="http://schemas.microsoft.com/office/powerpoint/2010/main" val="25463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Cancers : 1</a:t>
            </a:r>
            <a:r>
              <a:rPr lang="fr-FR" baseline="30000" dirty="0"/>
              <a:t>ère</a:t>
            </a:r>
            <a:r>
              <a:rPr lang="fr-FR" dirty="0"/>
              <a:t> cause de mortalité par maladie en France</a:t>
            </a:r>
          </a:p>
          <a:p>
            <a:r>
              <a:rPr lang="fr-FR" dirty="0"/>
              <a:t>Pour diminuer la mortalité par cancer, il est proposé de faire des dépistages pour certains cancers, c’est-à-dire de réaliser des examens pour dépister des lésions très précocement, avant l’apparition de signes cliniques particulier.</a:t>
            </a:r>
          </a:p>
          <a:p>
            <a:r>
              <a:rPr lang="fr-FR" dirty="0"/>
              <a:t>Population cible : sexe et âge</a:t>
            </a:r>
          </a:p>
          <a:p>
            <a:r>
              <a:rPr lang="fr-FR" dirty="0"/>
              <a:t>DOCS : 2004</a:t>
            </a:r>
          </a:p>
          <a:p>
            <a:r>
              <a:rPr lang="fr-FR" dirty="0"/>
              <a:t>DOCCR : 2008</a:t>
            </a:r>
          </a:p>
          <a:p>
            <a:r>
              <a:rPr lang="fr-FR" dirty="0"/>
              <a:t>DOCCU : 2019 (2010 en ML)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5</a:t>
            </a:fld>
            <a:endParaRPr lang="fr-FR"/>
          </a:p>
        </p:txBody>
      </p:sp>
    </p:spTree>
    <p:extLst>
      <p:ext uri="{BB962C8B-B14F-4D97-AF65-F5344CB8AC3E}">
        <p14:creationId xmlns:p14="http://schemas.microsoft.com/office/powerpoint/2010/main" val="809454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284">
              <a:defRPr/>
            </a:pPr>
            <a:r>
              <a:rPr lang="fr-FR" sz="1000" dirty="0"/>
              <a:t>- Possibilité d’aller faire une mammographie dans un autre </a:t>
            </a:r>
            <a:r>
              <a:rPr lang="fr-FR" sz="1000" b="1" dirty="0"/>
              <a:t>département</a:t>
            </a:r>
            <a:r>
              <a:rPr lang="fr-FR" sz="1000" dirty="0"/>
              <a:t>, si les délais sont plus courts</a:t>
            </a:r>
          </a:p>
          <a:p>
            <a:pPr marL="171450" indent="-171450" defTabSz="948284">
              <a:buFontTx/>
              <a:buChar char="-"/>
              <a:defRPr/>
            </a:pPr>
            <a:r>
              <a:rPr lang="fr-FR" sz="1000" dirty="0"/>
              <a:t>Réseau de </a:t>
            </a:r>
            <a:r>
              <a:rPr lang="fr-FR" sz="1000" b="1" dirty="0"/>
              <a:t>transports solidaires</a:t>
            </a:r>
            <a:r>
              <a:rPr lang="fr-FR" sz="1000" dirty="0"/>
              <a:t> locaux pour accompagner aux rendez-vous médicaux</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26</a:t>
            </a:fld>
            <a:endParaRPr lang="fr-FR"/>
          </a:p>
        </p:txBody>
      </p:sp>
    </p:spTree>
    <p:extLst>
      <p:ext uri="{BB962C8B-B14F-4D97-AF65-F5344CB8AC3E}">
        <p14:creationId xmlns:p14="http://schemas.microsoft.com/office/powerpoint/2010/main" val="314222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284">
              <a:defRPr/>
            </a:pPr>
            <a:r>
              <a:rPr lang="fr-FR" sz="1000" dirty="0"/>
              <a:t>- Possibilité d’aller faire une mammographie dans un autre </a:t>
            </a:r>
            <a:r>
              <a:rPr lang="fr-FR" sz="1000" b="1" dirty="0"/>
              <a:t>département</a:t>
            </a:r>
            <a:r>
              <a:rPr lang="fr-FR" sz="1000" dirty="0"/>
              <a:t>, si les délais sont plus courts</a:t>
            </a:r>
          </a:p>
          <a:p>
            <a:pPr marL="171450" indent="-171450" defTabSz="948284">
              <a:buFontTx/>
              <a:buChar char="-"/>
              <a:defRPr/>
            </a:pPr>
            <a:r>
              <a:rPr lang="fr-FR" sz="1000" dirty="0"/>
              <a:t>Réseau de </a:t>
            </a:r>
            <a:r>
              <a:rPr lang="fr-FR" sz="1000" b="1" dirty="0"/>
              <a:t>transports solidaires</a:t>
            </a:r>
            <a:r>
              <a:rPr lang="fr-FR" sz="1000" dirty="0"/>
              <a:t> locaux pour accompagner aux rendez-vous médicaux</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27</a:t>
            </a:fld>
            <a:endParaRPr lang="fr-FR"/>
          </a:p>
        </p:txBody>
      </p:sp>
    </p:spTree>
    <p:extLst>
      <p:ext uri="{BB962C8B-B14F-4D97-AF65-F5344CB8AC3E}">
        <p14:creationId xmlns:p14="http://schemas.microsoft.com/office/powerpoint/2010/main" val="765017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4"/>
            <a:r>
              <a:rPr lang="fr-FR" dirty="0">
                <a:solidFill>
                  <a:schemeClr val="bg2"/>
                </a:solidFill>
              </a:rPr>
              <a:t>Pas de recommandation officielle pour l’autosurveillance</a:t>
            </a:r>
          </a:p>
          <a:p>
            <a:pPr lvl="4"/>
            <a:r>
              <a:rPr lang="fr-FR" dirty="0">
                <a:solidFill>
                  <a:schemeClr val="bg2"/>
                </a:solidFill>
              </a:rPr>
              <a:t>Ne remplace pas le dépistage</a:t>
            </a:r>
            <a:r>
              <a:rPr lang="fr-FR" b="0" dirty="0">
                <a:solidFill>
                  <a:schemeClr val="bg2"/>
                </a:solidFill>
              </a:rPr>
              <a:t> ni l’examen </a:t>
            </a:r>
            <a:br>
              <a:rPr lang="fr-FR" b="0" dirty="0">
                <a:solidFill>
                  <a:schemeClr val="bg2"/>
                </a:solidFill>
              </a:rPr>
            </a:br>
            <a:r>
              <a:rPr lang="fr-FR" b="0" dirty="0">
                <a:solidFill>
                  <a:schemeClr val="bg2"/>
                </a:solidFill>
              </a:rPr>
              <a:t>clinique annuel par un professionnel de santé</a:t>
            </a:r>
          </a:p>
          <a:p>
            <a:pPr lvl="4"/>
            <a:r>
              <a:rPr lang="fr-FR" b="0" dirty="0">
                <a:solidFill>
                  <a:schemeClr val="bg2"/>
                </a:solidFill>
              </a:rPr>
              <a:t>Être à l’aise avec son corps : </a:t>
            </a:r>
            <a:br>
              <a:rPr lang="fr-FR" b="0" dirty="0">
                <a:solidFill>
                  <a:schemeClr val="bg2"/>
                </a:solidFill>
              </a:rPr>
            </a:br>
            <a:r>
              <a:rPr lang="fr-FR" b="0" dirty="0">
                <a:solidFill>
                  <a:schemeClr val="bg2"/>
                </a:solidFill>
              </a:rPr>
              <a:t>observation et autopalpation</a:t>
            </a:r>
          </a:p>
          <a:p>
            <a:pPr lvl="4"/>
            <a:endParaRPr lang="fr-FR" b="0" dirty="0">
              <a:solidFill>
                <a:schemeClr val="bg2"/>
              </a:solidFill>
            </a:endParaRPr>
          </a:p>
          <a:p>
            <a:pPr lvl="4"/>
            <a:r>
              <a:rPr lang="fr-FR" b="0" dirty="0">
                <a:solidFill>
                  <a:schemeClr val="bg2"/>
                </a:solidFill>
              </a:rPr>
              <a:t>En cas de </a:t>
            </a:r>
            <a:r>
              <a:rPr lang="fr-FR" b="0" dirty="0" err="1">
                <a:solidFill>
                  <a:schemeClr val="bg2"/>
                </a:solidFill>
              </a:rPr>
              <a:t>symptome</a:t>
            </a:r>
            <a:r>
              <a:rPr lang="fr-FR" b="0" dirty="0">
                <a:solidFill>
                  <a:schemeClr val="bg2"/>
                </a:solidFill>
              </a:rPr>
              <a:t>, il existe des créneaux de mammographie de diagnostic rapide.</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28</a:t>
            </a:fld>
            <a:endParaRPr lang="fr-FR"/>
          </a:p>
        </p:txBody>
      </p:sp>
    </p:spTree>
    <p:extLst>
      <p:ext uri="{BB962C8B-B14F-4D97-AF65-F5344CB8AC3E}">
        <p14:creationId xmlns:p14="http://schemas.microsoft.com/office/powerpoint/2010/main" val="412739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dirty="0">
                <a:latin typeface="Montserrat Medium" panose="00000600000000000000" pitchFamily="2" charset="0"/>
              </a:rPr>
              <a:t>Post ALD : a demander par le médecin traitant, sur papier libre à la fin de l’ALD en indiquant la demande de post-ALD et le type d’ALD que la patiente bénéficiait, auprès de l’assurance maladie</a:t>
            </a:r>
          </a:p>
          <a:p>
            <a:endParaRPr lang="fr-FR" sz="1000" dirty="0">
              <a:latin typeface="Montserrat Medium" panose="00000600000000000000" pitchFamily="2" charset="0"/>
            </a:endParaRPr>
          </a:p>
          <a:p>
            <a:r>
              <a:rPr lang="fr-FR" sz="1000" dirty="0">
                <a:latin typeface="Montserrat Medium" panose="00000600000000000000" pitchFamily="2" charset="0"/>
              </a:rPr>
              <a:t>Remboursement à 100% de la mammo ET de l’écho</a:t>
            </a:r>
          </a:p>
          <a:p>
            <a:endParaRPr lang="fr-FR" sz="1000" dirty="0">
              <a:latin typeface="Montserrat Medium" panose="00000600000000000000" pitchFamily="2" charset="0"/>
            </a:endParaRPr>
          </a:p>
          <a:p>
            <a:r>
              <a:rPr lang="fr-FR" sz="1000" dirty="0">
                <a:latin typeface="Montserrat Medium" panose="00000600000000000000" pitchFamily="2" charset="0"/>
              </a:rPr>
              <a:t>Objectif de notre courrier : pas de réintégrer l’ensemble des femmes dans le DO MAIS de remettre celles perdues de vue dans le circuit. </a:t>
            </a:r>
          </a:p>
          <a:p>
            <a:r>
              <a:rPr lang="fr-FR" sz="1000" dirty="0">
                <a:latin typeface="Montserrat Medium" panose="00000600000000000000" pitchFamily="2" charset="0"/>
              </a:rPr>
              <a:t>Attention notre invit ne sera que tous les 2 ans</a:t>
            </a:r>
          </a:p>
          <a:p>
            <a:endParaRPr lang="fr-FR" sz="1000" dirty="0">
              <a:latin typeface="Montserrat Medium" panose="00000600000000000000" pitchFamily="2" charset="0"/>
            </a:endParaRPr>
          </a:p>
          <a:p>
            <a:r>
              <a:rPr lang="fr-FR" sz="1000" dirty="0">
                <a:latin typeface="Montserrat Medium" panose="00000600000000000000" pitchFamily="2" charset="0"/>
              </a:rPr>
              <a:t>Travail prévu d’évaluation de cette réinvitation</a:t>
            </a:r>
          </a:p>
          <a:p>
            <a:endParaRPr lang="fr-FR" sz="1000" dirty="0">
              <a:latin typeface="Montserrat Medium" panose="00000600000000000000" pitchFamily="2"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29</a:t>
            </a:fld>
            <a:endParaRPr lang="fr-FR"/>
          </a:p>
        </p:txBody>
      </p:sp>
    </p:spTree>
    <p:extLst>
      <p:ext uri="{BB962C8B-B14F-4D97-AF65-F5344CB8AC3E}">
        <p14:creationId xmlns:p14="http://schemas.microsoft.com/office/powerpoint/2010/main" val="1376158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388">
              <a:defRPr/>
            </a:pPr>
            <a:r>
              <a:rPr lang="fr-FR" b="1" i="1" u="sng" dirty="0">
                <a:latin typeface="Calibri" panose="020F0502020204030204" pitchFamily="34" charset="0"/>
                <a:ea typeface="Calibri" panose="020F0502020204030204" pitchFamily="34" charset="0"/>
              </a:rPr>
              <a:t>Santé Publique France : </a:t>
            </a:r>
          </a:p>
          <a:p>
            <a:pPr defTabSz="990388">
              <a:defRPr/>
            </a:pPr>
            <a:r>
              <a:rPr lang="fr-FR" dirty="0"/>
              <a:t>Chez les femmes : K les plus fréquents : 1: Sein / 2: Colo-rectal / 3: Poumon</a:t>
            </a:r>
          </a:p>
          <a:p>
            <a:pPr defTabSz="990388">
              <a:defRPr/>
            </a:pPr>
            <a:r>
              <a:rPr lang="fr-FR" dirty="0"/>
              <a:t>Chez les hommes : 1: Prostate / 2: Poumon / 3: Colo-rectal</a:t>
            </a:r>
          </a:p>
          <a:p>
            <a:pPr defTabSz="990388">
              <a:defRPr/>
            </a:pPr>
            <a:endParaRPr lang="fr-FR" dirty="0"/>
          </a:p>
          <a:p>
            <a:pPr defTabSz="990388">
              <a:defRPr/>
            </a:pPr>
            <a:r>
              <a:rPr lang="fr-FR" dirty="0"/>
              <a:t>Les femmes ne participent pas plus au DOCCR que les hommes (différence non significative), et elles participent moins au DOCCR qu’au DOCS et DOCCU</a:t>
            </a:r>
          </a:p>
          <a:p>
            <a:pPr defTabSz="990388">
              <a:defRPr/>
            </a:pPr>
            <a:r>
              <a:rPr lang="fr-FR" dirty="0"/>
              <a:t>Mesdames vous avez aussi un côlon comme les hommes donc il ne faut pas l’oublier !</a:t>
            </a:r>
          </a:p>
          <a:p>
            <a:pPr defTabSz="990388">
              <a:defRPr/>
            </a:pPr>
            <a:endParaRPr lang="fr-FR" b="1" i="1" u="sng" dirty="0">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32</a:t>
            </a:fld>
            <a:endParaRPr lang="fr-FR"/>
          </a:p>
        </p:txBody>
      </p:sp>
    </p:spTree>
    <p:extLst>
      <p:ext uri="{BB962C8B-B14F-4D97-AF65-F5344CB8AC3E}">
        <p14:creationId xmlns:p14="http://schemas.microsoft.com/office/powerpoint/2010/main" val="1901199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33</a:t>
            </a:fld>
            <a:endParaRPr lang="fr-FR"/>
          </a:p>
        </p:txBody>
      </p:sp>
    </p:spTree>
    <p:extLst>
      <p:ext uri="{BB962C8B-B14F-4D97-AF65-F5344CB8AC3E}">
        <p14:creationId xmlns:p14="http://schemas.microsoft.com/office/powerpoint/2010/main" val="245468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388">
              <a:defRPr/>
            </a:pPr>
            <a:endParaRPr lang="fr-FR" b="1" i="1" u="sng" dirty="0">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34</a:t>
            </a:fld>
            <a:endParaRPr lang="fr-FR"/>
          </a:p>
        </p:txBody>
      </p:sp>
    </p:spTree>
    <p:extLst>
      <p:ext uri="{BB962C8B-B14F-4D97-AF65-F5344CB8AC3E}">
        <p14:creationId xmlns:p14="http://schemas.microsoft.com/office/powerpoint/2010/main" val="3191033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35</a:t>
            </a:fld>
            <a:endParaRPr lang="fr-FR"/>
          </a:p>
        </p:txBody>
      </p:sp>
    </p:spTree>
    <p:extLst>
      <p:ext uri="{BB962C8B-B14F-4D97-AF65-F5344CB8AC3E}">
        <p14:creationId xmlns:p14="http://schemas.microsoft.com/office/powerpoint/2010/main" val="2403230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388">
              <a:defRPr/>
            </a:pPr>
            <a:endParaRPr lang="fr-FR" b="1" i="1" u="sng" dirty="0">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36</a:t>
            </a:fld>
            <a:endParaRPr lang="fr-FR"/>
          </a:p>
        </p:txBody>
      </p:sp>
    </p:spTree>
    <p:extLst>
      <p:ext uri="{BB962C8B-B14F-4D97-AF65-F5344CB8AC3E}">
        <p14:creationId xmlns:p14="http://schemas.microsoft.com/office/powerpoint/2010/main" val="349130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S’arrêter à 1minute 25</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37</a:t>
            </a:fld>
            <a:endParaRPr lang="fr-FR"/>
          </a:p>
        </p:txBody>
      </p:sp>
    </p:spTree>
    <p:extLst>
      <p:ext uri="{BB962C8B-B14F-4D97-AF65-F5344CB8AC3E}">
        <p14:creationId xmlns:p14="http://schemas.microsoft.com/office/powerpoint/2010/main" val="383402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6</a:t>
            </a:fld>
            <a:endParaRPr lang="fr-FR"/>
          </a:p>
        </p:txBody>
      </p:sp>
    </p:spTree>
    <p:extLst>
      <p:ext uri="{BB962C8B-B14F-4D97-AF65-F5344CB8AC3E}">
        <p14:creationId xmlns:p14="http://schemas.microsoft.com/office/powerpoint/2010/main" val="389855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rgbClr val="05316C"/>
                </a:solidFill>
              </a:rPr>
              <a:t>Recueil des </a:t>
            </a:r>
            <a:r>
              <a:rPr lang="fr-FR" sz="1000" b="1" dirty="0">
                <a:solidFill>
                  <a:srgbClr val="05316C"/>
                </a:solidFill>
              </a:rPr>
              <a:t>antécédents</a:t>
            </a:r>
            <a:r>
              <a:rPr lang="fr-FR" sz="1000" dirty="0">
                <a:solidFill>
                  <a:srgbClr val="05316C"/>
                </a:solidFill>
              </a:rPr>
              <a:t> familiaux, personnels, et éventuels signes cliniques </a:t>
            </a:r>
            <a:r>
              <a:rPr lang="fr-FR" sz="1000" i="1" dirty="0">
                <a:solidFill>
                  <a:srgbClr val="05316C"/>
                </a:solidFill>
              </a:rPr>
              <a:t>(évaluation du risque de développer un cancer colorectal)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38</a:t>
            </a:fld>
            <a:endParaRPr lang="fr-FR"/>
          </a:p>
        </p:txBody>
      </p:sp>
    </p:spTree>
    <p:extLst>
      <p:ext uri="{BB962C8B-B14F-4D97-AF65-F5344CB8AC3E}">
        <p14:creationId xmlns:p14="http://schemas.microsoft.com/office/powerpoint/2010/main" val="3994854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388">
              <a:defRPr/>
            </a:pPr>
            <a:endParaRPr lang="fr-FR" b="1" i="1" u="sng" dirty="0">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39</a:t>
            </a:fld>
            <a:endParaRPr lang="fr-FR"/>
          </a:p>
        </p:txBody>
      </p:sp>
    </p:spTree>
    <p:extLst>
      <p:ext uri="{BB962C8B-B14F-4D97-AF65-F5344CB8AC3E}">
        <p14:creationId xmlns:p14="http://schemas.microsoft.com/office/powerpoint/2010/main" val="3836865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40</a:t>
            </a:fld>
            <a:endParaRPr lang="fr-FR"/>
          </a:p>
        </p:txBody>
      </p:sp>
    </p:spTree>
    <p:extLst>
      <p:ext uri="{BB962C8B-B14F-4D97-AF65-F5344CB8AC3E}">
        <p14:creationId xmlns:p14="http://schemas.microsoft.com/office/powerpoint/2010/main" val="3502955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388">
              <a:defRPr/>
            </a:pPr>
            <a:endParaRPr lang="fr-FR" b="1" i="1" u="sng" dirty="0">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41</a:t>
            </a:fld>
            <a:endParaRPr lang="fr-FR"/>
          </a:p>
        </p:txBody>
      </p:sp>
    </p:spTree>
    <p:extLst>
      <p:ext uri="{BB962C8B-B14F-4D97-AF65-F5344CB8AC3E}">
        <p14:creationId xmlns:p14="http://schemas.microsoft.com/office/powerpoint/2010/main" val="135454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rgbClr val="05316C"/>
                </a:solidFill>
              </a:rPr>
              <a:t>Recueil des </a:t>
            </a:r>
            <a:r>
              <a:rPr lang="fr-FR" sz="1000" b="1" dirty="0">
                <a:solidFill>
                  <a:srgbClr val="05316C"/>
                </a:solidFill>
              </a:rPr>
              <a:t>antécédents</a:t>
            </a:r>
            <a:r>
              <a:rPr lang="fr-FR" sz="1000" dirty="0">
                <a:solidFill>
                  <a:srgbClr val="05316C"/>
                </a:solidFill>
              </a:rPr>
              <a:t> familiaux, personnels, et éventuels signes cliniques </a:t>
            </a:r>
            <a:r>
              <a:rPr lang="fr-FR" sz="1000" i="1" dirty="0">
                <a:solidFill>
                  <a:srgbClr val="05316C"/>
                </a:solidFill>
              </a:rPr>
              <a:t>(évaluation du risque de développer un cancer colorectal)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2CE64-741C-4BD5-8335-B6D6255F114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854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43</a:t>
            </a:fld>
            <a:endParaRPr lang="fr-FR"/>
          </a:p>
        </p:txBody>
      </p:sp>
    </p:spTree>
    <p:extLst>
      <p:ext uri="{BB962C8B-B14F-4D97-AF65-F5344CB8AC3E}">
        <p14:creationId xmlns:p14="http://schemas.microsoft.com/office/powerpoint/2010/main" val="2123506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388">
              <a:defRPr/>
            </a:pPr>
            <a:endParaRPr lang="fr-FR" b="1" i="1" u="sng" dirty="0">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46</a:t>
            </a:fld>
            <a:endParaRPr lang="fr-FR"/>
          </a:p>
        </p:txBody>
      </p:sp>
    </p:spTree>
    <p:extLst>
      <p:ext uri="{BB962C8B-B14F-4D97-AF65-F5344CB8AC3E}">
        <p14:creationId xmlns:p14="http://schemas.microsoft.com/office/powerpoint/2010/main" val="1517876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388">
              <a:defRPr/>
            </a:pPr>
            <a:r>
              <a:rPr lang="fr-FR" b="1" i="1" u="sng" dirty="0">
                <a:latin typeface="Calibri" panose="020F0502020204030204" pitchFamily="34" charset="0"/>
                <a:ea typeface="Calibri" panose="020F0502020204030204" pitchFamily="34" charset="0"/>
              </a:rPr>
              <a:t>Seuil de 30ug d’hémoglobine humaine / g selles</a:t>
            </a:r>
          </a:p>
          <a:p>
            <a:pPr defTabSz="990388">
              <a:defRPr/>
            </a:pPr>
            <a:endParaRPr lang="fr-FR" b="1" i="1" u="sng" dirty="0">
              <a:latin typeface="Calibri" panose="020F0502020204030204" pitchFamily="34" charset="0"/>
              <a:ea typeface="Calibri" panose="020F0502020204030204" pitchFamily="34" charset="0"/>
            </a:endParaRPr>
          </a:p>
          <a:p>
            <a:pPr defTabSz="990388">
              <a:defRPr/>
            </a:pPr>
            <a:r>
              <a:rPr lang="fr-FR" b="0" i="0" dirty="0">
                <a:solidFill>
                  <a:srgbClr val="000000"/>
                </a:solidFill>
                <a:effectLst/>
                <a:latin typeface="m"/>
              </a:rPr>
              <a:t>Dans de très rares cas (0,15 %), une anomalie présente n’est pas repérée. Consultez votre médecin si des douleurs abdominales ou des troubles digestifs inhabituels et persistants apparaissent, ou en cas de présence de sang dans les selles.</a:t>
            </a:r>
            <a:endParaRPr lang="fr-FR" b="1" i="1" u="sng" dirty="0">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47</a:t>
            </a:fld>
            <a:endParaRPr lang="fr-FR"/>
          </a:p>
        </p:txBody>
      </p:sp>
    </p:spTree>
    <p:extLst>
      <p:ext uri="{BB962C8B-B14F-4D97-AF65-F5344CB8AC3E}">
        <p14:creationId xmlns:p14="http://schemas.microsoft.com/office/powerpoint/2010/main" val="3451902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région de France ?</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48</a:t>
            </a:fld>
            <a:endParaRPr lang="fr-FR"/>
          </a:p>
        </p:txBody>
      </p:sp>
    </p:spTree>
    <p:extLst>
      <p:ext uri="{BB962C8B-B14F-4D97-AF65-F5344CB8AC3E}">
        <p14:creationId xmlns:p14="http://schemas.microsoft.com/office/powerpoint/2010/main" val="390128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7</a:t>
            </a:fld>
            <a:endParaRPr lang="fr-FR"/>
          </a:p>
        </p:txBody>
      </p:sp>
    </p:spTree>
    <p:extLst>
      <p:ext uri="{BB962C8B-B14F-4D97-AF65-F5344CB8AC3E}">
        <p14:creationId xmlns:p14="http://schemas.microsoft.com/office/powerpoint/2010/main" val="62290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Hormonal : </a:t>
            </a:r>
            <a:r>
              <a:rPr lang="en-US" dirty="0" err="1">
                <a:cs typeface="Calibri"/>
              </a:rPr>
              <a:t>avoir</a:t>
            </a:r>
            <a:r>
              <a:rPr lang="en-US" dirty="0">
                <a:cs typeface="Calibri"/>
              </a:rPr>
              <a:t> </a:t>
            </a:r>
            <a:r>
              <a:rPr lang="en-US" dirty="0" err="1">
                <a:cs typeface="Calibri"/>
              </a:rPr>
              <a:t>eu</a:t>
            </a:r>
            <a:r>
              <a:rPr lang="en-US" dirty="0">
                <a:cs typeface="Calibri"/>
              </a:rPr>
              <a:t> </a:t>
            </a:r>
            <a:r>
              <a:rPr lang="en-US" dirty="0" err="1">
                <a:cs typeface="Calibri"/>
              </a:rPr>
              <a:t>sa</a:t>
            </a:r>
            <a:r>
              <a:rPr lang="en-US" dirty="0">
                <a:cs typeface="Calibri"/>
              </a:rPr>
              <a:t> </a:t>
            </a:r>
            <a:r>
              <a:rPr lang="en-US" dirty="0" err="1">
                <a:cs typeface="Calibri"/>
              </a:rPr>
              <a:t>puberté</a:t>
            </a:r>
            <a:r>
              <a:rPr lang="en-US" dirty="0">
                <a:cs typeface="Calibri"/>
              </a:rPr>
              <a:t> tard, </a:t>
            </a:r>
            <a:r>
              <a:rPr lang="en-US" dirty="0" err="1">
                <a:cs typeface="Calibri"/>
              </a:rPr>
              <a:t>avoir</a:t>
            </a:r>
            <a:r>
              <a:rPr lang="en-US" dirty="0">
                <a:cs typeface="Calibri"/>
              </a:rPr>
              <a:t> </a:t>
            </a:r>
            <a:r>
              <a:rPr lang="en-US" dirty="0" err="1">
                <a:cs typeface="Calibri"/>
              </a:rPr>
              <a:t>eu</a:t>
            </a:r>
            <a:r>
              <a:rPr lang="en-US" dirty="0">
                <a:cs typeface="Calibri"/>
              </a:rPr>
              <a:t> </a:t>
            </a:r>
            <a:r>
              <a:rPr lang="en-US" dirty="0" err="1">
                <a:cs typeface="Calibri"/>
              </a:rPr>
              <a:t>une</a:t>
            </a:r>
            <a:r>
              <a:rPr lang="en-US" dirty="0">
                <a:cs typeface="Calibri"/>
              </a:rPr>
              <a:t> </a:t>
            </a:r>
            <a:r>
              <a:rPr lang="en-US" dirty="0" err="1">
                <a:cs typeface="Calibri"/>
              </a:rPr>
              <a:t>grossesse</a:t>
            </a:r>
            <a:r>
              <a:rPr lang="en-US" dirty="0">
                <a:cs typeface="Calibri"/>
              </a:rPr>
              <a:t> </a:t>
            </a:r>
            <a:r>
              <a:rPr lang="en-US" dirty="0" err="1">
                <a:cs typeface="Calibri"/>
              </a:rPr>
              <a:t>avant</a:t>
            </a:r>
            <a:r>
              <a:rPr lang="en-US" dirty="0">
                <a:cs typeface="Calibri"/>
              </a:rPr>
              <a:t> 25 </a:t>
            </a:r>
            <a:r>
              <a:rPr lang="en-US" dirty="0" err="1">
                <a:cs typeface="Calibri"/>
              </a:rPr>
              <a:t>ans</a:t>
            </a:r>
            <a:r>
              <a:rPr lang="en-US" dirty="0">
                <a:cs typeface="Calibri"/>
              </a:rPr>
              <a:t>, </a:t>
            </a:r>
            <a:r>
              <a:rPr lang="en-US" dirty="0" err="1">
                <a:cs typeface="Calibri"/>
              </a:rPr>
              <a:t>avoir</a:t>
            </a:r>
            <a:r>
              <a:rPr lang="en-US" dirty="0">
                <a:cs typeface="Calibri"/>
              </a:rPr>
              <a:t> </a:t>
            </a:r>
            <a:r>
              <a:rPr lang="en-US" dirty="0" err="1">
                <a:cs typeface="Calibri"/>
              </a:rPr>
              <a:t>allaité</a:t>
            </a:r>
            <a:r>
              <a:rPr lang="en-US" dirty="0">
                <a:cs typeface="Calibri"/>
              </a:rPr>
              <a:t> pendant 6 </a:t>
            </a:r>
            <a:r>
              <a:rPr lang="en-US" dirty="0" err="1">
                <a:cs typeface="Calibri"/>
              </a:rPr>
              <a:t>mois</a:t>
            </a:r>
            <a:r>
              <a:rPr lang="en-US" dirty="0">
                <a:cs typeface="Calibri"/>
              </a:rPr>
              <a:t> (</a:t>
            </a:r>
            <a:r>
              <a:rPr lang="en-US" dirty="0" err="1">
                <a:cs typeface="Calibri"/>
              </a:rPr>
              <a:t>toutes</a:t>
            </a:r>
            <a:r>
              <a:rPr lang="en-US" dirty="0">
                <a:cs typeface="Calibri"/>
              </a:rPr>
              <a:t> </a:t>
            </a:r>
            <a:r>
              <a:rPr lang="en-US" dirty="0" err="1">
                <a:cs typeface="Calibri"/>
              </a:rPr>
              <a:t>grossesses</a:t>
            </a:r>
            <a:r>
              <a:rPr lang="en-US" dirty="0">
                <a:cs typeface="Calibri"/>
              </a:rPr>
              <a:t> </a:t>
            </a:r>
            <a:r>
              <a:rPr lang="en-US" dirty="0" err="1">
                <a:cs typeface="Calibri"/>
              </a:rPr>
              <a:t>confondues</a:t>
            </a:r>
            <a:r>
              <a:rPr lang="en-US" dirty="0">
                <a:cs typeface="Calibri"/>
              </a:rPr>
              <a:t>), </a:t>
            </a:r>
            <a:r>
              <a:rPr lang="en-US" dirty="0" err="1">
                <a:cs typeface="Calibri"/>
              </a:rPr>
              <a:t>avoir</a:t>
            </a:r>
            <a:r>
              <a:rPr lang="en-US" dirty="0">
                <a:cs typeface="Calibri"/>
              </a:rPr>
              <a:t> </a:t>
            </a:r>
            <a:r>
              <a:rPr lang="en-US" dirty="0" err="1">
                <a:cs typeface="Calibri"/>
              </a:rPr>
              <a:t>eu</a:t>
            </a:r>
            <a:r>
              <a:rPr lang="en-US" dirty="0">
                <a:cs typeface="Calibri"/>
              </a:rPr>
              <a:t> </a:t>
            </a:r>
            <a:r>
              <a:rPr lang="en-US" dirty="0" err="1">
                <a:cs typeface="Calibri"/>
              </a:rPr>
              <a:t>sa</a:t>
            </a:r>
            <a:r>
              <a:rPr lang="en-US" dirty="0">
                <a:cs typeface="Calibri"/>
              </a:rPr>
              <a:t> menopause </a:t>
            </a:r>
            <a:r>
              <a:rPr lang="en-US" dirty="0" err="1">
                <a:cs typeface="Calibri"/>
              </a:rPr>
              <a:t>tôt</a:t>
            </a:r>
            <a:endParaRPr lang="en-US" dirty="0">
              <a:cs typeface="Calibri"/>
            </a:endParaRPr>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8</a:t>
            </a:fld>
            <a:endParaRPr lang="fr-FR"/>
          </a:p>
        </p:txBody>
      </p:sp>
    </p:spTree>
    <p:extLst>
      <p:ext uri="{BB962C8B-B14F-4D97-AF65-F5344CB8AC3E}">
        <p14:creationId xmlns:p14="http://schemas.microsoft.com/office/powerpoint/2010/main" val="3787781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284">
              <a:defRPr/>
            </a:pPr>
            <a:r>
              <a:rPr lang="fr-FR" sz="1000" dirty="0">
                <a:solidFill>
                  <a:srgbClr val="8E044D"/>
                </a:solidFill>
              </a:rPr>
              <a:t>Importance de l’autosurveillance des seins par les femmes et rôle des conjoints importants dans la surveillance d’apparition de  signes</a:t>
            </a:r>
          </a:p>
          <a:p>
            <a:pPr defTabSz="948284">
              <a:defRPr/>
            </a:pPr>
            <a:endParaRPr lang="fr-FR" sz="1000" dirty="0">
              <a:solidFill>
                <a:srgbClr val="8E044D"/>
              </a:solidFill>
            </a:endParaRPr>
          </a:p>
          <a:p>
            <a:pPr defTabSz="948284">
              <a:defRPr/>
            </a:pPr>
            <a:r>
              <a:rPr lang="fr-FR" sz="1000" dirty="0">
                <a:solidFill>
                  <a:srgbClr val="8E044D"/>
                </a:solidFill>
              </a:rPr>
              <a:t>question : c’est quoi une mammo diagnostique ? </a:t>
            </a:r>
          </a:p>
          <a:p>
            <a:pPr defTabSz="948284">
              <a:defRPr/>
            </a:pPr>
            <a:r>
              <a:rPr lang="fr-FR" sz="1000" dirty="0">
                <a:solidFill>
                  <a:srgbClr val="8E044D"/>
                </a:solidFill>
              </a:rPr>
              <a:t>Expliquer vers quel PS se retourner</a:t>
            </a:r>
          </a:p>
          <a:p>
            <a:pPr defTabSz="948284">
              <a:defRPr/>
            </a:pPr>
            <a:endParaRPr lang="fr-FR" sz="1000" dirty="0">
              <a:solidFill>
                <a:srgbClr val="8E044D"/>
              </a:solidFill>
            </a:endParaRPr>
          </a:p>
          <a:p>
            <a:pPr defTabSz="948284">
              <a:defRPr/>
            </a:pPr>
            <a:r>
              <a:rPr lang="fr-FR" sz="1000" dirty="0">
                <a:solidFill>
                  <a:srgbClr val="8E044D"/>
                </a:solidFill>
              </a:rPr>
              <a:t>2 questions</a:t>
            </a:r>
            <a:r>
              <a:rPr lang="fr-FR" sz="1000" baseline="0" dirty="0">
                <a:solidFill>
                  <a:srgbClr val="8E044D"/>
                </a:solidFill>
              </a:rPr>
              <a:t> : « qu’est ce que palpable » ? + « mammo diagnostic, </a:t>
            </a:r>
            <a:r>
              <a:rPr lang="fr-FR" sz="1000" baseline="0" dirty="0" err="1">
                <a:solidFill>
                  <a:srgbClr val="8E044D"/>
                </a:solidFill>
              </a:rPr>
              <a:t>qu-est</a:t>
            </a:r>
            <a:r>
              <a:rPr lang="fr-FR" sz="1000" baseline="0" dirty="0">
                <a:solidFill>
                  <a:srgbClr val="8E044D"/>
                </a:solidFill>
              </a:rPr>
              <a:t> ce que c’est ? »</a:t>
            </a:r>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9</a:t>
            </a:fld>
            <a:endParaRPr lang="fr-FR"/>
          </a:p>
        </p:txBody>
      </p:sp>
    </p:spTree>
    <p:extLst>
      <p:ext uri="{BB962C8B-B14F-4D97-AF65-F5344CB8AC3E}">
        <p14:creationId xmlns:p14="http://schemas.microsoft.com/office/powerpoint/2010/main" val="405603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11</a:t>
            </a:fld>
            <a:endParaRPr lang="fr-FR"/>
          </a:p>
        </p:txBody>
      </p:sp>
    </p:spTree>
    <p:extLst>
      <p:ext uri="{BB962C8B-B14F-4D97-AF65-F5344CB8AC3E}">
        <p14:creationId xmlns:p14="http://schemas.microsoft.com/office/powerpoint/2010/main" val="55464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284">
              <a:defRPr/>
            </a:pPr>
            <a:r>
              <a:rPr lang="fr-FR" sz="1000" dirty="0">
                <a:solidFill>
                  <a:srgbClr val="8E044D"/>
                </a:solidFill>
              </a:rPr>
              <a:t>Faire le lien vers manger bouger.fr </a:t>
            </a:r>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12</a:t>
            </a:fld>
            <a:endParaRPr lang="fr-FR"/>
          </a:p>
        </p:txBody>
      </p:sp>
    </p:spTree>
    <p:extLst>
      <p:ext uri="{BB962C8B-B14F-4D97-AF65-F5344CB8AC3E}">
        <p14:creationId xmlns:p14="http://schemas.microsoft.com/office/powerpoint/2010/main" val="361496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u="sng" dirty="0">
                <a:solidFill>
                  <a:srgbClr val="395A9E"/>
                </a:solidFill>
                <a:effectLst/>
                <a:latin typeface="Arial" panose="020B0604020202020204" pitchFamily="34" charset="0"/>
                <a:hlinkClick r:id="rId3" tooltip="En savoir plus sur alcool et risques de cancer"/>
              </a:rPr>
              <a:t>La consommation de boissons alcoolisées</a:t>
            </a:r>
            <a:r>
              <a:rPr lang="fr-FR" b="0" i="0" dirty="0">
                <a:solidFill>
                  <a:srgbClr val="191919"/>
                </a:solidFill>
                <a:effectLst/>
                <a:latin typeface="Arial" panose="020B0604020202020204" pitchFamily="34" charset="0"/>
              </a:rPr>
              <a:t> est associée à une augmentation du risque de plusieurs cancers dont le cancer du sein. Elle augmenterait les taux d’œstrogène qui joue lui-même un rôle important dans le développement des cellules du cancer du sein.</a:t>
            </a:r>
          </a:p>
          <a:p>
            <a:pPr algn="l"/>
            <a:r>
              <a:rPr lang="fr-FR" b="0" i="0" dirty="0">
                <a:solidFill>
                  <a:srgbClr val="191919"/>
                </a:solidFill>
                <a:effectLst/>
                <a:latin typeface="Arial" panose="020B0604020202020204" pitchFamily="34" charset="0"/>
              </a:rPr>
              <a:t>L’augmentation de risque de cancers du sein est significative dès une consommation moyenne d’un verre par jour. Des </a:t>
            </a:r>
            <a:r>
              <a:rPr lang="fr-FR" b="0" i="0" u="none" strike="noStrike" dirty="0">
                <a:solidFill>
                  <a:srgbClr val="395A9E"/>
                </a:solidFill>
                <a:effectLst/>
                <a:latin typeface="Arial" panose="020B0604020202020204" pitchFamily="34" charset="0"/>
                <a:hlinkClick r:id="rId4"/>
              </a:rPr>
              <a:t>études de référence</a:t>
            </a:r>
            <a:r>
              <a:rPr lang="fr-FR" b="0" i="0" dirty="0">
                <a:solidFill>
                  <a:srgbClr val="191919"/>
                </a:solidFill>
                <a:effectLst/>
                <a:latin typeface="Arial" panose="020B0604020202020204" pitchFamily="34" charset="0"/>
              </a:rPr>
              <a:t> attribuent 15% des cancers du sein à la consommation d’alcool régulière, même modérée.</a:t>
            </a:r>
          </a:p>
          <a:p>
            <a:endParaRPr lang="fr-FR" dirty="0"/>
          </a:p>
        </p:txBody>
      </p:sp>
      <p:sp>
        <p:nvSpPr>
          <p:cNvPr id="4" name="Espace réservé du numéro de diapositive 3"/>
          <p:cNvSpPr>
            <a:spLocks noGrp="1"/>
          </p:cNvSpPr>
          <p:nvPr>
            <p:ph type="sldNum" sz="quarter" idx="5"/>
          </p:nvPr>
        </p:nvSpPr>
        <p:spPr/>
        <p:txBody>
          <a:bodyPr/>
          <a:lstStyle/>
          <a:p>
            <a:fld id="{4BB2CE64-741C-4BD5-8335-B6D6255F1142}" type="slidenum">
              <a:rPr lang="fr-FR" smtClean="0"/>
              <a:t>13</a:t>
            </a:fld>
            <a:endParaRPr lang="fr-FR"/>
          </a:p>
        </p:txBody>
      </p:sp>
    </p:spTree>
    <p:extLst>
      <p:ext uri="{BB962C8B-B14F-4D97-AF65-F5344CB8AC3E}">
        <p14:creationId xmlns:p14="http://schemas.microsoft.com/office/powerpoint/2010/main" val="1550441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21.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image" Target="../media/image19.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1.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1.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1.png"/><Relationship Id="rId3" Type="http://schemas.openxmlformats.org/officeDocument/2006/relationships/image" Target="../media/image27.svg"/><Relationship Id="rId7" Type="http://schemas.openxmlformats.org/officeDocument/2006/relationships/image" Target="../media/image23.svg"/><Relationship Id="rId12" Type="http://schemas.openxmlformats.org/officeDocument/2006/relationships/image" Target="../media/image13.png"/><Relationship Id="rId17" Type="http://schemas.openxmlformats.org/officeDocument/2006/relationships/image" Target="../media/image20.png"/><Relationship Id="rId2" Type="http://schemas.openxmlformats.org/officeDocument/2006/relationships/image" Target="../media/image17.png"/><Relationship Id="rId16" Type="http://schemas.openxmlformats.org/officeDocument/2006/relationships/image" Target="../media/image19.png"/><Relationship Id="rId20" Type="http://schemas.openxmlformats.org/officeDocument/2006/relationships/image" Target="../media/image32.sv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5.svg"/><Relationship Id="rId5" Type="http://schemas.openxmlformats.org/officeDocument/2006/relationships/image" Target="../media/image25.svg"/><Relationship Id="rId15" Type="http://schemas.openxmlformats.org/officeDocument/2006/relationships/image" Target="../media/image29.svg"/><Relationship Id="rId10" Type="http://schemas.openxmlformats.org/officeDocument/2006/relationships/image" Target="../media/image11.png"/><Relationship Id="rId19"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36.sv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8.sv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8.sv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8.sv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uverture 1">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2F3B319-EEEB-03D9-20E8-F982BE2BFE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701" cy="6858000"/>
          </a:xfrm>
          <a:prstGeom prst="rect">
            <a:avLst/>
          </a:prstGeom>
        </p:spPr>
      </p:pic>
      <p:sp>
        <p:nvSpPr>
          <p:cNvPr id="2" name="Titre 1">
            <a:extLst>
              <a:ext uri="{FF2B5EF4-FFF2-40B4-BE49-F238E27FC236}">
                <a16:creationId xmlns:a16="http://schemas.microsoft.com/office/drawing/2014/main" id="{DA4A06D9-2B9C-F033-F8BE-E33AB0A42011}"/>
              </a:ext>
            </a:extLst>
          </p:cNvPr>
          <p:cNvSpPr>
            <a:spLocks noGrp="1"/>
          </p:cNvSpPr>
          <p:nvPr>
            <p:ph type="ctrTitle" hasCustomPrompt="1"/>
          </p:nvPr>
        </p:nvSpPr>
        <p:spPr>
          <a:xfrm>
            <a:off x="674254" y="3476625"/>
            <a:ext cx="6372000" cy="2376000"/>
          </a:xfrm>
          <a:prstGeom prst="rect">
            <a:avLst/>
          </a:prstGeom>
        </p:spPr>
        <p:txBody>
          <a:bodyPr anchor="b">
            <a:normAutofit/>
          </a:bodyPr>
          <a:lstStyle>
            <a:lvl1pPr algn="l">
              <a:lnSpc>
                <a:spcPts val="2800"/>
              </a:lnSpc>
              <a:defRPr sz="2400" kern="1200" spc="60" baseline="0">
                <a:solidFill>
                  <a:srgbClr val="05316C"/>
                </a:solidFill>
                <a:latin typeface="Montserrat SemiBold" panose="00000700000000000000" pitchFamily="2" charset="0"/>
              </a:defRPr>
            </a:lvl1pPr>
          </a:lstStyle>
          <a:p>
            <a:r>
              <a:rPr lang="fr-FR" dirty="0"/>
              <a:t>Titre de la présentation </a:t>
            </a:r>
            <a:br>
              <a:rPr lang="fr-FR" dirty="0"/>
            </a:br>
            <a:r>
              <a:rPr lang="fr-FR" dirty="0"/>
              <a:t>sur une ou deux lignes</a:t>
            </a:r>
          </a:p>
        </p:txBody>
      </p:sp>
      <p:sp>
        <p:nvSpPr>
          <p:cNvPr id="3" name="Sous-titre 2">
            <a:extLst>
              <a:ext uri="{FF2B5EF4-FFF2-40B4-BE49-F238E27FC236}">
                <a16:creationId xmlns:a16="http://schemas.microsoft.com/office/drawing/2014/main" id="{7CD18633-E015-7D1B-629C-9B85A699200B}"/>
              </a:ext>
            </a:extLst>
          </p:cNvPr>
          <p:cNvSpPr>
            <a:spLocks noGrp="1"/>
          </p:cNvSpPr>
          <p:nvPr>
            <p:ph type="subTitle" idx="1" hasCustomPrompt="1"/>
          </p:nvPr>
        </p:nvSpPr>
        <p:spPr>
          <a:xfrm>
            <a:off x="674253" y="5912644"/>
            <a:ext cx="6371999" cy="365125"/>
          </a:xfrm>
          <a:prstGeom prst="rect">
            <a:avLst/>
          </a:prstGeom>
        </p:spPr>
        <p:txBody>
          <a:bodyPr>
            <a:normAutofit/>
          </a:bodyPr>
          <a:lstStyle>
            <a:lvl1pPr marL="0" indent="0" algn="l">
              <a:buNone/>
              <a:defRPr sz="1100" cap="all" baseline="0">
                <a:solidFill>
                  <a:srgbClr val="05316C"/>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DATE DE LA PRÉSENTATION | INTERVENANT.E</a:t>
            </a:r>
          </a:p>
        </p:txBody>
      </p:sp>
    </p:spTree>
    <p:extLst>
      <p:ext uri="{BB962C8B-B14F-4D97-AF65-F5344CB8AC3E}">
        <p14:creationId xmlns:p14="http://schemas.microsoft.com/office/powerpoint/2010/main" val="169439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calaire 2 colôn bis">
    <p:bg>
      <p:bgPr>
        <a:solidFill>
          <a:schemeClr val="accent4"/>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3" name="Graphique 2">
            <a:extLst>
              <a:ext uri="{FF2B5EF4-FFF2-40B4-BE49-F238E27FC236}">
                <a16:creationId xmlns:a16="http://schemas.microsoft.com/office/drawing/2014/main" id="{2262347D-E31F-449E-DC0B-D9D2C3CCBC1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7090997" y="1702676"/>
            <a:ext cx="3611485" cy="3787119"/>
          </a:xfrm>
          <a:prstGeom prst="rect">
            <a:avLst/>
          </a:prstGeom>
        </p:spPr>
      </p:pic>
    </p:spTree>
    <p:extLst>
      <p:ext uri="{BB962C8B-B14F-4D97-AF65-F5344CB8AC3E}">
        <p14:creationId xmlns:p14="http://schemas.microsoft.com/office/powerpoint/2010/main" val="173752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calaire 3">
    <p:bg>
      <p:bgPr>
        <a:solidFill>
          <a:schemeClr val="accent5"/>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200369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calaire 3 utérus">
    <p:bg>
      <p:bgPr>
        <a:solidFill>
          <a:schemeClr val="accent5"/>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pic>
        <p:nvPicPr>
          <p:cNvPr id="2" name="Graphique 1">
            <a:extLst>
              <a:ext uri="{FF2B5EF4-FFF2-40B4-BE49-F238E27FC236}">
                <a16:creationId xmlns:a16="http://schemas.microsoft.com/office/drawing/2014/main" id="{8A529DEC-0AAE-4AD3-9544-B07E289EBBBF}"/>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6741853" y="2138590"/>
            <a:ext cx="4378431" cy="3201541"/>
          </a:xfrm>
          <a:prstGeom prst="rect">
            <a:avLst/>
          </a:prstGeom>
        </p:spPr>
      </p:pic>
    </p:spTree>
    <p:extLst>
      <p:ext uri="{BB962C8B-B14F-4D97-AF65-F5344CB8AC3E}">
        <p14:creationId xmlns:p14="http://schemas.microsoft.com/office/powerpoint/2010/main" val="196744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calaire 3 utérus bis">
    <p:bg>
      <p:bgPr>
        <a:solidFill>
          <a:schemeClr val="accent5"/>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2" name="Graphique 1">
            <a:extLst>
              <a:ext uri="{FF2B5EF4-FFF2-40B4-BE49-F238E27FC236}">
                <a16:creationId xmlns:a16="http://schemas.microsoft.com/office/drawing/2014/main" id="{8A529DEC-0AAE-4AD3-9544-B07E289EBBB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741853" y="2138590"/>
            <a:ext cx="4378431" cy="3201541"/>
          </a:xfrm>
          <a:prstGeom prst="rect">
            <a:avLst/>
          </a:prstGeom>
        </p:spPr>
      </p:pic>
    </p:spTree>
    <p:extLst>
      <p:ext uri="{BB962C8B-B14F-4D97-AF65-F5344CB8AC3E}">
        <p14:creationId xmlns:p14="http://schemas.microsoft.com/office/powerpoint/2010/main" val="4067494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calaire 5">
    <p:bg>
      <p:bgPr>
        <a:solidFill>
          <a:schemeClr val="accent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407733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ercalaire 5">
    <p:bg>
      <p:bgPr>
        <a:solidFill>
          <a:schemeClr val="accent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2673539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ntercalaire 5">
    <p:bg>
      <p:bgPr>
        <a:solidFill>
          <a:schemeClr val="accent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2" name="Espace réservé pour une image  7" descr="Une image contenant texte&#10;&#10;Description générée automatiquement">
            <a:extLst>
              <a:ext uri="{FF2B5EF4-FFF2-40B4-BE49-F238E27FC236}">
                <a16:creationId xmlns:a16="http://schemas.microsoft.com/office/drawing/2014/main" id="{9E32E1EF-C7CA-10D4-CD77-415C4597883C}"/>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5375237" y="1548075"/>
            <a:ext cx="5005891" cy="2821876"/>
          </a:xfrm>
          <a:prstGeom prst="rect">
            <a:avLst/>
          </a:prstGeom>
          <a:noFill/>
        </p:spPr>
      </p:pic>
    </p:spTree>
    <p:extLst>
      <p:ext uri="{BB962C8B-B14F-4D97-AF65-F5344CB8AC3E}">
        <p14:creationId xmlns:p14="http://schemas.microsoft.com/office/powerpoint/2010/main" val="414440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calaire 6">
    <p:bg>
      <p:bgPr>
        <a:solidFill>
          <a:schemeClr val="accent6"/>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3454911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tercalaire 6">
    <p:bg>
      <p:bgPr>
        <a:solidFill>
          <a:schemeClr val="accent6"/>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2099252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calaire 7">
    <p:bg>
      <p:bgPr>
        <a:solidFill>
          <a:schemeClr val="bg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lvl1pPr>
              <a:defRPr>
                <a:solidFill>
                  <a:schemeClr val="bg1"/>
                </a:solidFill>
              </a:defRPr>
            </a:lvl1pPr>
          </a:lstStyle>
          <a:p>
            <a:r>
              <a:rPr lang="fr-FR"/>
              <a:t>17 octobre 2024</a:t>
            </a:r>
            <a:endParaRPr lang="fr-FR" dirty="0"/>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lvl1pPr>
              <a:defRPr>
                <a:solidFill>
                  <a:schemeClr val="bg1"/>
                </a:solidFill>
              </a:defRPr>
            </a:lvl1pPr>
          </a:lstStyle>
          <a:p>
            <a:r>
              <a:rPr lang="fr-FR"/>
              <a:t>Conférence Châteaubriant DOCS et DOCCR</a:t>
            </a:r>
            <a:endParaRPr lang="fr-FR" dirty="0"/>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solidFill>
                  <a:schemeClr val="bg1"/>
                </a:solidFill>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
        <p:nvSpPr>
          <p:cNvPr id="2" name="ZoneTexte 1">
            <a:extLst>
              <a:ext uri="{FF2B5EF4-FFF2-40B4-BE49-F238E27FC236}">
                <a16:creationId xmlns:a16="http://schemas.microsoft.com/office/drawing/2014/main" id="{8ECA17AB-B107-C732-9FAD-4211670D0928}"/>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bg1"/>
                </a:solidFill>
                <a:latin typeface="Montserrat Medium" panose="00000600000000000000" pitchFamily="2" charset="0"/>
              </a:rPr>
              <a:t>|</a:t>
            </a:r>
          </a:p>
        </p:txBody>
      </p:sp>
      <p:sp>
        <p:nvSpPr>
          <p:cNvPr id="3" name="ZoneTexte 2">
            <a:extLst>
              <a:ext uri="{FF2B5EF4-FFF2-40B4-BE49-F238E27FC236}">
                <a16:creationId xmlns:a16="http://schemas.microsoft.com/office/drawing/2014/main" id="{D299827C-02D0-E49D-DF71-ACA3C40A0709}"/>
              </a:ext>
            </a:extLst>
          </p:cNvPr>
          <p:cNvSpPr txBox="1"/>
          <p:nvPr userDrawn="1"/>
        </p:nvSpPr>
        <p:spPr>
          <a:xfrm>
            <a:off x="9920747" y="6379363"/>
            <a:ext cx="2040193" cy="230832"/>
          </a:xfrm>
          <a:prstGeom prst="rect">
            <a:avLst/>
          </a:prstGeom>
          <a:noFill/>
        </p:spPr>
        <p:txBody>
          <a:bodyPr wrap="square" rtlCol="0">
            <a:spAutoFit/>
          </a:bodyPr>
          <a:lstStyle/>
          <a:p>
            <a:pPr algn="r"/>
            <a:r>
              <a:rPr lang="fr-FR" sz="900" b="1" dirty="0">
                <a:solidFill>
                  <a:schemeClr val="bg1"/>
                </a:solidFill>
                <a:latin typeface="Delius Unicase" panose="02000603000000000000" pitchFamily="2" charset="0"/>
              </a:rPr>
              <a:t>CRCDC PAYS DE LA LOIRE</a:t>
            </a:r>
          </a:p>
        </p:txBody>
      </p:sp>
    </p:spTree>
    <p:extLst>
      <p:ext uri="{BB962C8B-B14F-4D97-AF65-F5344CB8AC3E}">
        <p14:creationId xmlns:p14="http://schemas.microsoft.com/office/powerpoint/2010/main" val="348460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2">
    <p:spTree>
      <p:nvGrpSpPr>
        <p:cNvPr id="1" name=""/>
        <p:cNvGrpSpPr/>
        <p:nvPr/>
      </p:nvGrpSpPr>
      <p:grpSpPr>
        <a:xfrm>
          <a:off x="0" y="0"/>
          <a:ext cx="0" cy="0"/>
          <a:chOff x="0" y="0"/>
          <a:chExt cx="0" cy="0"/>
        </a:xfrm>
      </p:grpSpPr>
      <p:pic>
        <p:nvPicPr>
          <p:cNvPr id="8" name="Image 7" descr="Une image contenant texte&#10;&#10;Description générée automatiquement">
            <a:extLst>
              <a:ext uri="{FF2B5EF4-FFF2-40B4-BE49-F238E27FC236}">
                <a16:creationId xmlns:a16="http://schemas.microsoft.com/office/drawing/2014/main" id="{2D5265ED-60D6-6D03-AA17-803E1A237D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605"/>
          </a:xfrm>
          <a:prstGeom prst="rect">
            <a:avLst/>
          </a:prstGeom>
        </p:spPr>
      </p:pic>
      <p:sp>
        <p:nvSpPr>
          <p:cNvPr id="9" name="Titre 1">
            <a:extLst>
              <a:ext uri="{FF2B5EF4-FFF2-40B4-BE49-F238E27FC236}">
                <a16:creationId xmlns:a16="http://schemas.microsoft.com/office/drawing/2014/main" id="{E9B6980C-E685-A5A1-21D9-ED640D2AC727}"/>
              </a:ext>
            </a:extLst>
          </p:cNvPr>
          <p:cNvSpPr>
            <a:spLocks noGrp="1"/>
          </p:cNvSpPr>
          <p:nvPr>
            <p:ph type="ctrTitle" hasCustomPrompt="1"/>
          </p:nvPr>
        </p:nvSpPr>
        <p:spPr>
          <a:xfrm>
            <a:off x="674254" y="3476625"/>
            <a:ext cx="6372000" cy="2376000"/>
          </a:xfrm>
          <a:prstGeom prst="rect">
            <a:avLst/>
          </a:prstGeom>
        </p:spPr>
        <p:txBody>
          <a:bodyPr anchor="b">
            <a:normAutofit/>
          </a:bodyPr>
          <a:lstStyle>
            <a:lvl1pPr algn="l">
              <a:lnSpc>
                <a:spcPts val="2800"/>
              </a:lnSpc>
              <a:defRPr sz="2400" kern="1200" spc="60" baseline="0">
                <a:solidFill>
                  <a:srgbClr val="05316C"/>
                </a:solidFill>
                <a:latin typeface="Montserrat SemiBold" panose="00000700000000000000" pitchFamily="2" charset="0"/>
              </a:defRPr>
            </a:lvl1pPr>
          </a:lstStyle>
          <a:p>
            <a:r>
              <a:rPr lang="fr-FR" dirty="0"/>
              <a:t>Titre de la présentation </a:t>
            </a:r>
            <a:br>
              <a:rPr lang="fr-FR" dirty="0"/>
            </a:br>
            <a:r>
              <a:rPr lang="fr-FR" dirty="0"/>
              <a:t>sur une ou deux lignes</a:t>
            </a:r>
          </a:p>
        </p:txBody>
      </p:sp>
      <p:sp>
        <p:nvSpPr>
          <p:cNvPr id="10" name="Sous-titre 2">
            <a:extLst>
              <a:ext uri="{FF2B5EF4-FFF2-40B4-BE49-F238E27FC236}">
                <a16:creationId xmlns:a16="http://schemas.microsoft.com/office/drawing/2014/main" id="{09ECEDAE-D3A2-CA82-6CB4-77F87A2A5190}"/>
              </a:ext>
            </a:extLst>
          </p:cNvPr>
          <p:cNvSpPr>
            <a:spLocks noGrp="1"/>
          </p:cNvSpPr>
          <p:nvPr>
            <p:ph type="subTitle" idx="1" hasCustomPrompt="1"/>
          </p:nvPr>
        </p:nvSpPr>
        <p:spPr>
          <a:xfrm>
            <a:off x="674253" y="5912644"/>
            <a:ext cx="6371999" cy="365125"/>
          </a:xfrm>
          <a:prstGeom prst="rect">
            <a:avLst/>
          </a:prstGeom>
        </p:spPr>
        <p:txBody>
          <a:bodyPr>
            <a:normAutofit/>
          </a:bodyPr>
          <a:lstStyle>
            <a:lvl1pPr marL="0" indent="0" algn="l">
              <a:buNone/>
              <a:defRPr sz="1100" cap="all" baseline="0">
                <a:solidFill>
                  <a:srgbClr val="05316C"/>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DATE DE LA PRÉSENTATION | INTERVENANT.E</a:t>
            </a:r>
          </a:p>
        </p:txBody>
      </p:sp>
    </p:spTree>
    <p:extLst>
      <p:ext uri="{BB962C8B-B14F-4D97-AF65-F5344CB8AC3E}">
        <p14:creationId xmlns:p14="http://schemas.microsoft.com/office/powerpoint/2010/main" val="2212336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tercalaire 7">
    <p:bg>
      <p:bgPr>
        <a:solidFill>
          <a:schemeClr val="bg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lvl1pPr>
              <a:defRPr>
                <a:solidFill>
                  <a:schemeClr val="bg1"/>
                </a:solidFill>
              </a:defRPr>
            </a:lvl1pPr>
          </a:lstStyle>
          <a:p>
            <a:r>
              <a:rPr lang="fr-FR"/>
              <a:t>17 octobre 2024</a:t>
            </a:r>
            <a:endParaRPr lang="fr-FR" dirty="0"/>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lvl1pPr>
              <a:defRPr>
                <a:solidFill>
                  <a:schemeClr val="bg1"/>
                </a:solidFill>
              </a:defRPr>
            </a:lvl1pPr>
          </a:lstStyle>
          <a:p>
            <a:r>
              <a:rPr lang="fr-FR"/>
              <a:t>Conférence Châteaubriant DOCS et DOCCR</a:t>
            </a:r>
            <a:endParaRPr lang="fr-FR" dirty="0"/>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solidFill>
                  <a:schemeClr val="bg1"/>
                </a:solidFill>
                <a:latin typeface="Montserrat SemiBold" panose="00000700000000000000" pitchFamily="2" charset="0"/>
              </a:defRPr>
            </a:lvl1pPr>
          </a:lstStyle>
          <a:p>
            <a:r>
              <a:rPr lang="fr-FR" dirty="0"/>
              <a:t>Titre de la partie sur </a:t>
            </a:r>
            <a:br>
              <a:rPr lang="fr-FR" dirty="0"/>
            </a:br>
            <a:r>
              <a:rPr lang="fr-FR" dirty="0"/>
              <a:t>une ou deux lignes</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
        <p:nvSpPr>
          <p:cNvPr id="2" name="ZoneTexte 1">
            <a:extLst>
              <a:ext uri="{FF2B5EF4-FFF2-40B4-BE49-F238E27FC236}">
                <a16:creationId xmlns:a16="http://schemas.microsoft.com/office/drawing/2014/main" id="{8ECA17AB-B107-C732-9FAD-4211670D0928}"/>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bg1"/>
                </a:solidFill>
                <a:latin typeface="Montserrat Medium" panose="00000600000000000000" pitchFamily="2" charset="0"/>
              </a:rPr>
              <a:t>|</a:t>
            </a:r>
          </a:p>
        </p:txBody>
      </p:sp>
      <p:sp>
        <p:nvSpPr>
          <p:cNvPr id="3" name="ZoneTexte 2">
            <a:extLst>
              <a:ext uri="{FF2B5EF4-FFF2-40B4-BE49-F238E27FC236}">
                <a16:creationId xmlns:a16="http://schemas.microsoft.com/office/drawing/2014/main" id="{D299827C-02D0-E49D-DF71-ACA3C40A0709}"/>
              </a:ext>
            </a:extLst>
          </p:cNvPr>
          <p:cNvSpPr txBox="1"/>
          <p:nvPr userDrawn="1"/>
        </p:nvSpPr>
        <p:spPr>
          <a:xfrm>
            <a:off x="9920747" y="6379363"/>
            <a:ext cx="2040193" cy="230832"/>
          </a:xfrm>
          <a:prstGeom prst="rect">
            <a:avLst/>
          </a:prstGeom>
          <a:noFill/>
        </p:spPr>
        <p:txBody>
          <a:bodyPr wrap="square" rtlCol="0">
            <a:spAutoFit/>
          </a:bodyPr>
          <a:lstStyle/>
          <a:p>
            <a:pPr algn="r"/>
            <a:r>
              <a:rPr lang="fr-FR" sz="900" b="1" dirty="0">
                <a:solidFill>
                  <a:schemeClr val="bg1"/>
                </a:solidFill>
                <a:latin typeface="Delius Unicase" panose="02000603000000000000" pitchFamily="2" charset="0"/>
              </a:rPr>
              <a:t>CRCDC PAYS DE LA LOIRE</a:t>
            </a:r>
          </a:p>
        </p:txBody>
      </p:sp>
    </p:spTree>
    <p:extLst>
      <p:ext uri="{BB962C8B-B14F-4D97-AF65-F5344CB8AC3E}">
        <p14:creationId xmlns:p14="http://schemas.microsoft.com/office/powerpoint/2010/main" val="322055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calaire 8">
    <p:bg>
      <p:bgPr>
        <a:solidFill>
          <a:schemeClr val="accent3"/>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2001457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ntercalaire 8">
    <p:bg>
      <p:bgPr>
        <a:solidFill>
          <a:schemeClr val="accent3"/>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2956794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tercalaire 8">
    <p:bg>
      <p:bgPr>
        <a:solidFill>
          <a:schemeClr val="accent3"/>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2" name="Image 1" descr="Une image contenant texte&#10;&#10;Description générée automatiquement">
            <a:extLst>
              <a:ext uri="{FF2B5EF4-FFF2-40B4-BE49-F238E27FC236}">
                <a16:creationId xmlns:a16="http://schemas.microsoft.com/office/drawing/2014/main" id="{BFF9E2A2-16B9-9E3A-AAD5-958D8621934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6882" t="30156" r="21435" b="30922"/>
          <a:stretch/>
        </p:blipFill>
        <p:spPr>
          <a:xfrm>
            <a:off x="5678905" y="2030362"/>
            <a:ext cx="4788568" cy="2028744"/>
          </a:xfrm>
          <a:prstGeom prst="rect">
            <a:avLst/>
          </a:prstGeom>
        </p:spPr>
      </p:pic>
    </p:spTree>
    <p:extLst>
      <p:ext uri="{BB962C8B-B14F-4D97-AF65-F5344CB8AC3E}">
        <p14:creationId xmlns:p14="http://schemas.microsoft.com/office/powerpoint/2010/main" val="1550645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calaire 9">
    <p:bg>
      <p:bgPr>
        <a:solidFill>
          <a:schemeClr val="tx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lvl1pPr>
              <a:defRPr>
                <a:solidFill>
                  <a:schemeClr val="bg1"/>
                </a:solidFill>
              </a:defRPr>
            </a:lvl1pPr>
          </a:lstStyle>
          <a:p>
            <a:r>
              <a:rPr lang="fr-FR"/>
              <a:t>17 octobre 2024</a:t>
            </a:r>
            <a:endParaRPr lang="fr-FR" dirty="0"/>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lvl1pPr>
              <a:defRPr>
                <a:solidFill>
                  <a:schemeClr val="bg1"/>
                </a:solidFill>
              </a:defRPr>
            </a:lvl1p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solidFill>
                  <a:schemeClr val="bg1"/>
                </a:solidFill>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
        <p:nvSpPr>
          <p:cNvPr id="2" name="ZoneTexte 1">
            <a:extLst>
              <a:ext uri="{FF2B5EF4-FFF2-40B4-BE49-F238E27FC236}">
                <a16:creationId xmlns:a16="http://schemas.microsoft.com/office/drawing/2014/main" id="{3035CC44-0C90-0701-3DC4-4365D7197D1F}"/>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bg1"/>
                </a:solidFill>
                <a:latin typeface="Montserrat Medium" panose="00000600000000000000" pitchFamily="2" charset="0"/>
              </a:rPr>
              <a:t>|</a:t>
            </a:r>
          </a:p>
        </p:txBody>
      </p:sp>
      <p:sp>
        <p:nvSpPr>
          <p:cNvPr id="3" name="ZoneTexte 2">
            <a:extLst>
              <a:ext uri="{FF2B5EF4-FFF2-40B4-BE49-F238E27FC236}">
                <a16:creationId xmlns:a16="http://schemas.microsoft.com/office/drawing/2014/main" id="{97321907-9E62-DB2F-24F7-5E1D67E0727B}"/>
              </a:ext>
            </a:extLst>
          </p:cNvPr>
          <p:cNvSpPr txBox="1"/>
          <p:nvPr userDrawn="1"/>
        </p:nvSpPr>
        <p:spPr>
          <a:xfrm>
            <a:off x="9920747" y="6379363"/>
            <a:ext cx="2040193" cy="230832"/>
          </a:xfrm>
          <a:prstGeom prst="rect">
            <a:avLst/>
          </a:prstGeom>
          <a:noFill/>
        </p:spPr>
        <p:txBody>
          <a:bodyPr wrap="square" rtlCol="0">
            <a:spAutoFit/>
          </a:bodyPr>
          <a:lstStyle/>
          <a:p>
            <a:pPr algn="r"/>
            <a:r>
              <a:rPr lang="fr-FR" sz="900" b="1" dirty="0">
                <a:solidFill>
                  <a:schemeClr val="bg1"/>
                </a:solidFill>
                <a:latin typeface="Delius Unicase" panose="02000603000000000000" pitchFamily="2" charset="0"/>
              </a:rPr>
              <a:t>CRCDC PAYS DE LA LOIRE</a:t>
            </a:r>
          </a:p>
        </p:txBody>
      </p:sp>
    </p:spTree>
    <p:extLst>
      <p:ext uri="{BB962C8B-B14F-4D97-AF65-F5344CB8AC3E}">
        <p14:creationId xmlns:p14="http://schemas.microsoft.com/office/powerpoint/2010/main" val="1662338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tercalaire 9">
    <p:bg>
      <p:bgPr>
        <a:solidFill>
          <a:schemeClr val="tx2"/>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lvl1pPr>
              <a:defRPr>
                <a:solidFill>
                  <a:schemeClr val="bg1"/>
                </a:solidFill>
              </a:defRPr>
            </a:lvl1pPr>
          </a:lstStyle>
          <a:p>
            <a:r>
              <a:rPr lang="fr-FR"/>
              <a:t>17 octobre 2024</a:t>
            </a:r>
            <a:endParaRPr lang="fr-FR" dirty="0"/>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lvl1pPr>
              <a:defRPr>
                <a:solidFill>
                  <a:schemeClr val="bg1"/>
                </a:solidFill>
              </a:defRPr>
            </a:lvl1p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solidFill>
                  <a:schemeClr val="bg1"/>
                </a:solidFill>
                <a:latin typeface="Montserrat SemiBold" panose="00000700000000000000" pitchFamily="2" charset="0"/>
              </a:defRPr>
            </a:lvl1pPr>
          </a:lstStyle>
          <a:p>
            <a:r>
              <a:rPr lang="fr-FR" dirty="0"/>
              <a:t>Titre de la partie sur </a:t>
            </a:r>
            <a:br>
              <a:rPr lang="fr-FR" dirty="0"/>
            </a:br>
            <a:r>
              <a:rPr lang="fr-FR" dirty="0"/>
              <a:t>une ou deux lignes</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
        <p:nvSpPr>
          <p:cNvPr id="2" name="ZoneTexte 1">
            <a:extLst>
              <a:ext uri="{FF2B5EF4-FFF2-40B4-BE49-F238E27FC236}">
                <a16:creationId xmlns:a16="http://schemas.microsoft.com/office/drawing/2014/main" id="{3035CC44-0C90-0701-3DC4-4365D7197D1F}"/>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bg1"/>
                </a:solidFill>
                <a:latin typeface="Montserrat Medium" panose="00000600000000000000" pitchFamily="2" charset="0"/>
              </a:rPr>
              <a:t>|</a:t>
            </a:r>
          </a:p>
        </p:txBody>
      </p:sp>
      <p:sp>
        <p:nvSpPr>
          <p:cNvPr id="3" name="ZoneTexte 2">
            <a:extLst>
              <a:ext uri="{FF2B5EF4-FFF2-40B4-BE49-F238E27FC236}">
                <a16:creationId xmlns:a16="http://schemas.microsoft.com/office/drawing/2014/main" id="{97321907-9E62-DB2F-24F7-5E1D67E0727B}"/>
              </a:ext>
            </a:extLst>
          </p:cNvPr>
          <p:cNvSpPr txBox="1"/>
          <p:nvPr userDrawn="1"/>
        </p:nvSpPr>
        <p:spPr>
          <a:xfrm>
            <a:off x="9920747" y="6379363"/>
            <a:ext cx="2040193" cy="230832"/>
          </a:xfrm>
          <a:prstGeom prst="rect">
            <a:avLst/>
          </a:prstGeom>
          <a:noFill/>
        </p:spPr>
        <p:txBody>
          <a:bodyPr wrap="square" rtlCol="0">
            <a:spAutoFit/>
          </a:bodyPr>
          <a:lstStyle/>
          <a:p>
            <a:pPr algn="r"/>
            <a:r>
              <a:rPr lang="fr-FR" sz="900" b="1" dirty="0">
                <a:solidFill>
                  <a:schemeClr val="bg1"/>
                </a:solidFill>
                <a:latin typeface="Delius Unicase" panose="02000603000000000000" pitchFamily="2" charset="0"/>
              </a:rPr>
              <a:t>CRCDC PAYS DE LA LOIRE</a:t>
            </a:r>
          </a:p>
        </p:txBody>
      </p:sp>
    </p:spTree>
    <p:extLst>
      <p:ext uri="{BB962C8B-B14F-4D97-AF65-F5344CB8AC3E}">
        <p14:creationId xmlns:p14="http://schemas.microsoft.com/office/powerpoint/2010/main" val="3284227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calaire 10">
    <p:bg>
      <p:bgPr>
        <a:solidFill>
          <a:srgbClr val="FFCA00"/>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1687753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tercalaire 10">
    <p:bg>
      <p:bgPr>
        <a:solidFill>
          <a:srgbClr val="FFCA00"/>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408354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mmaire 2 parties">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68BC44CA-A063-ACBC-707C-3C087FF204A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95748" y="2077759"/>
            <a:ext cx="1251857" cy="365125"/>
          </a:xfrm>
          <a:prstGeom prst="rect">
            <a:avLst/>
          </a:prstGeom>
        </p:spPr>
      </p:pic>
      <p:pic>
        <p:nvPicPr>
          <p:cNvPr id="10" name="Graphique 9">
            <a:extLst>
              <a:ext uri="{FF2B5EF4-FFF2-40B4-BE49-F238E27FC236}">
                <a16:creationId xmlns:a16="http://schemas.microsoft.com/office/drawing/2014/main" id="{7A54EA8F-9221-75F8-06C7-647A457E75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4469984" y="2077759"/>
            <a:ext cx="1251857" cy="365125"/>
          </a:xfrm>
          <a:prstGeom prst="rect">
            <a:avLst/>
          </a:prstGeom>
        </p:spPr>
      </p:pic>
      <p:sp>
        <p:nvSpPr>
          <p:cNvPr id="3" name="Espace réservé de la date 2">
            <a:extLst>
              <a:ext uri="{FF2B5EF4-FFF2-40B4-BE49-F238E27FC236}">
                <a16:creationId xmlns:a16="http://schemas.microsoft.com/office/drawing/2014/main" id="{89E8CA71-F1B6-9608-C5DA-43E0FFE4E6EA}"/>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12F1B098-5956-3B4E-8CF9-B7DA02EDA222}"/>
              </a:ext>
            </a:extLst>
          </p:cNvPr>
          <p:cNvSpPr>
            <a:spLocks noGrp="1"/>
          </p:cNvSpPr>
          <p:nvPr>
            <p:ph type="ftr" sz="quarter" idx="11"/>
          </p:nvPr>
        </p:nvSpPr>
        <p:spPr/>
        <p:txBody>
          <a:bodyPr/>
          <a:lstStyle/>
          <a:p>
            <a:r>
              <a:rPr lang="fr-FR"/>
              <a:t>Conférence Châteaubriant DOCS et DOCCR</a:t>
            </a:r>
            <a:endParaRPr lang="fr-FR" dirty="0"/>
          </a:p>
        </p:txBody>
      </p:sp>
      <p:sp>
        <p:nvSpPr>
          <p:cNvPr id="23" name="Espace réservé du texte 22">
            <a:extLst>
              <a:ext uri="{FF2B5EF4-FFF2-40B4-BE49-F238E27FC236}">
                <a16:creationId xmlns:a16="http://schemas.microsoft.com/office/drawing/2014/main" id="{1CDD5EB5-337F-CDFC-81F4-D10E93B52FA6}"/>
              </a:ext>
            </a:extLst>
          </p:cNvPr>
          <p:cNvSpPr>
            <a:spLocks noGrp="1"/>
          </p:cNvSpPr>
          <p:nvPr>
            <p:ph type="body" sz="quarter" idx="12"/>
          </p:nvPr>
        </p:nvSpPr>
        <p:spPr>
          <a:xfrm>
            <a:off x="297424"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4" name="Espace réservé du texte 22">
            <a:extLst>
              <a:ext uri="{FF2B5EF4-FFF2-40B4-BE49-F238E27FC236}">
                <a16:creationId xmlns:a16="http://schemas.microsoft.com/office/drawing/2014/main" id="{AF5FDD62-2F96-6E42-169C-F8549F178B8E}"/>
              </a:ext>
            </a:extLst>
          </p:cNvPr>
          <p:cNvSpPr>
            <a:spLocks noGrp="1"/>
          </p:cNvSpPr>
          <p:nvPr>
            <p:ph type="body" sz="quarter" idx="13" hasCustomPrompt="1"/>
          </p:nvPr>
        </p:nvSpPr>
        <p:spPr>
          <a:xfrm>
            <a:off x="297425"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27" name="Espace réservé du texte 22">
            <a:extLst>
              <a:ext uri="{FF2B5EF4-FFF2-40B4-BE49-F238E27FC236}">
                <a16:creationId xmlns:a16="http://schemas.microsoft.com/office/drawing/2014/main" id="{4420E385-66E1-D36F-A9BC-FF2AA9CD0808}"/>
              </a:ext>
            </a:extLst>
          </p:cNvPr>
          <p:cNvSpPr>
            <a:spLocks noGrp="1"/>
          </p:cNvSpPr>
          <p:nvPr>
            <p:ph type="body" sz="quarter" idx="14"/>
          </p:nvPr>
        </p:nvSpPr>
        <p:spPr>
          <a:xfrm>
            <a:off x="4377815"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8" name="Espace réservé du texte 22">
            <a:extLst>
              <a:ext uri="{FF2B5EF4-FFF2-40B4-BE49-F238E27FC236}">
                <a16:creationId xmlns:a16="http://schemas.microsoft.com/office/drawing/2014/main" id="{4CD03205-2BC0-65A1-5F8A-0DAEFEB2D2E1}"/>
              </a:ext>
            </a:extLst>
          </p:cNvPr>
          <p:cNvSpPr>
            <a:spLocks noGrp="1"/>
          </p:cNvSpPr>
          <p:nvPr>
            <p:ph type="body" sz="quarter" idx="15" hasCustomPrompt="1"/>
          </p:nvPr>
        </p:nvSpPr>
        <p:spPr>
          <a:xfrm>
            <a:off x="4377816"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42" name="ZoneTexte 41">
            <a:extLst>
              <a:ext uri="{FF2B5EF4-FFF2-40B4-BE49-F238E27FC236}">
                <a16:creationId xmlns:a16="http://schemas.microsoft.com/office/drawing/2014/main" id="{09126528-B9AF-83C7-19D3-33B15BF0B99E}"/>
              </a:ext>
            </a:extLst>
          </p:cNvPr>
          <p:cNvSpPr txBox="1"/>
          <p:nvPr userDrawn="1"/>
        </p:nvSpPr>
        <p:spPr>
          <a:xfrm>
            <a:off x="283378" y="611546"/>
            <a:ext cx="3546989" cy="577081"/>
          </a:xfrm>
          <a:prstGeom prst="rect">
            <a:avLst/>
          </a:prstGeom>
        </p:spPr>
        <p:txBody>
          <a:bodyPr vert="horz" lIns="91440" tIns="45720" rIns="91440" bIns="45720" rtlCol="0" anchor="ctr">
            <a:normAutofit/>
          </a:bodyPr>
          <a:lstStyle>
            <a:lvl1pPr>
              <a:lnSpc>
                <a:spcPct val="90000"/>
              </a:lnSpc>
              <a:spcBef>
                <a:spcPct val="0"/>
              </a:spcBef>
              <a:buNone/>
              <a:defRPr sz="3500" b="1">
                <a:solidFill>
                  <a:srgbClr val="05316C"/>
                </a:solidFill>
                <a:latin typeface="Delius Unicase" panose="02000603000000000000" pitchFamily="2" charset="0"/>
                <a:ea typeface="+mj-ea"/>
                <a:cs typeface="+mj-cs"/>
              </a:defRPr>
            </a:lvl1pPr>
          </a:lstStyle>
          <a:p>
            <a:pPr lvl="0"/>
            <a:r>
              <a:rPr lang="fr-FR" noProof="0" dirty="0"/>
              <a:t>SOMMAIRE</a:t>
            </a:r>
            <a:endParaRPr lang="fr-FR" dirty="0"/>
          </a:p>
        </p:txBody>
      </p:sp>
      <p:sp>
        <p:nvSpPr>
          <p:cNvPr id="6" name="Espace réservé du texte 4">
            <a:extLst>
              <a:ext uri="{FF2B5EF4-FFF2-40B4-BE49-F238E27FC236}">
                <a16:creationId xmlns:a16="http://schemas.microsoft.com/office/drawing/2014/main" id="{3D4A82B2-284A-9E9E-B8E1-5E537BB2EE12}"/>
              </a:ext>
            </a:extLst>
          </p:cNvPr>
          <p:cNvSpPr>
            <a:spLocks noGrp="1"/>
          </p:cNvSpPr>
          <p:nvPr>
            <p:ph type="body" sz="quarter" idx="24" hasCustomPrompt="1"/>
          </p:nvPr>
        </p:nvSpPr>
        <p:spPr>
          <a:xfrm>
            <a:off x="395288" y="2078038"/>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1</a:t>
            </a:r>
          </a:p>
        </p:txBody>
      </p:sp>
      <p:sp>
        <p:nvSpPr>
          <p:cNvPr id="7" name="Espace réservé du texte 4">
            <a:extLst>
              <a:ext uri="{FF2B5EF4-FFF2-40B4-BE49-F238E27FC236}">
                <a16:creationId xmlns:a16="http://schemas.microsoft.com/office/drawing/2014/main" id="{7F4FF45C-2561-2E5F-8665-3E57E10EE264}"/>
              </a:ext>
            </a:extLst>
          </p:cNvPr>
          <p:cNvSpPr>
            <a:spLocks noGrp="1"/>
          </p:cNvSpPr>
          <p:nvPr>
            <p:ph type="body" sz="quarter" idx="25" hasCustomPrompt="1"/>
          </p:nvPr>
        </p:nvSpPr>
        <p:spPr>
          <a:xfrm>
            <a:off x="4497192" y="2060333"/>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2</a:t>
            </a:r>
          </a:p>
        </p:txBody>
      </p:sp>
    </p:spTree>
    <p:extLst>
      <p:ext uri="{BB962C8B-B14F-4D97-AF65-F5344CB8AC3E}">
        <p14:creationId xmlns:p14="http://schemas.microsoft.com/office/powerpoint/2010/main" val="3736133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mmaire 3 parties">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68BC44CA-A063-ACBC-707C-3C087FF204A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95748" y="2077759"/>
            <a:ext cx="1251857" cy="365125"/>
          </a:xfrm>
          <a:prstGeom prst="rect">
            <a:avLst/>
          </a:prstGeom>
        </p:spPr>
      </p:pic>
      <p:pic>
        <p:nvPicPr>
          <p:cNvPr id="10" name="Graphique 9">
            <a:extLst>
              <a:ext uri="{FF2B5EF4-FFF2-40B4-BE49-F238E27FC236}">
                <a16:creationId xmlns:a16="http://schemas.microsoft.com/office/drawing/2014/main" id="{7A54EA8F-9221-75F8-06C7-647A457E75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4469984" y="2077759"/>
            <a:ext cx="1251857" cy="365125"/>
          </a:xfrm>
          <a:prstGeom prst="rect">
            <a:avLst/>
          </a:prstGeom>
        </p:spPr>
      </p:pic>
      <p:pic>
        <p:nvPicPr>
          <p:cNvPr id="11" name="Graphique 10">
            <a:extLst>
              <a:ext uri="{FF2B5EF4-FFF2-40B4-BE49-F238E27FC236}">
                <a16:creationId xmlns:a16="http://schemas.microsoft.com/office/drawing/2014/main" id="{C2BF1269-F7C5-331D-860C-0A1679265D73}"/>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8545452" y="2077758"/>
            <a:ext cx="1251857" cy="365125"/>
          </a:xfrm>
          <a:prstGeom prst="rect">
            <a:avLst/>
          </a:prstGeom>
        </p:spPr>
      </p:pic>
      <p:sp>
        <p:nvSpPr>
          <p:cNvPr id="3" name="Espace réservé de la date 2">
            <a:extLst>
              <a:ext uri="{FF2B5EF4-FFF2-40B4-BE49-F238E27FC236}">
                <a16:creationId xmlns:a16="http://schemas.microsoft.com/office/drawing/2014/main" id="{89E8CA71-F1B6-9608-C5DA-43E0FFE4E6EA}"/>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12F1B098-5956-3B4E-8CF9-B7DA02EDA222}"/>
              </a:ext>
            </a:extLst>
          </p:cNvPr>
          <p:cNvSpPr>
            <a:spLocks noGrp="1"/>
          </p:cNvSpPr>
          <p:nvPr>
            <p:ph type="ftr" sz="quarter" idx="11"/>
          </p:nvPr>
        </p:nvSpPr>
        <p:spPr/>
        <p:txBody>
          <a:bodyPr/>
          <a:lstStyle/>
          <a:p>
            <a:r>
              <a:rPr lang="fr-FR"/>
              <a:t>Conférence Châteaubriant DOCS et DOCCR</a:t>
            </a:r>
            <a:endParaRPr lang="fr-FR" dirty="0"/>
          </a:p>
        </p:txBody>
      </p:sp>
      <p:sp>
        <p:nvSpPr>
          <p:cNvPr id="23" name="Espace réservé du texte 22">
            <a:extLst>
              <a:ext uri="{FF2B5EF4-FFF2-40B4-BE49-F238E27FC236}">
                <a16:creationId xmlns:a16="http://schemas.microsoft.com/office/drawing/2014/main" id="{1CDD5EB5-337F-CDFC-81F4-D10E93B52FA6}"/>
              </a:ext>
            </a:extLst>
          </p:cNvPr>
          <p:cNvSpPr>
            <a:spLocks noGrp="1"/>
          </p:cNvSpPr>
          <p:nvPr>
            <p:ph type="body" sz="quarter" idx="12"/>
          </p:nvPr>
        </p:nvSpPr>
        <p:spPr>
          <a:xfrm>
            <a:off x="297424"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4" name="Espace réservé du texte 22">
            <a:extLst>
              <a:ext uri="{FF2B5EF4-FFF2-40B4-BE49-F238E27FC236}">
                <a16:creationId xmlns:a16="http://schemas.microsoft.com/office/drawing/2014/main" id="{AF5FDD62-2F96-6E42-169C-F8549F178B8E}"/>
              </a:ext>
            </a:extLst>
          </p:cNvPr>
          <p:cNvSpPr>
            <a:spLocks noGrp="1"/>
          </p:cNvSpPr>
          <p:nvPr>
            <p:ph type="body" sz="quarter" idx="13" hasCustomPrompt="1"/>
          </p:nvPr>
        </p:nvSpPr>
        <p:spPr>
          <a:xfrm>
            <a:off x="297425"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27" name="Espace réservé du texte 22">
            <a:extLst>
              <a:ext uri="{FF2B5EF4-FFF2-40B4-BE49-F238E27FC236}">
                <a16:creationId xmlns:a16="http://schemas.microsoft.com/office/drawing/2014/main" id="{4420E385-66E1-D36F-A9BC-FF2AA9CD0808}"/>
              </a:ext>
            </a:extLst>
          </p:cNvPr>
          <p:cNvSpPr>
            <a:spLocks noGrp="1"/>
          </p:cNvSpPr>
          <p:nvPr>
            <p:ph type="body" sz="quarter" idx="14"/>
          </p:nvPr>
        </p:nvSpPr>
        <p:spPr>
          <a:xfrm>
            <a:off x="4377815"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8" name="Espace réservé du texte 22">
            <a:extLst>
              <a:ext uri="{FF2B5EF4-FFF2-40B4-BE49-F238E27FC236}">
                <a16:creationId xmlns:a16="http://schemas.microsoft.com/office/drawing/2014/main" id="{4CD03205-2BC0-65A1-5F8A-0DAEFEB2D2E1}"/>
              </a:ext>
            </a:extLst>
          </p:cNvPr>
          <p:cNvSpPr>
            <a:spLocks noGrp="1"/>
          </p:cNvSpPr>
          <p:nvPr>
            <p:ph type="body" sz="quarter" idx="15" hasCustomPrompt="1"/>
          </p:nvPr>
        </p:nvSpPr>
        <p:spPr>
          <a:xfrm>
            <a:off x="4377816"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3" name="Espace réservé du texte 22">
            <a:extLst>
              <a:ext uri="{FF2B5EF4-FFF2-40B4-BE49-F238E27FC236}">
                <a16:creationId xmlns:a16="http://schemas.microsoft.com/office/drawing/2014/main" id="{2B073F3E-07DB-031D-C244-221AA9A82BF8}"/>
              </a:ext>
            </a:extLst>
          </p:cNvPr>
          <p:cNvSpPr>
            <a:spLocks noGrp="1"/>
          </p:cNvSpPr>
          <p:nvPr>
            <p:ph type="body" sz="quarter" idx="16"/>
          </p:nvPr>
        </p:nvSpPr>
        <p:spPr>
          <a:xfrm>
            <a:off x="8458198"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4" name="Espace réservé du texte 22">
            <a:extLst>
              <a:ext uri="{FF2B5EF4-FFF2-40B4-BE49-F238E27FC236}">
                <a16:creationId xmlns:a16="http://schemas.microsoft.com/office/drawing/2014/main" id="{BD281094-BA14-32AB-9684-1E43CE71A308}"/>
              </a:ext>
            </a:extLst>
          </p:cNvPr>
          <p:cNvSpPr>
            <a:spLocks noGrp="1"/>
          </p:cNvSpPr>
          <p:nvPr>
            <p:ph type="body" sz="quarter" idx="17" hasCustomPrompt="1"/>
          </p:nvPr>
        </p:nvSpPr>
        <p:spPr>
          <a:xfrm>
            <a:off x="8458199"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42" name="ZoneTexte 41">
            <a:extLst>
              <a:ext uri="{FF2B5EF4-FFF2-40B4-BE49-F238E27FC236}">
                <a16:creationId xmlns:a16="http://schemas.microsoft.com/office/drawing/2014/main" id="{09126528-B9AF-83C7-19D3-33B15BF0B99E}"/>
              </a:ext>
            </a:extLst>
          </p:cNvPr>
          <p:cNvSpPr txBox="1"/>
          <p:nvPr userDrawn="1"/>
        </p:nvSpPr>
        <p:spPr>
          <a:xfrm>
            <a:off x="283378" y="611546"/>
            <a:ext cx="3546989" cy="577081"/>
          </a:xfrm>
          <a:prstGeom prst="rect">
            <a:avLst/>
          </a:prstGeom>
        </p:spPr>
        <p:txBody>
          <a:bodyPr vert="horz" lIns="91440" tIns="45720" rIns="91440" bIns="45720" rtlCol="0" anchor="ctr">
            <a:normAutofit/>
          </a:bodyPr>
          <a:lstStyle>
            <a:lvl1pPr>
              <a:lnSpc>
                <a:spcPct val="90000"/>
              </a:lnSpc>
              <a:spcBef>
                <a:spcPct val="0"/>
              </a:spcBef>
              <a:buNone/>
              <a:defRPr sz="3500" b="1">
                <a:solidFill>
                  <a:srgbClr val="05316C"/>
                </a:solidFill>
                <a:latin typeface="Delius Unicase" panose="02000603000000000000" pitchFamily="2" charset="0"/>
                <a:ea typeface="+mj-ea"/>
                <a:cs typeface="+mj-cs"/>
              </a:defRPr>
            </a:lvl1pPr>
          </a:lstStyle>
          <a:p>
            <a:pPr lvl="0"/>
            <a:r>
              <a:rPr lang="fr-FR" noProof="0" dirty="0"/>
              <a:t>SOMMAIRE</a:t>
            </a:r>
            <a:endParaRPr lang="fr-FR" dirty="0"/>
          </a:p>
        </p:txBody>
      </p:sp>
      <p:sp>
        <p:nvSpPr>
          <p:cNvPr id="6" name="Espace réservé du texte 4">
            <a:extLst>
              <a:ext uri="{FF2B5EF4-FFF2-40B4-BE49-F238E27FC236}">
                <a16:creationId xmlns:a16="http://schemas.microsoft.com/office/drawing/2014/main" id="{3D4A82B2-284A-9E9E-B8E1-5E537BB2EE12}"/>
              </a:ext>
            </a:extLst>
          </p:cNvPr>
          <p:cNvSpPr>
            <a:spLocks noGrp="1"/>
          </p:cNvSpPr>
          <p:nvPr>
            <p:ph type="body" sz="quarter" idx="24" hasCustomPrompt="1"/>
          </p:nvPr>
        </p:nvSpPr>
        <p:spPr>
          <a:xfrm>
            <a:off x="395288" y="2078038"/>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1</a:t>
            </a:r>
          </a:p>
        </p:txBody>
      </p:sp>
      <p:sp>
        <p:nvSpPr>
          <p:cNvPr id="7" name="Espace réservé du texte 4">
            <a:extLst>
              <a:ext uri="{FF2B5EF4-FFF2-40B4-BE49-F238E27FC236}">
                <a16:creationId xmlns:a16="http://schemas.microsoft.com/office/drawing/2014/main" id="{7F4FF45C-2561-2E5F-8665-3E57E10EE264}"/>
              </a:ext>
            </a:extLst>
          </p:cNvPr>
          <p:cNvSpPr>
            <a:spLocks noGrp="1"/>
          </p:cNvSpPr>
          <p:nvPr>
            <p:ph type="body" sz="quarter" idx="25" hasCustomPrompt="1"/>
          </p:nvPr>
        </p:nvSpPr>
        <p:spPr>
          <a:xfrm>
            <a:off x="4497192" y="2060333"/>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2</a:t>
            </a:r>
          </a:p>
        </p:txBody>
      </p:sp>
      <p:sp>
        <p:nvSpPr>
          <p:cNvPr id="8" name="Espace réservé du texte 4">
            <a:extLst>
              <a:ext uri="{FF2B5EF4-FFF2-40B4-BE49-F238E27FC236}">
                <a16:creationId xmlns:a16="http://schemas.microsoft.com/office/drawing/2014/main" id="{B2069A97-C556-4188-B521-67F5EB124C3A}"/>
              </a:ext>
            </a:extLst>
          </p:cNvPr>
          <p:cNvSpPr>
            <a:spLocks noGrp="1"/>
          </p:cNvSpPr>
          <p:nvPr>
            <p:ph type="body" sz="quarter" idx="26" hasCustomPrompt="1"/>
          </p:nvPr>
        </p:nvSpPr>
        <p:spPr>
          <a:xfrm>
            <a:off x="8555757" y="2084901"/>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3</a:t>
            </a:r>
          </a:p>
        </p:txBody>
      </p:sp>
    </p:spTree>
    <p:extLst>
      <p:ext uri="{BB962C8B-B14F-4D97-AF65-F5344CB8AC3E}">
        <p14:creationId xmlns:p14="http://schemas.microsoft.com/office/powerpoint/2010/main" val="139700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3">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18DB5629-C989-77AA-5EB4-D732EF2299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2" y="-1"/>
            <a:ext cx="12198742" cy="6862397"/>
          </a:xfrm>
          <a:prstGeom prst="rect">
            <a:avLst/>
          </a:prstGeom>
        </p:spPr>
      </p:pic>
      <p:sp>
        <p:nvSpPr>
          <p:cNvPr id="9" name="Titre 1">
            <a:extLst>
              <a:ext uri="{FF2B5EF4-FFF2-40B4-BE49-F238E27FC236}">
                <a16:creationId xmlns:a16="http://schemas.microsoft.com/office/drawing/2014/main" id="{E9B6980C-E685-A5A1-21D9-ED640D2AC727}"/>
              </a:ext>
            </a:extLst>
          </p:cNvPr>
          <p:cNvSpPr>
            <a:spLocks noGrp="1"/>
          </p:cNvSpPr>
          <p:nvPr>
            <p:ph type="ctrTitle" hasCustomPrompt="1"/>
          </p:nvPr>
        </p:nvSpPr>
        <p:spPr>
          <a:xfrm>
            <a:off x="674254" y="3476625"/>
            <a:ext cx="6372000" cy="2376000"/>
          </a:xfrm>
          <a:prstGeom prst="rect">
            <a:avLst/>
          </a:prstGeom>
        </p:spPr>
        <p:txBody>
          <a:bodyPr anchor="b">
            <a:normAutofit/>
          </a:bodyPr>
          <a:lstStyle>
            <a:lvl1pPr algn="l">
              <a:lnSpc>
                <a:spcPts val="2800"/>
              </a:lnSpc>
              <a:defRPr sz="2400" kern="1200" spc="60" baseline="0">
                <a:solidFill>
                  <a:srgbClr val="05316C"/>
                </a:solidFill>
                <a:latin typeface="Montserrat SemiBold" panose="00000700000000000000" pitchFamily="2" charset="0"/>
              </a:defRPr>
            </a:lvl1pPr>
          </a:lstStyle>
          <a:p>
            <a:r>
              <a:rPr lang="fr-FR" dirty="0"/>
              <a:t>Titre de la présentation </a:t>
            </a:r>
            <a:br>
              <a:rPr lang="fr-FR" dirty="0"/>
            </a:br>
            <a:r>
              <a:rPr lang="fr-FR" dirty="0"/>
              <a:t>sur une ou deux lignes</a:t>
            </a:r>
          </a:p>
        </p:txBody>
      </p:sp>
      <p:sp>
        <p:nvSpPr>
          <p:cNvPr id="10" name="Sous-titre 2">
            <a:extLst>
              <a:ext uri="{FF2B5EF4-FFF2-40B4-BE49-F238E27FC236}">
                <a16:creationId xmlns:a16="http://schemas.microsoft.com/office/drawing/2014/main" id="{09ECEDAE-D3A2-CA82-6CB4-77F87A2A5190}"/>
              </a:ext>
            </a:extLst>
          </p:cNvPr>
          <p:cNvSpPr>
            <a:spLocks noGrp="1"/>
          </p:cNvSpPr>
          <p:nvPr>
            <p:ph type="subTitle" idx="1" hasCustomPrompt="1"/>
          </p:nvPr>
        </p:nvSpPr>
        <p:spPr>
          <a:xfrm>
            <a:off x="674253" y="5912644"/>
            <a:ext cx="6371999" cy="365125"/>
          </a:xfrm>
          <a:prstGeom prst="rect">
            <a:avLst/>
          </a:prstGeom>
        </p:spPr>
        <p:txBody>
          <a:bodyPr>
            <a:normAutofit/>
          </a:bodyPr>
          <a:lstStyle>
            <a:lvl1pPr marL="0" indent="0" algn="l">
              <a:buNone/>
              <a:defRPr sz="1100" cap="all" baseline="0">
                <a:solidFill>
                  <a:srgbClr val="05316C"/>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DATE DE LA PRÉSENTATION | INTERVENANT.E</a:t>
            </a:r>
          </a:p>
        </p:txBody>
      </p:sp>
    </p:spTree>
    <p:extLst>
      <p:ext uri="{BB962C8B-B14F-4D97-AF65-F5344CB8AC3E}">
        <p14:creationId xmlns:p14="http://schemas.microsoft.com/office/powerpoint/2010/main" val="159609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mmaire 4 parties">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68BC44CA-A063-ACBC-707C-3C087FF204A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95748" y="2077759"/>
            <a:ext cx="1251857" cy="365125"/>
          </a:xfrm>
          <a:prstGeom prst="rect">
            <a:avLst/>
          </a:prstGeom>
        </p:spPr>
      </p:pic>
      <p:pic>
        <p:nvPicPr>
          <p:cNvPr id="10" name="Graphique 9">
            <a:extLst>
              <a:ext uri="{FF2B5EF4-FFF2-40B4-BE49-F238E27FC236}">
                <a16:creationId xmlns:a16="http://schemas.microsoft.com/office/drawing/2014/main" id="{7A54EA8F-9221-75F8-06C7-647A457E75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4469984" y="2077759"/>
            <a:ext cx="1251857" cy="365125"/>
          </a:xfrm>
          <a:prstGeom prst="rect">
            <a:avLst/>
          </a:prstGeom>
        </p:spPr>
      </p:pic>
      <p:pic>
        <p:nvPicPr>
          <p:cNvPr id="11" name="Graphique 10">
            <a:extLst>
              <a:ext uri="{FF2B5EF4-FFF2-40B4-BE49-F238E27FC236}">
                <a16:creationId xmlns:a16="http://schemas.microsoft.com/office/drawing/2014/main" id="{C2BF1269-F7C5-331D-860C-0A1679265D73}"/>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8545452" y="2077758"/>
            <a:ext cx="1251857" cy="365125"/>
          </a:xfrm>
          <a:prstGeom prst="rect">
            <a:avLst/>
          </a:prstGeom>
        </p:spPr>
      </p:pic>
      <p:pic>
        <p:nvPicPr>
          <p:cNvPr id="12" name="Graphique 11">
            <a:extLst>
              <a:ext uri="{FF2B5EF4-FFF2-40B4-BE49-F238E27FC236}">
                <a16:creationId xmlns:a16="http://schemas.microsoft.com/office/drawing/2014/main" id="{5547698A-5DB1-4FE1-72A4-1FA826A3082E}"/>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395747" y="4104738"/>
            <a:ext cx="1251857" cy="365125"/>
          </a:xfrm>
          <a:prstGeom prst="rect">
            <a:avLst/>
          </a:prstGeom>
        </p:spPr>
      </p:pic>
      <p:sp>
        <p:nvSpPr>
          <p:cNvPr id="3" name="Espace réservé de la date 2">
            <a:extLst>
              <a:ext uri="{FF2B5EF4-FFF2-40B4-BE49-F238E27FC236}">
                <a16:creationId xmlns:a16="http://schemas.microsoft.com/office/drawing/2014/main" id="{89E8CA71-F1B6-9608-C5DA-43E0FFE4E6EA}"/>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12F1B098-5956-3B4E-8CF9-B7DA02EDA222}"/>
              </a:ext>
            </a:extLst>
          </p:cNvPr>
          <p:cNvSpPr>
            <a:spLocks noGrp="1"/>
          </p:cNvSpPr>
          <p:nvPr>
            <p:ph type="ftr" sz="quarter" idx="11"/>
          </p:nvPr>
        </p:nvSpPr>
        <p:spPr/>
        <p:txBody>
          <a:bodyPr/>
          <a:lstStyle/>
          <a:p>
            <a:r>
              <a:rPr lang="fr-FR"/>
              <a:t>Conférence Châteaubriant DOCS et DOCCR</a:t>
            </a:r>
            <a:endParaRPr lang="fr-FR" dirty="0"/>
          </a:p>
        </p:txBody>
      </p:sp>
      <p:sp>
        <p:nvSpPr>
          <p:cNvPr id="23" name="Espace réservé du texte 22">
            <a:extLst>
              <a:ext uri="{FF2B5EF4-FFF2-40B4-BE49-F238E27FC236}">
                <a16:creationId xmlns:a16="http://schemas.microsoft.com/office/drawing/2014/main" id="{1CDD5EB5-337F-CDFC-81F4-D10E93B52FA6}"/>
              </a:ext>
            </a:extLst>
          </p:cNvPr>
          <p:cNvSpPr>
            <a:spLocks noGrp="1"/>
          </p:cNvSpPr>
          <p:nvPr>
            <p:ph type="body" sz="quarter" idx="12"/>
          </p:nvPr>
        </p:nvSpPr>
        <p:spPr>
          <a:xfrm>
            <a:off x="297424"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4" name="Espace réservé du texte 22">
            <a:extLst>
              <a:ext uri="{FF2B5EF4-FFF2-40B4-BE49-F238E27FC236}">
                <a16:creationId xmlns:a16="http://schemas.microsoft.com/office/drawing/2014/main" id="{AF5FDD62-2F96-6E42-169C-F8549F178B8E}"/>
              </a:ext>
            </a:extLst>
          </p:cNvPr>
          <p:cNvSpPr>
            <a:spLocks noGrp="1"/>
          </p:cNvSpPr>
          <p:nvPr>
            <p:ph type="body" sz="quarter" idx="13" hasCustomPrompt="1"/>
          </p:nvPr>
        </p:nvSpPr>
        <p:spPr>
          <a:xfrm>
            <a:off x="297425"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27" name="Espace réservé du texte 22">
            <a:extLst>
              <a:ext uri="{FF2B5EF4-FFF2-40B4-BE49-F238E27FC236}">
                <a16:creationId xmlns:a16="http://schemas.microsoft.com/office/drawing/2014/main" id="{4420E385-66E1-D36F-A9BC-FF2AA9CD0808}"/>
              </a:ext>
            </a:extLst>
          </p:cNvPr>
          <p:cNvSpPr>
            <a:spLocks noGrp="1"/>
          </p:cNvSpPr>
          <p:nvPr>
            <p:ph type="body" sz="quarter" idx="14"/>
          </p:nvPr>
        </p:nvSpPr>
        <p:spPr>
          <a:xfrm>
            <a:off x="4377815"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8" name="Espace réservé du texte 22">
            <a:extLst>
              <a:ext uri="{FF2B5EF4-FFF2-40B4-BE49-F238E27FC236}">
                <a16:creationId xmlns:a16="http://schemas.microsoft.com/office/drawing/2014/main" id="{4CD03205-2BC0-65A1-5F8A-0DAEFEB2D2E1}"/>
              </a:ext>
            </a:extLst>
          </p:cNvPr>
          <p:cNvSpPr>
            <a:spLocks noGrp="1"/>
          </p:cNvSpPr>
          <p:nvPr>
            <p:ph type="body" sz="quarter" idx="15" hasCustomPrompt="1"/>
          </p:nvPr>
        </p:nvSpPr>
        <p:spPr>
          <a:xfrm>
            <a:off x="4377816"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3" name="Espace réservé du texte 22">
            <a:extLst>
              <a:ext uri="{FF2B5EF4-FFF2-40B4-BE49-F238E27FC236}">
                <a16:creationId xmlns:a16="http://schemas.microsoft.com/office/drawing/2014/main" id="{2B073F3E-07DB-031D-C244-221AA9A82BF8}"/>
              </a:ext>
            </a:extLst>
          </p:cNvPr>
          <p:cNvSpPr>
            <a:spLocks noGrp="1"/>
          </p:cNvSpPr>
          <p:nvPr>
            <p:ph type="body" sz="quarter" idx="16"/>
          </p:nvPr>
        </p:nvSpPr>
        <p:spPr>
          <a:xfrm>
            <a:off x="8458198"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4" name="Espace réservé du texte 22">
            <a:extLst>
              <a:ext uri="{FF2B5EF4-FFF2-40B4-BE49-F238E27FC236}">
                <a16:creationId xmlns:a16="http://schemas.microsoft.com/office/drawing/2014/main" id="{BD281094-BA14-32AB-9684-1E43CE71A308}"/>
              </a:ext>
            </a:extLst>
          </p:cNvPr>
          <p:cNvSpPr>
            <a:spLocks noGrp="1"/>
          </p:cNvSpPr>
          <p:nvPr>
            <p:ph type="body" sz="quarter" idx="17" hasCustomPrompt="1"/>
          </p:nvPr>
        </p:nvSpPr>
        <p:spPr>
          <a:xfrm>
            <a:off x="8458199"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5" name="Espace réservé du texte 22">
            <a:extLst>
              <a:ext uri="{FF2B5EF4-FFF2-40B4-BE49-F238E27FC236}">
                <a16:creationId xmlns:a16="http://schemas.microsoft.com/office/drawing/2014/main" id="{DACC52D3-A8F9-63B0-A4A9-945CF3733993}"/>
              </a:ext>
            </a:extLst>
          </p:cNvPr>
          <p:cNvSpPr>
            <a:spLocks noGrp="1"/>
          </p:cNvSpPr>
          <p:nvPr>
            <p:ph type="body" sz="quarter" idx="18"/>
          </p:nvPr>
        </p:nvSpPr>
        <p:spPr>
          <a:xfrm>
            <a:off x="297424" y="4554199"/>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6" name="Espace réservé du texte 22">
            <a:extLst>
              <a:ext uri="{FF2B5EF4-FFF2-40B4-BE49-F238E27FC236}">
                <a16:creationId xmlns:a16="http://schemas.microsoft.com/office/drawing/2014/main" id="{833DC550-4A1D-A96C-B129-5B569A7E6010}"/>
              </a:ext>
            </a:extLst>
          </p:cNvPr>
          <p:cNvSpPr>
            <a:spLocks noGrp="1"/>
          </p:cNvSpPr>
          <p:nvPr>
            <p:ph type="body" sz="quarter" idx="19" hasCustomPrompt="1"/>
          </p:nvPr>
        </p:nvSpPr>
        <p:spPr>
          <a:xfrm>
            <a:off x="297425" y="5040114"/>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42" name="ZoneTexte 41">
            <a:extLst>
              <a:ext uri="{FF2B5EF4-FFF2-40B4-BE49-F238E27FC236}">
                <a16:creationId xmlns:a16="http://schemas.microsoft.com/office/drawing/2014/main" id="{09126528-B9AF-83C7-19D3-33B15BF0B99E}"/>
              </a:ext>
            </a:extLst>
          </p:cNvPr>
          <p:cNvSpPr txBox="1"/>
          <p:nvPr userDrawn="1"/>
        </p:nvSpPr>
        <p:spPr>
          <a:xfrm>
            <a:off x="283378" y="611546"/>
            <a:ext cx="3546989" cy="577081"/>
          </a:xfrm>
          <a:prstGeom prst="rect">
            <a:avLst/>
          </a:prstGeom>
        </p:spPr>
        <p:txBody>
          <a:bodyPr vert="horz" lIns="91440" tIns="45720" rIns="91440" bIns="45720" rtlCol="0" anchor="ctr">
            <a:normAutofit/>
          </a:bodyPr>
          <a:lstStyle>
            <a:lvl1pPr>
              <a:lnSpc>
                <a:spcPct val="90000"/>
              </a:lnSpc>
              <a:spcBef>
                <a:spcPct val="0"/>
              </a:spcBef>
              <a:buNone/>
              <a:defRPr sz="3500" b="1">
                <a:solidFill>
                  <a:srgbClr val="05316C"/>
                </a:solidFill>
                <a:latin typeface="Delius Unicase" panose="02000603000000000000" pitchFamily="2" charset="0"/>
                <a:ea typeface="+mj-ea"/>
                <a:cs typeface="+mj-cs"/>
              </a:defRPr>
            </a:lvl1pPr>
          </a:lstStyle>
          <a:p>
            <a:pPr lvl="0"/>
            <a:r>
              <a:rPr lang="fr-FR" noProof="0" dirty="0"/>
              <a:t>SOMMAIRE</a:t>
            </a:r>
            <a:endParaRPr lang="fr-FR" dirty="0"/>
          </a:p>
        </p:txBody>
      </p:sp>
      <p:sp>
        <p:nvSpPr>
          <p:cNvPr id="6" name="Espace réservé du texte 4">
            <a:extLst>
              <a:ext uri="{FF2B5EF4-FFF2-40B4-BE49-F238E27FC236}">
                <a16:creationId xmlns:a16="http://schemas.microsoft.com/office/drawing/2014/main" id="{3D4A82B2-284A-9E9E-B8E1-5E537BB2EE12}"/>
              </a:ext>
            </a:extLst>
          </p:cNvPr>
          <p:cNvSpPr>
            <a:spLocks noGrp="1"/>
          </p:cNvSpPr>
          <p:nvPr>
            <p:ph type="body" sz="quarter" idx="24" hasCustomPrompt="1"/>
          </p:nvPr>
        </p:nvSpPr>
        <p:spPr>
          <a:xfrm>
            <a:off x="395288" y="2078038"/>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1</a:t>
            </a:r>
          </a:p>
        </p:txBody>
      </p:sp>
      <p:sp>
        <p:nvSpPr>
          <p:cNvPr id="7" name="Espace réservé du texte 4">
            <a:extLst>
              <a:ext uri="{FF2B5EF4-FFF2-40B4-BE49-F238E27FC236}">
                <a16:creationId xmlns:a16="http://schemas.microsoft.com/office/drawing/2014/main" id="{7F4FF45C-2561-2E5F-8665-3E57E10EE264}"/>
              </a:ext>
            </a:extLst>
          </p:cNvPr>
          <p:cNvSpPr>
            <a:spLocks noGrp="1"/>
          </p:cNvSpPr>
          <p:nvPr>
            <p:ph type="body" sz="quarter" idx="25" hasCustomPrompt="1"/>
          </p:nvPr>
        </p:nvSpPr>
        <p:spPr>
          <a:xfrm>
            <a:off x="4497192" y="2060333"/>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2</a:t>
            </a:r>
          </a:p>
        </p:txBody>
      </p:sp>
      <p:sp>
        <p:nvSpPr>
          <p:cNvPr id="8" name="Espace réservé du texte 4">
            <a:extLst>
              <a:ext uri="{FF2B5EF4-FFF2-40B4-BE49-F238E27FC236}">
                <a16:creationId xmlns:a16="http://schemas.microsoft.com/office/drawing/2014/main" id="{B2069A97-C556-4188-B521-67F5EB124C3A}"/>
              </a:ext>
            </a:extLst>
          </p:cNvPr>
          <p:cNvSpPr>
            <a:spLocks noGrp="1"/>
          </p:cNvSpPr>
          <p:nvPr>
            <p:ph type="body" sz="quarter" idx="26" hasCustomPrompt="1"/>
          </p:nvPr>
        </p:nvSpPr>
        <p:spPr>
          <a:xfrm>
            <a:off x="8555757" y="2084901"/>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3</a:t>
            </a:r>
          </a:p>
        </p:txBody>
      </p:sp>
      <p:sp>
        <p:nvSpPr>
          <p:cNvPr id="21" name="Espace réservé du texte 4">
            <a:extLst>
              <a:ext uri="{FF2B5EF4-FFF2-40B4-BE49-F238E27FC236}">
                <a16:creationId xmlns:a16="http://schemas.microsoft.com/office/drawing/2014/main" id="{A18F5A8F-9F6F-3EF1-4E1A-97C464AAEF0D}"/>
              </a:ext>
            </a:extLst>
          </p:cNvPr>
          <p:cNvSpPr>
            <a:spLocks noGrp="1"/>
          </p:cNvSpPr>
          <p:nvPr>
            <p:ph type="body" sz="quarter" idx="27" hasCustomPrompt="1"/>
          </p:nvPr>
        </p:nvSpPr>
        <p:spPr>
          <a:xfrm>
            <a:off x="387184" y="4116001"/>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4</a:t>
            </a:r>
          </a:p>
        </p:txBody>
      </p:sp>
    </p:spTree>
    <p:extLst>
      <p:ext uri="{BB962C8B-B14F-4D97-AF65-F5344CB8AC3E}">
        <p14:creationId xmlns:p14="http://schemas.microsoft.com/office/powerpoint/2010/main" val="293374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mmaire 5 parties">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68BC44CA-A063-ACBC-707C-3C087FF204A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95748" y="2077759"/>
            <a:ext cx="1251857" cy="365125"/>
          </a:xfrm>
          <a:prstGeom prst="rect">
            <a:avLst/>
          </a:prstGeom>
        </p:spPr>
      </p:pic>
      <p:pic>
        <p:nvPicPr>
          <p:cNvPr id="10" name="Graphique 9">
            <a:extLst>
              <a:ext uri="{FF2B5EF4-FFF2-40B4-BE49-F238E27FC236}">
                <a16:creationId xmlns:a16="http://schemas.microsoft.com/office/drawing/2014/main" id="{7A54EA8F-9221-75F8-06C7-647A457E75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4469984" y="2077759"/>
            <a:ext cx="1251857" cy="365125"/>
          </a:xfrm>
          <a:prstGeom prst="rect">
            <a:avLst/>
          </a:prstGeom>
        </p:spPr>
      </p:pic>
      <p:pic>
        <p:nvPicPr>
          <p:cNvPr id="11" name="Graphique 10">
            <a:extLst>
              <a:ext uri="{FF2B5EF4-FFF2-40B4-BE49-F238E27FC236}">
                <a16:creationId xmlns:a16="http://schemas.microsoft.com/office/drawing/2014/main" id="{C2BF1269-F7C5-331D-860C-0A1679265D73}"/>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8545452" y="2077758"/>
            <a:ext cx="1251857" cy="365125"/>
          </a:xfrm>
          <a:prstGeom prst="rect">
            <a:avLst/>
          </a:prstGeom>
        </p:spPr>
      </p:pic>
      <p:pic>
        <p:nvPicPr>
          <p:cNvPr id="12" name="Graphique 11">
            <a:extLst>
              <a:ext uri="{FF2B5EF4-FFF2-40B4-BE49-F238E27FC236}">
                <a16:creationId xmlns:a16="http://schemas.microsoft.com/office/drawing/2014/main" id="{5547698A-5DB1-4FE1-72A4-1FA826A3082E}"/>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395747" y="4104738"/>
            <a:ext cx="1251857" cy="365125"/>
          </a:xfrm>
          <a:prstGeom prst="rect">
            <a:avLst/>
          </a:prstGeom>
        </p:spPr>
      </p:pic>
      <p:pic>
        <p:nvPicPr>
          <p:cNvPr id="13" name="Graphique 12">
            <a:extLst>
              <a:ext uri="{FF2B5EF4-FFF2-40B4-BE49-F238E27FC236}">
                <a16:creationId xmlns:a16="http://schemas.microsoft.com/office/drawing/2014/main" id="{9EA60A55-891D-5E9E-1A1A-C7CCA17B1F63}"/>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4477894" y="4104738"/>
            <a:ext cx="1251857" cy="365125"/>
          </a:xfrm>
          <a:prstGeom prst="rect">
            <a:avLst/>
          </a:prstGeom>
        </p:spPr>
      </p:pic>
      <p:sp>
        <p:nvSpPr>
          <p:cNvPr id="3" name="Espace réservé de la date 2">
            <a:extLst>
              <a:ext uri="{FF2B5EF4-FFF2-40B4-BE49-F238E27FC236}">
                <a16:creationId xmlns:a16="http://schemas.microsoft.com/office/drawing/2014/main" id="{89E8CA71-F1B6-9608-C5DA-43E0FFE4E6EA}"/>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12F1B098-5956-3B4E-8CF9-B7DA02EDA222}"/>
              </a:ext>
            </a:extLst>
          </p:cNvPr>
          <p:cNvSpPr>
            <a:spLocks noGrp="1"/>
          </p:cNvSpPr>
          <p:nvPr>
            <p:ph type="ftr" sz="quarter" idx="11"/>
          </p:nvPr>
        </p:nvSpPr>
        <p:spPr/>
        <p:txBody>
          <a:bodyPr/>
          <a:lstStyle/>
          <a:p>
            <a:r>
              <a:rPr lang="fr-FR"/>
              <a:t>Conférence Châteaubriant DOCS et DOCCR</a:t>
            </a:r>
            <a:endParaRPr lang="fr-FR" dirty="0"/>
          </a:p>
        </p:txBody>
      </p:sp>
      <p:sp>
        <p:nvSpPr>
          <p:cNvPr id="23" name="Espace réservé du texte 22">
            <a:extLst>
              <a:ext uri="{FF2B5EF4-FFF2-40B4-BE49-F238E27FC236}">
                <a16:creationId xmlns:a16="http://schemas.microsoft.com/office/drawing/2014/main" id="{1CDD5EB5-337F-CDFC-81F4-D10E93B52FA6}"/>
              </a:ext>
            </a:extLst>
          </p:cNvPr>
          <p:cNvSpPr>
            <a:spLocks noGrp="1"/>
          </p:cNvSpPr>
          <p:nvPr>
            <p:ph type="body" sz="quarter" idx="12"/>
          </p:nvPr>
        </p:nvSpPr>
        <p:spPr>
          <a:xfrm>
            <a:off x="297424"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4" name="Espace réservé du texte 22">
            <a:extLst>
              <a:ext uri="{FF2B5EF4-FFF2-40B4-BE49-F238E27FC236}">
                <a16:creationId xmlns:a16="http://schemas.microsoft.com/office/drawing/2014/main" id="{AF5FDD62-2F96-6E42-169C-F8549F178B8E}"/>
              </a:ext>
            </a:extLst>
          </p:cNvPr>
          <p:cNvSpPr>
            <a:spLocks noGrp="1"/>
          </p:cNvSpPr>
          <p:nvPr>
            <p:ph type="body" sz="quarter" idx="13" hasCustomPrompt="1"/>
          </p:nvPr>
        </p:nvSpPr>
        <p:spPr>
          <a:xfrm>
            <a:off x="297425"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27" name="Espace réservé du texte 22">
            <a:extLst>
              <a:ext uri="{FF2B5EF4-FFF2-40B4-BE49-F238E27FC236}">
                <a16:creationId xmlns:a16="http://schemas.microsoft.com/office/drawing/2014/main" id="{4420E385-66E1-D36F-A9BC-FF2AA9CD0808}"/>
              </a:ext>
            </a:extLst>
          </p:cNvPr>
          <p:cNvSpPr>
            <a:spLocks noGrp="1"/>
          </p:cNvSpPr>
          <p:nvPr>
            <p:ph type="body" sz="quarter" idx="14"/>
          </p:nvPr>
        </p:nvSpPr>
        <p:spPr>
          <a:xfrm>
            <a:off x="4377815"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8" name="Espace réservé du texte 22">
            <a:extLst>
              <a:ext uri="{FF2B5EF4-FFF2-40B4-BE49-F238E27FC236}">
                <a16:creationId xmlns:a16="http://schemas.microsoft.com/office/drawing/2014/main" id="{4CD03205-2BC0-65A1-5F8A-0DAEFEB2D2E1}"/>
              </a:ext>
            </a:extLst>
          </p:cNvPr>
          <p:cNvSpPr>
            <a:spLocks noGrp="1"/>
          </p:cNvSpPr>
          <p:nvPr>
            <p:ph type="body" sz="quarter" idx="15" hasCustomPrompt="1"/>
          </p:nvPr>
        </p:nvSpPr>
        <p:spPr>
          <a:xfrm>
            <a:off x="4377816"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3" name="Espace réservé du texte 22">
            <a:extLst>
              <a:ext uri="{FF2B5EF4-FFF2-40B4-BE49-F238E27FC236}">
                <a16:creationId xmlns:a16="http://schemas.microsoft.com/office/drawing/2014/main" id="{2B073F3E-07DB-031D-C244-221AA9A82BF8}"/>
              </a:ext>
            </a:extLst>
          </p:cNvPr>
          <p:cNvSpPr>
            <a:spLocks noGrp="1"/>
          </p:cNvSpPr>
          <p:nvPr>
            <p:ph type="body" sz="quarter" idx="16"/>
          </p:nvPr>
        </p:nvSpPr>
        <p:spPr>
          <a:xfrm>
            <a:off x="8458198"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4" name="Espace réservé du texte 22">
            <a:extLst>
              <a:ext uri="{FF2B5EF4-FFF2-40B4-BE49-F238E27FC236}">
                <a16:creationId xmlns:a16="http://schemas.microsoft.com/office/drawing/2014/main" id="{BD281094-BA14-32AB-9684-1E43CE71A308}"/>
              </a:ext>
            </a:extLst>
          </p:cNvPr>
          <p:cNvSpPr>
            <a:spLocks noGrp="1"/>
          </p:cNvSpPr>
          <p:nvPr>
            <p:ph type="body" sz="quarter" idx="17" hasCustomPrompt="1"/>
          </p:nvPr>
        </p:nvSpPr>
        <p:spPr>
          <a:xfrm>
            <a:off x="8458199"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5" name="Espace réservé du texte 22">
            <a:extLst>
              <a:ext uri="{FF2B5EF4-FFF2-40B4-BE49-F238E27FC236}">
                <a16:creationId xmlns:a16="http://schemas.microsoft.com/office/drawing/2014/main" id="{DACC52D3-A8F9-63B0-A4A9-945CF3733993}"/>
              </a:ext>
            </a:extLst>
          </p:cNvPr>
          <p:cNvSpPr>
            <a:spLocks noGrp="1"/>
          </p:cNvSpPr>
          <p:nvPr>
            <p:ph type="body" sz="quarter" idx="18"/>
          </p:nvPr>
        </p:nvSpPr>
        <p:spPr>
          <a:xfrm>
            <a:off x="297424" y="4554199"/>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6" name="Espace réservé du texte 22">
            <a:extLst>
              <a:ext uri="{FF2B5EF4-FFF2-40B4-BE49-F238E27FC236}">
                <a16:creationId xmlns:a16="http://schemas.microsoft.com/office/drawing/2014/main" id="{833DC550-4A1D-A96C-B129-5B569A7E6010}"/>
              </a:ext>
            </a:extLst>
          </p:cNvPr>
          <p:cNvSpPr>
            <a:spLocks noGrp="1"/>
          </p:cNvSpPr>
          <p:nvPr>
            <p:ph type="body" sz="quarter" idx="19" hasCustomPrompt="1"/>
          </p:nvPr>
        </p:nvSpPr>
        <p:spPr>
          <a:xfrm>
            <a:off x="297425" y="5040114"/>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7" name="Espace réservé du texte 22">
            <a:extLst>
              <a:ext uri="{FF2B5EF4-FFF2-40B4-BE49-F238E27FC236}">
                <a16:creationId xmlns:a16="http://schemas.microsoft.com/office/drawing/2014/main" id="{948D764C-B2D8-9D33-731A-3BBD44444D48}"/>
              </a:ext>
            </a:extLst>
          </p:cNvPr>
          <p:cNvSpPr>
            <a:spLocks noGrp="1"/>
          </p:cNvSpPr>
          <p:nvPr>
            <p:ph type="body" sz="quarter" idx="20"/>
          </p:nvPr>
        </p:nvSpPr>
        <p:spPr>
          <a:xfrm>
            <a:off x="4377815" y="4554199"/>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8" name="Espace réservé du texte 22">
            <a:extLst>
              <a:ext uri="{FF2B5EF4-FFF2-40B4-BE49-F238E27FC236}">
                <a16:creationId xmlns:a16="http://schemas.microsoft.com/office/drawing/2014/main" id="{BA04F137-66F5-CE68-B11A-CE5F2DFA1260}"/>
              </a:ext>
            </a:extLst>
          </p:cNvPr>
          <p:cNvSpPr>
            <a:spLocks noGrp="1"/>
          </p:cNvSpPr>
          <p:nvPr>
            <p:ph type="body" sz="quarter" idx="21" hasCustomPrompt="1"/>
          </p:nvPr>
        </p:nvSpPr>
        <p:spPr>
          <a:xfrm>
            <a:off x="4377816" y="5040114"/>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42" name="ZoneTexte 41">
            <a:extLst>
              <a:ext uri="{FF2B5EF4-FFF2-40B4-BE49-F238E27FC236}">
                <a16:creationId xmlns:a16="http://schemas.microsoft.com/office/drawing/2014/main" id="{09126528-B9AF-83C7-19D3-33B15BF0B99E}"/>
              </a:ext>
            </a:extLst>
          </p:cNvPr>
          <p:cNvSpPr txBox="1"/>
          <p:nvPr userDrawn="1"/>
        </p:nvSpPr>
        <p:spPr>
          <a:xfrm>
            <a:off x="283378" y="611546"/>
            <a:ext cx="3546989" cy="577081"/>
          </a:xfrm>
          <a:prstGeom prst="rect">
            <a:avLst/>
          </a:prstGeom>
        </p:spPr>
        <p:txBody>
          <a:bodyPr vert="horz" lIns="91440" tIns="45720" rIns="91440" bIns="45720" rtlCol="0" anchor="ctr">
            <a:normAutofit/>
          </a:bodyPr>
          <a:lstStyle>
            <a:lvl1pPr>
              <a:lnSpc>
                <a:spcPct val="90000"/>
              </a:lnSpc>
              <a:spcBef>
                <a:spcPct val="0"/>
              </a:spcBef>
              <a:buNone/>
              <a:defRPr sz="3500" b="1">
                <a:solidFill>
                  <a:srgbClr val="05316C"/>
                </a:solidFill>
                <a:latin typeface="Delius Unicase" panose="02000603000000000000" pitchFamily="2" charset="0"/>
                <a:ea typeface="+mj-ea"/>
                <a:cs typeface="+mj-cs"/>
              </a:defRPr>
            </a:lvl1pPr>
          </a:lstStyle>
          <a:p>
            <a:pPr lvl="0"/>
            <a:r>
              <a:rPr lang="fr-FR" noProof="0" dirty="0"/>
              <a:t>SOMMAIRE</a:t>
            </a:r>
            <a:endParaRPr lang="fr-FR" dirty="0"/>
          </a:p>
        </p:txBody>
      </p:sp>
      <p:sp>
        <p:nvSpPr>
          <p:cNvPr id="6" name="Espace réservé du texte 4">
            <a:extLst>
              <a:ext uri="{FF2B5EF4-FFF2-40B4-BE49-F238E27FC236}">
                <a16:creationId xmlns:a16="http://schemas.microsoft.com/office/drawing/2014/main" id="{3D4A82B2-284A-9E9E-B8E1-5E537BB2EE12}"/>
              </a:ext>
            </a:extLst>
          </p:cNvPr>
          <p:cNvSpPr>
            <a:spLocks noGrp="1"/>
          </p:cNvSpPr>
          <p:nvPr>
            <p:ph type="body" sz="quarter" idx="24" hasCustomPrompt="1"/>
          </p:nvPr>
        </p:nvSpPr>
        <p:spPr>
          <a:xfrm>
            <a:off x="395288" y="2078038"/>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1</a:t>
            </a:r>
          </a:p>
        </p:txBody>
      </p:sp>
      <p:sp>
        <p:nvSpPr>
          <p:cNvPr id="7" name="Espace réservé du texte 4">
            <a:extLst>
              <a:ext uri="{FF2B5EF4-FFF2-40B4-BE49-F238E27FC236}">
                <a16:creationId xmlns:a16="http://schemas.microsoft.com/office/drawing/2014/main" id="{7F4FF45C-2561-2E5F-8665-3E57E10EE264}"/>
              </a:ext>
            </a:extLst>
          </p:cNvPr>
          <p:cNvSpPr>
            <a:spLocks noGrp="1"/>
          </p:cNvSpPr>
          <p:nvPr>
            <p:ph type="body" sz="quarter" idx="25" hasCustomPrompt="1"/>
          </p:nvPr>
        </p:nvSpPr>
        <p:spPr>
          <a:xfrm>
            <a:off x="4497192" y="2060333"/>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2</a:t>
            </a:r>
          </a:p>
        </p:txBody>
      </p:sp>
      <p:sp>
        <p:nvSpPr>
          <p:cNvPr id="8" name="Espace réservé du texte 4">
            <a:extLst>
              <a:ext uri="{FF2B5EF4-FFF2-40B4-BE49-F238E27FC236}">
                <a16:creationId xmlns:a16="http://schemas.microsoft.com/office/drawing/2014/main" id="{B2069A97-C556-4188-B521-67F5EB124C3A}"/>
              </a:ext>
            </a:extLst>
          </p:cNvPr>
          <p:cNvSpPr>
            <a:spLocks noGrp="1"/>
          </p:cNvSpPr>
          <p:nvPr>
            <p:ph type="body" sz="quarter" idx="26" hasCustomPrompt="1"/>
          </p:nvPr>
        </p:nvSpPr>
        <p:spPr>
          <a:xfrm>
            <a:off x="8555757" y="2084901"/>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3</a:t>
            </a:r>
          </a:p>
        </p:txBody>
      </p:sp>
      <p:sp>
        <p:nvSpPr>
          <p:cNvPr id="21" name="Espace réservé du texte 4">
            <a:extLst>
              <a:ext uri="{FF2B5EF4-FFF2-40B4-BE49-F238E27FC236}">
                <a16:creationId xmlns:a16="http://schemas.microsoft.com/office/drawing/2014/main" id="{A18F5A8F-9F6F-3EF1-4E1A-97C464AAEF0D}"/>
              </a:ext>
            </a:extLst>
          </p:cNvPr>
          <p:cNvSpPr>
            <a:spLocks noGrp="1"/>
          </p:cNvSpPr>
          <p:nvPr>
            <p:ph type="body" sz="quarter" idx="27" hasCustomPrompt="1"/>
          </p:nvPr>
        </p:nvSpPr>
        <p:spPr>
          <a:xfrm>
            <a:off x="387184" y="4116001"/>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4</a:t>
            </a:r>
          </a:p>
        </p:txBody>
      </p:sp>
      <p:sp>
        <p:nvSpPr>
          <p:cNvPr id="22" name="Espace réservé du texte 4">
            <a:extLst>
              <a:ext uri="{FF2B5EF4-FFF2-40B4-BE49-F238E27FC236}">
                <a16:creationId xmlns:a16="http://schemas.microsoft.com/office/drawing/2014/main" id="{46924304-987E-03C2-B73B-1FD019C49773}"/>
              </a:ext>
            </a:extLst>
          </p:cNvPr>
          <p:cNvSpPr>
            <a:spLocks noGrp="1"/>
          </p:cNvSpPr>
          <p:nvPr>
            <p:ph type="body" sz="quarter" idx="28" hasCustomPrompt="1"/>
          </p:nvPr>
        </p:nvSpPr>
        <p:spPr>
          <a:xfrm>
            <a:off x="4481756" y="4104737"/>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5</a:t>
            </a:r>
          </a:p>
        </p:txBody>
      </p:sp>
    </p:spTree>
    <p:extLst>
      <p:ext uri="{BB962C8B-B14F-4D97-AF65-F5344CB8AC3E}">
        <p14:creationId xmlns:p14="http://schemas.microsoft.com/office/powerpoint/2010/main" val="3060668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ommaire 6 parties">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68BC44CA-A063-ACBC-707C-3C087FF204A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95748" y="2077759"/>
            <a:ext cx="1251857" cy="365125"/>
          </a:xfrm>
          <a:prstGeom prst="rect">
            <a:avLst/>
          </a:prstGeom>
        </p:spPr>
      </p:pic>
      <p:pic>
        <p:nvPicPr>
          <p:cNvPr id="10" name="Graphique 9">
            <a:extLst>
              <a:ext uri="{FF2B5EF4-FFF2-40B4-BE49-F238E27FC236}">
                <a16:creationId xmlns:a16="http://schemas.microsoft.com/office/drawing/2014/main" id="{7A54EA8F-9221-75F8-06C7-647A457E75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4469984" y="2077759"/>
            <a:ext cx="1251857" cy="365125"/>
          </a:xfrm>
          <a:prstGeom prst="rect">
            <a:avLst/>
          </a:prstGeom>
        </p:spPr>
      </p:pic>
      <p:pic>
        <p:nvPicPr>
          <p:cNvPr id="11" name="Graphique 10">
            <a:extLst>
              <a:ext uri="{FF2B5EF4-FFF2-40B4-BE49-F238E27FC236}">
                <a16:creationId xmlns:a16="http://schemas.microsoft.com/office/drawing/2014/main" id="{C2BF1269-F7C5-331D-860C-0A1679265D73}"/>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8545452" y="2077758"/>
            <a:ext cx="1251857" cy="365125"/>
          </a:xfrm>
          <a:prstGeom prst="rect">
            <a:avLst/>
          </a:prstGeom>
        </p:spPr>
      </p:pic>
      <p:pic>
        <p:nvPicPr>
          <p:cNvPr id="12" name="Graphique 11">
            <a:extLst>
              <a:ext uri="{FF2B5EF4-FFF2-40B4-BE49-F238E27FC236}">
                <a16:creationId xmlns:a16="http://schemas.microsoft.com/office/drawing/2014/main" id="{5547698A-5DB1-4FE1-72A4-1FA826A3082E}"/>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395747" y="4104738"/>
            <a:ext cx="1251857" cy="365125"/>
          </a:xfrm>
          <a:prstGeom prst="rect">
            <a:avLst/>
          </a:prstGeom>
        </p:spPr>
      </p:pic>
      <p:pic>
        <p:nvPicPr>
          <p:cNvPr id="13" name="Graphique 12">
            <a:extLst>
              <a:ext uri="{FF2B5EF4-FFF2-40B4-BE49-F238E27FC236}">
                <a16:creationId xmlns:a16="http://schemas.microsoft.com/office/drawing/2014/main" id="{9EA60A55-891D-5E9E-1A1A-C7CCA17B1F63}"/>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4477894" y="4104738"/>
            <a:ext cx="1251857" cy="365125"/>
          </a:xfrm>
          <a:prstGeom prst="rect">
            <a:avLst/>
          </a:prstGeom>
        </p:spPr>
      </p:pic>
      <p:pic>
        <p:nvPicPr>
          <p:cNvPr id="14" name="Graphique 13">
            <a:extLst>
              <a:ext uri="{FF2B5EF4-FFF2-40B4-BE49-F238E27FC236}">
                <a16:creationId xmlns:a16="http://schemas.microsoft.com/office/drawing/2014/main" id="{8A7A5A8E-F949-EAB1-74CF-3FB657FC8B98}"/>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8545452" y="4108424"/>
            <a:ext cx="1473621" cy="365125"/>
          </a:xfrm>
          <a:prstGeom prst="rect">
            <a:avLst/>
          </a:prstGeom>
        </p:spPr>
      </p:pic>
      <p:sp>
        <p:nvSpPr>
          <p:cNvPr id="3" name="Espace réservé de la date 2">
            <a:extLst>
              <a:ext uri="{FF2B5EF4-FFF2-40B4-BE49-F238E27FC236}">
                <a16:creationId xmlns:a16="http://schemas.microsoft.com/office/drawing/2014/main" id="{89E8CA71-F1B6-9608-C5DA-43E0FFE4E6EA}"/>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12F1B098-5956-3B4E-8CF9-B7DA02EDA222}"/>
              </a:ext>
            </a:extLst>
          </p:cNvPr>
          <p:cNvSpPr>
            <a:spLocks noGrp="1"/>
          </p:cNvSpPr>
          <p:nvPr>
            <p:ph type="ftr" sz="quarter" idx="11"/>
          </p:nvPr>
        </p:nvSpPr>
        <p:spPr/>
        <p:txBody>
          <a:bodyPr/>
          <a:lstStyle/>
          <a:p>
            <a:r>
              <a:rPr lang="fr-FR"/>
              <a:t>Conférence Châteaubriant DOCS et DOCCR</a:t>
            </a:r>
            <a:endParaRPr lang="fr-FR" dirty="0"/>
          </a:p>
        </p:txBody>
      </p:sp>
      <p:sp>
        <p:nvSpPr>
          <p:cNvPr id="23" name="Espace réservé du texte 22">
            <a:extLst>
              <a:ext uri="{FF2B5EF4-FFF2-40B4-BE49-F238E27FC236}">
                <a16:creationId xmlns:a16="http://schemas.microsoft.com/office/drawing/2014/main" id="{1CDD5EB5-337F-CDFC-81F4-D10E93B52FA6}"/>
              </a:ext>
            </a:extLst>
          </p:cNvPr>
          <p:cNvSpPr>
            <a:spLocks noGrp="1"/>
          </p:cNvSpPr>
          <p:nvPr>
            <p:ph type="body" sz="quarter" idx="12"/>
          </p:nvPr>
        </p:nvSpPr>
        <p:spPr>
          <a:xfrm>
            <a:off x="297424"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4" name="Espace réservé du texte 22">
            <a:extLst>
              <a:ext uri="{FF2B5EF4-FFF2-40B4-BE49-F238E27FC236}">
                <a16:creationId xmlns:a16="http://schemas.microsoft.com/office/drawing/2014/main" id="{AF5FDD62-2F96-6E42-169C-F8549F178B8E}"/>
              </a:ext>
            </a:extLst>
          </p:cNvPr>
          <p:cNvSpPr>
            <a:spLocks noGrp="1"/>
          </p:cNvSpPr>
          <p:nvPr>
            <p:ph type="body" sz="quarter" idx="13" hasCustomPrompt="1"/>
          </p:nvPr>
        </p:nvSpPr>
        <p:spPr>
          <a:xfrm>
            <a:off x="297425"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27" name="Espace réservé du texte 22">
            <a:extLst>
              <a:ext uri="{FF2B5EF4-FFF2-40B4-BE49-F238E27FC236}">
                <a16:creationId xmlns:a16="http://schemas.microsoft.com/office/drawing/2014/main" id="{4420E385-66E1-D36F-A9BC-FF2AA9CD0808}"/>
              </a:ext>
            </a:extLst>
          </p:cNvPr>
          <p:cNvSpPr>
            <a:spLocks noGrp="1"/>
          </p:cNvSpPr>
          <p:nvPr>
            <p:ph type="body" sz="quarter" idx="14"/>
          </p:nvPr>
        </p:nvSpPr>
        <p:spPr>
          <a:xfrm>
            <a:off x="4377815"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28" name="Espace réservé du texte 22">
            <a:extLst>
              <a:ext uri="{FF2B5EF4-FFF2-40B4-BE49-F238E27FC236}">
                <a16:creationId xmlns:a16="http://schemas.microsoft.com/office/drawing/2014/main" id="{4CD03205-2BC0-65A1-5F8A-0DAEFEB2D2E1}"/>
              </a:ext>
            </a:extLst>
          </p:cNvPr>
          <p:cNvSpPr>
            <a:spLocks noGrp="1"/>
          </p:cNvSpPr>
          <p:nvPr>
            <p:ph type="body" sz="quarter" idx="15" hasCustomPrompt="1"/>
          </p:nvPr>
        </p:nvSpPr>
        <p:spPr>
          <a:xfrm>
            <a:off x="4377816"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3" name="Espace réservé du texte 22">
            <a:extLst>
              <a:ext uri="{FF2B5EF4-FFF2-40B4-BE49-F238E27FC236}">
                <a16:creationId xmlns:a16="http://schemas.microsoft.com/office/drawing/2014/main" id="{2B073F3E-07DB-031D-C244-221AA9A82BF8}"/>
              </a:ext>
            </a:extLst>
          </p:cNvPr>
          <p:cNvSpPr>
            <a:spLocks noGrp="1"/>
          </p:cNvSpPr>
          <p:nvPr>
            <p:ph type="body" sz="quarter" idx="16"/>
          </p:nvPr>
        </p:nvSpPr>
        <p:spPr>
          <a:xfrm>
            <a:off x="8458198" y="2528754"/>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4" name="Espace réservé du texte 22">
            <a:extLst>
              <a:ext uri="{FF2B5EF4-FFF2-40B4-BE49-F238E27FC236}">
                <a16:creationId xmlns:a16="http://schemas.microsoft.com/office/drawing/2014/main" id="{BD281094-BA14-32AB-9684-1E43CE71A308}"/>
              </a:ext>
            </a:extLst>
          </p:cNvPr>
          <p:cNvSpPr>
            <a:spLocks noGrp="1"/>
          </p:cNvSpPr>
          <p:nvPr>
            <p:ph type="body" sz="quarter" idx="17" hasCustomPrompt="1"/>
          </p:nvPr>
        </p:nvSpPr>
        <p:spPr>
          <a:xfrm>
            <a:off x="8458199" y="3014669"/>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5" name="Espace réservé du texte 22">
            <a:extLst>
              <a:ext uri="{FF2B5EF4-FFF2-40B4-BE49-F238E27FC236}">
                <a16:creationId xmlns:a16="http://schemas.microsoft.com/office/drawing/2014/main" id="{DACC52D3-A8F9-63B0-A4A9-945CF3733993}"/>
              </a:ext>
            </a:extLst>
          </p:cNvPr>
          <p:cNvSpPr>
            <a:spLocks noGrp="1"/>
          </p:cNvSpPr>
          <p:nvPr>
            <p:ph type="body" sz="quarter" idx="18"/>
          </p:nvPr>
        </p:nvSpPr>
        <p:spPr>
          <a:xfrm>
            <a:off x="297424" y="4554199"/>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6" name="Espace réservé du texte 22">
            <a:extLst>
              <a:ext uri="{FF2B5EF4-FFF2-40B4-BE49-F238E27FC236}">
                <a16:creationId xmlns:a16="http://schemas.microsoft.com/office/drawing/2014/main" id="{833DC550-4A1D-A96C-B129-5B569A7E6010}"/>
              </a:ext>
            </a:extLst>
          </p:cNvPr>
          <p:cNvSpPr>
            <a:spLocks noGrp="1"/>
          </p:cNvSpPr>
          <p:nvPr>
            <p:ph type="body" sz="quarter" idx="19" hasCustomPrompt="1"/>
          </p:nvPr>
        </p:nvSpPr>
        <p:spPr>
          <a:xfrm>
            <a:off x="297425" y="5040114"/>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7" name="Espace réservé du texte 22">
            <a:extLst>
              <a:ext uri="{FF2B5EF4-FFF2-40B4-BE49-F238E27FC236}">
                <a16:creationId xmlns:a16="http://schemas.microsoft.com/office/drawing/2014/main" id="{948D764C-B2D8-9D33-731A-3BBD44444D48}"/>
              </a:ext>
            </a:extLst>
          </p:cNvPr>
          <p:cNvSpPr>
            <a:spLocks noGrp="1"/>
          </p:cNvSpPr>
          <p:nvPr>
            <p:ph type="body" sz="quarter" idx="20"/>
          </p:nvPr>
        </p:nvSpPr>
        <p:spPr>
          <a:xfrm>
            <a:off x="4377815" y="4554199"/>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38" name="Espace réservé du texte 22">
            <a:extLst>
              <a:ext uri="{FF2B5EF4-FFF2-40B4-BE49-F238E27FC236}">
                <a16:creationId xmlns:a16="http://schemas.microsoft.com/office/drawing/2014/main" id="{BA04F137-66F5-CE68-B11A-CE5F2DFA1260}"/>
              </a:ext>
            </a:extLst>
          </p:cNvPr>
          <p:cNvSpPr>
            <a:spLocks noGrp="1"/>
          </p:cNvSpPr>
          <p:nvPr>
            <p:ph type="body" sz="quarter" idx="21" hasCustomPrompt="1"/>
          </p:nvPr>
        </p:nvSpPr>
        <p:spPr>
          <a:xfrm>
            <a:off x="4377816" y="5040114"/>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39" name="Espace réservé du texte 22">
            <a:extLst>
              <a:ext uri="{FF2B5EF4-FFF2-40B4-BE49-F238E27FC236}">
                <a16:creationId xmlns:a16="http://schemas.microsoft.com/office/drawing/2014/main" id="{9D4B5137-E292-52A3-3789-1C4DA0E8B373}"/>
              </a:ext>
            </a:extLst>
          </p:cNvPr>
          <p:cNvSpPr>
            <a:spLocks noGrp="1"/>
          </p:cNvSpPr>
          <p:nvPr>
            <p:ph type="body" sz="quarter" idx="22"/>
          </p:nvPr>
        </p:nvSpPr>
        <p:spPr>
          <a:xfrm>
            <a:off x="8458198" y="4554199"/>
            <a:ext cx="3674807" cy="473075"/>
          </a:xfrm>
          <a:prstGeom prst="rect">
            <a:avLst/>
          </a:prstGeom>
        </p:spPr>
        <p:txBody>
          <a:bodyPr>
            <a:noAutofit/>
          </a:bodyPr>
          <a:lstStyle>
            <a:lvl1pPr marL="0" indent="0">
              <a:lnSpc>
                <a:spcPct val="100000"/>
              </a:lnSpc>
              <a:buNone/>
              <a:defRPr sz="1400" b="1">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a:t>Cliquez pour modifier les styles du texte du masque</a:t>
            </a:r>
          </a:p>
        </p:txBody>
      </p:sp>
      <p:sp>
        <p:nvSpPr>
          <p:cNvPr id="40" name="Espace réservé du texte 22">
            <a:extLst>
              <a:ext uri="{FF2B5EF4-FFF2-40B4-BE49-F238E27FC236}">
                <a16:creationId xmlns:a16="http://schemas.microsoft.com/office/drawing/2014/main" id="{AB2A1D00-CE8A-7835-85E1-51C7B22932FB}"/>
              </a:ext>
            </a:extLst>
          </p:cNvPr>
          <p:cNvSpPr>
            <a:spLocks noGrp="1"/>
          </p:cNvSpPr>
          <p:nvPr>
            <p:ph type="body" sz="quarter" idx="23" hasCustomPrompt="1"/>
          </p:nvPr>
        </p:nvSpPr>
        <p:spPr>
          <a:xfrm>
            <a:off x="8458199" y="5040114"/>
            <a:ext cx="3674806" cy="684191"/>
          </a:xfrm>
          <a:prstGeom prst="rect">
            <a:avLst/>
          </a:prstGeom>
        </p:spPr>
        <p:txBody>
          <a:bodyPr>
            <a:noAutofit/>
          </a:bodyPr>
          <a:lstStyle>
            <a:lvl1pPr marL="0" indent="0">
              <a:lnSpc>
                <a:spcPct val="100000"/>
              </a:lnSpc>
              <a:spcBef>
                <a:spcPts val="0"/>
              </a:spcBef>
              <a:buNone/>
              <a:defRPr sz="1200" b="0">
                <a:solidFill>
                  <a:schemeClr val="tx2"/>
                </a:solidFill>
                <a:latin typeface="Montserrat Medium" panose="00000600000000000000" pitchFamily="2" charset="0"/>
              </a:defRPr>
            </a:lvl1pPr>
            <a:lvl2pPr marL="457200" indent="0">
              <a:buNone/>
              <a:defRPr sz="1800" b="1">
                <a:solidFill>
                  <a:schemeClr val="tx2"/>
                </a:solidFill>
                <a:latin typeface="Montserrat Medium" panose="00000600000000000000" pitchFamily="2" charset="0"/>
              </a:defRPr>
            </a:lvl2pPr>
            <a:lvl3pPr marL="914400" indent="0">
              <a:buNone/>
              <a:defRPr sz="1800" b="1">
                <a:solidFill>
                  <a:schemeClr val="tx2"/>
                </a:solidFill>
                <a:latin typeface="Montserrat Medium" panose="00000600000000000000" pitchFamily="2" charset="0"/>
              </a:defRPr>
            </a:lvl3pPr>
            <a:lvl4pPr marL="1371600" indent="0">
              <a:buNone/>
              <a:defRPr sz="1800" b="1">
                <a:solidFill>
                  <a:schemeClr val="tx2"/>
                </a:solidFill>
                <a:latin typeface="Montserrat Medium" panose="00000600000000000000" pitchFamily="2" charset="0"/>
              </a:defRPr>
            </a:lvl4pPr>
            <a:lvl5pPr marL="1828800" indent="0">
              <a:buNone/>
              <a:defRPr sz="1800" b="1">
                <a:solidFill>
                  <a:schemeClr val="tx2"/>
                </a:solidFill>
                <a:latin typeface="Montserrat Medium" panose="00000600000000000000" pitchFamily="2" charset="0"/>
              </a:defRPr>
            </a:lvl5pPr>
          </a:lstStyle>
          <a:p>
            <a:pPr lvl="0"/>
            <a:r>
              <a:rPr lang="fr-FR" dirty="0"/>
              <a:t>Sous-partie 1</a:t>
            </a:r>
          </a:p>
          <a:p>
            <a:pPr lvl="0"/>
            <a:r>
              <a:rPr lang="fr-FR" dirty="0"/>
              <a:t>Sous-partie 2</a:t>
            </a:r>
          </a:p>
          <a:p>
            <a:pPr lvl="0"/>
            <a:r>
              <a:rPr lang="fr-FR" dirty="0"/>
              <a:t>Sous-partie 3</a:t>
            </a:r>
          </a:p>
        </p:txBody>
      </p:sp>
      <p:sp>
        <p:nvSpPr>
          <p:cNvPr id="42" name="ZoneTexte 41">
            <a:extLst>
              <a:ext uri="{FF2B5EF4-FFF2-40B4-BE49-F238E27FC236}">
                <a16:creationId xmlns:a16="http://schemas.microsoft.com/office/drawing/2014/main" id="{09126528-B9AF-83C7-19D3-33B15BF0B99E}"/>
              </a:ext>
            </a:extLst>
          </p:cNvPr>
          <p:cNvSpPr txBox="1"/>
          <p:nvPr userDrawn="1"/>
        </p:nvSpPr>
        <p:spPr>
          <a:xfrm>
            <a:off x="283378" y="611546"/>
            <a:ext cx="3546989" cy="577081"/>
          </a:xfrm>
          <a:prstGeom prst="rect">
            <a:avLst/>
          </a:prstGeom>
        </p:spPr>
        <p:txBody>
          <a:bodyPr vert="horz" lIns="91440" tIns="45720" rIns="91440" bIns="45720" rtlCol="0" anchor="ctr">
            <a:normAutofit/>
          </a:bodyPr>
          <a:lstStyle>
            <a:lvl1pPr>
              <a:lnSpc>
                <a:spcPct val="90000"/>
              </a:lnSpc>
              <a:spcBef>
                <a:spcPct val="0"/>
              </a:spcBef>
              <a:buNone/>
              <a:defRPr sz="3500" b="1">
                <a:solidFill>
                  <a:srgbClr val="05316C"/>
                </a:solidFill>
                <a:latin typeface="Delius Unicase" panose="02000603000000000000" pitchFamily="2" charset="0"/>
                <a:ea typeface="+mj-ea"/>
                <a:cs typeface="+mj-cs"/>
              </a:defRPr>
            </a:lvl1pPr>
          </a:lstStyle>
          <a:p>
            <a:pPr lvl="0"/>
            <a:r>
              <a:rPr lang="fr-FR" noProof="0" dirty="0"/>
              <a:t>SOMMAIRE</a:t>
            </a:r>
            <a:endParaRPr lang="fr-FR" dirty="0"/>
          </a:p>
        </p:txBody>
      </p:sp>
      <p:sp>
        <p:nvSpPr>
          <p:cNvPr id="6" name="Espace réservé du texte 4">
            <a:extLst>
              <a:ext uri="{FF2B5EF4-FFF2-40B4-BE49-F238E27FC236}">
                <a16:creationId xmlns:a16="http://schemas.microsoft.com/office/drawing/2014/main" id="{3D4A82B2-284A-9E9E-B8E1-5E537BB2EE12}"/>
              </a:ext>
            </a:extLst>
          </p:cNvPr>
          <p:cNvSpPr>
            <a:spLocks noGrp="1"/>
          </p:cNvSpPr>
          <p:nvPr>
            <p:ph type="body" sz="quarter" idx="24" hasCustomPrompt="1"/>
          </p:nvPr>
        </p:nvSpPr>
        <p:spPr>
          <a:xfrm>
            <a:off x="395288" y="2078038"/>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1</a:t>
            </a:r>
          </a:p>
        </p:txBody>
      </p:sp>
      <p:sp>
        <p:nvSpPr>
          <p:cNvPr id="7" name="Espace réservé du texte 4">
            <a:extLst>
              <a:ext uri="{FF2B5EF4-FFF2-40B4-BE49-F238E27FC236}">
                <a16:creationId xmlns:a16="http://schemas.microsoft.com/office/drawing/2014/main" id="{7F4FF45C-2561-2E5F-8665-3E57E10EE264}"/>
              </a:ext>
            </a:extLst>
          </p:cNvPr>
          <p:cNvSpPr>
            <a:spLocks noGrp="1"/>
          </p:cNvSpPr>
          <p:nvPr>
            <p:ph type="body" sz="quarter" idx="25" hasCustomPrompt="1"/>
          </p:nvPr>
        </p:nvSpPr>
        <p:spPr>
          <a:xfrm>
            <a:off x="4497192" y="2060333"/>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2</a:t>
            </a:r>
          </a:p>
        </p:txBody>
      </p:sp>
      <p:sp>
        <p:nvSpPr>
          <p:cNvPr id="8" name="Espace réservé du texte 4">
            <a:extLst>
              <a:ext uri="{FF2B5EF4-FFF2-40B4-BE49-F238E27FC236}">
                <a16:creationId xmlns:a16="http://schemas.microsoft.com/office/drawing/2014/main" id="{B2069A97-C556-4188-B521-67F5EB124C3A}"/>
              </a:ext>
            </a:extLst>
          </p:cNvPr>
          <p:cNvSpPr>
            <a:spLocks noGrp="1"/>
          </p:cNvSpPr>
          <p:nvPr>
            <p:ph type="body" sz="quarter" idx="26" hasCustomPrompt="1"/>
          </p:nvPr>
        </p:nvSpPr>
        <p:spPr>
          <a:xfrm>
            <a:off x="8555757" y="2084901"/>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3</a:t>
            </a:r>
          </a:p>
        </p:txBody>
      </p:sp>
      <p:sp>
        <p:nvSpPr>
          <p:cNvPr id="21" name="Espace réservé du texte 4">
            <a:extLst>
              <a:ext uri="{FF2B5EF4-FFF2-40B4-BE49-F238E27FC236}">
                <a16:creationId xmlns:a16="http://schemas.microsoft.com/office/drawing/2014/main" id="{A18F5A8F-9F6F-3EF1-4E1A-97C464AAEF0D}"/>
              </a:ext>
            </a:extLst>
          </p:cNvPr>
          <p:cNvSpPr>
            <a:spLocks noGrp="1"/>
          </p:cNvSpPr>
          <p:nvPr>
            <p:ph type="body" sz="quarter" idx="27" hasCustomPrompt="1"/>
          </p:nvPr>
        </p:nvSpPr>
        <p:spPr>
          <a:xfrm>
            <a:off x="387184" y="4116001"/>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4</a:t>
            </a:r>
          </a:p>
        </p:txBody>
      </p:sp>
      <p:sp>
        <p:nvSpPr>
          <p:cNvPr id="22" name="Espace réservé du texte 4">
            <a:extLst>
              <a:ext uri="{FF2B5EF4-FFF2-40B4-BE49-F238E27FC236}">
                <a16:creationId xmlns:a16="http://schemas.microsoft.com/office/drawing/2014/main" id="{46924304-987E-03C2-B73B-1FD019C49773}"/>
              </a:ext>
            </a:extLst>
          </p:cNvPr>
          <p:cNvSpPr>
            <a:spLocks noGrp="1"/>
          </p:cNvSpPr>
          <p:nvPr>
            <p:ph type="body" sz="quarter" idx="28" hasCustomPrompt="1"/>
          </p:nvPr>
        </p:nvSpPr>
        <p:spPr>
          <a:xfrm>
            <a:off x="4481756" y="4104737"/>
            <a:ext cx="1279525" cy="350837"/>
          </a:xfrm>
        </p:spPr>
        <p:txBody>
          <a:bodyPr>
            <a:noAutofit/>
          </a:bodyPr>
          <a:lstStyle>
            <a:lvl1pPr>
              <a:defRPr sz="180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5</a:t>
            </a:r>
          </a:p>
        </p:txBody>
      </p:sp>
      <p:sp>
        <p:nvSpPr>
          <p:cNvPr id="25" name="Espace réservé du texte 4">
            <a:extLst>
              <a:ext uri="{FF2B5EF4-FFF2-40B4-BE49-F238E27FC236}">
                <a16:creationId xmlns:a16="http://schemas.microsoft.com/office/drawing/2014/main" id="{75407890-5CF9-4BD5-7A73-ED63C2A3A59D}"/>
              </a:ext>
            </a:extLst>
          </p:cNvPr>
          <p:cNvSpPr>
            <a:spLocks noGrp="1"/>
          </p:cNvSpPr>
          <p:nvPr>
            <p:ph type="body" sz="quarter" idx="29" hasCustomPrompt="1"/>
          </p:nvPr>
        </p:nvSpPr>
        <p:spPr>
          <a:xfrm>
            <a:off x="8576982" y="4104737"/>
            <a:ext cx="1442091" cy="350837"/>
          </a:xfrm>
        </p:spPr>
        <p:txBody>
          <a:bodyPr>
            <a:noAutofit/>
          </a:bodyPr>
          <a:lstStyle>
            <a:lvl1pPr>
              <a:defRPr sz="1800" cap="all" baseline="0">
                <a:latin typeface="Delius Unicase" panose="02000603000000000000" pitchFamily="2" charset="0"/>
              </a:defRPr>
            </a:lvl1pPr>
            <a:lvl2pPr>
              <a:defRPr sz="1800">
                <a:latin typeface="Delius Unicase" panose="02000603000000000000" pitchFamily="2" charset="0"/>
              </a:defRPr>
            </a:lvl2pPr>
            <a:lvl3pPr>
              <a:defRPr sz="1800">
                <a:latin typeface="Delius Unicase" panose="02000603000000000000" pitchFamily="2" charset="0"/>
              </a:defRPr>
            </a:lvl3pPr>
            <a:lvl4pPr>
              <a:defRPr sz="1800">
                <a:latin typeface="Delius Unicase" panose="02000603000000000000" pitchFamily="2" charset="0"/>
              </a:defRPr>
            </a:lvl4pPr>
            <a:lvl5pPr>
              <a:defRPr sz="1800">
                <a:latin typeface="Delius Unicase" panose="02000603000000000000" pitchFamily="2" charset="0"/>
              </a:defRPr>
            </a:lvl5pPr>
          </a:lstStyle>
          <a:p>
            <a:pPr lvl="0"/>
            <a:r>
              <a:rPr lang="fr-FR" dirty="0"/>
              <a:t>Partie 6</a:t>
            </a:r>
          </a:p>
        </p:txBody>
      </p:sp>
    </p:spTree>
    <p:extLst>
      <p:ext uri="{BB962C8B-B14F-4D97-AF65-F5344CB8AC3E}">
        <p14:creationId xmlns:p14="http://schemas.microsoft.com/office/powerpoint/2010/main" val="474341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4DEB-FB79-2AA6-945C-FEC7AB849223}"/>
              </a:ext>
            </a:extLst>
          </p:cNvPr>
          <p:cNvSpPr>
            <a:spLocks noGrp="1"/>
          </p:cNvSpPr>
          <p:nvPr>
            <p:ph type="title" hasCustomPrompt="1"/>
          </p:nvPr>
        </p:nvSpPr>
        <p:spPr>
          <a:xfrm>
            <a:off x="228600" y="358160"/>
            <a:ext cx="11734799" cy="1087182"/>
          </a:xfrm>
          <a:prstGeom prst="rect">
            <a:avLst/>
          </a:prstGeom>
        </p:spPr>
        <p:txBody>
          <a:bodyPr>
            <a:normAutofit/>
          </a:bodyPr>
          <a:lstStyle>
            <a:lvl1pPr>
              <a:defRPr lang="fr-FR" sz="3200" b="1" kern="1200" cap="all" baseline="0" dirty="0">
                <a:solidFill>
                  <a:srgbClr val="05316C"/>
                </a:solidFill>
                <a:latin typeface="Delius Unicase" panose="02000603000000000000" pitchFamily="2" charset="0"/>
                <a:ea typeface="+mj-ea"/>
                <a:cs typeface="+mj-cs"/>
              </a:defRPr>
            </a:lvl1pPr>
          </a:lstStyle>
          <a:p>
            <a:pPr marL="0" lvl="0" algn="l" defTabSz="914400" rtl="0" eaLnBrk="1" latinLnBrk="0" hangingPunct="1">
              <a:lnSpc>
                <a:spcPct val="90000"/>
              </a:lnSpc>
              <a:spcBef>
                <a:spcPct val="0"/>
              </a:spcBef>
              <a:buNone/>
            </a:pPr>
            <a:r>
              <a:rPr lang="fr-FR" dirty="0"/>
              <a:t>TITRE DE LA SLIDE</a:t>
            </a:r>
          </a:p>
        </p:txBody>
      </p:sp>
      <p:sp>
        <p:nvSpPr>
          <p:cNvPr id="3" name="Espace réservé du contenu 2">
            <a:extLst>
              <a:ext uri="{FF2B5EF4-FFF2-40B4-BE49-F238E27FC236}">
                <a16:creationId xmlns:a16="http://schemas.microsoft.com/office/drawing/2014/main" id="{082398AC-D0C6-C244-93F5-EBC32F276637}"/>
              </a:ext>
            </a:extLst>
          </p:cNvPr>
          <p:cNvSpPr>
            <a:spLocks noGrp="1"/>
          </p:cNvSpPr>
          <p:nvPr>
            <p:ph idx="1"/>
          </p:nvPr>
        </p:nvSpPr>
        <p:spPr>
          <a:xfrm>
            <a:off x="218768" y="1624013"/>
            <a:ext cx="11744631" cy="435133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p>
            <a:r>
              <a:rPr lang="fr-FR"/>
              <a:t>Conférence Châteaubriant DOCS et DOCCR</a:t>
            </a:r>
          </a:p>
        </p:txBody>
      </p:sp>
    </p:spTree>
    <p:extLst>
      <p:ext uri="{BB962C8B-B14F-4D97-AF65-F5344CB8AC3E}">
        <p14:creationId xmlns:p14="http://schemas.microsoft.com/office/powerpoint/2010/main" val="3589034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u 2 colonnes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A484D-4DDB-0DE0-7795-A0047756FA82}"/>
              </a:ext>
            </a:extLst>
          </p:cNvPr>
          <p:cNvSpPr>
            <a:spLocks noGrp="1"/>
          </p:cNvSpPr>
          <p:nvPr>
            <p:ph type="title" hasCustomPrompt="1"/>
          </p:nvPr>
        </p:nvSpPr>
        <p:spPr/>
        <p:txBody>
          <a:bodyPr/>
          <a:lstStyle>
            <a:lvl1pPr>
              <a:defRPr cap="all" baseline="0"/>
            </a:lvl1pPr>
          </a:lstStyle>
          <a:p>
            <a:r>
              <a:rPr lang="fr-FR" dirty="0"/>
              <a:t>MODIFIEZ LE STYLE DU TITRE</a:t>
            </a:r>
          </a:p>
        </p:txBody>
      </p:sp>
      <p:sp>
        <p:nvSpPr>
          <p:cNvPr id="3" name="Espace réservé de la date 2">
            <a:extLst>
              <a:ext uri="{FF2B5EF4-FFF2-40B4-BE49-F238E27FC236}">
                <a16:creationId xmlns:a16="http://schemas.microsoft.com/office/drawing/2014/main" id="{3B6EADCA-1D05-D6C7-7B35-AB02AA1A0DA3}"/>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90DC9CB7-1559-078E-1399-67D5D2477FCA}"/>
              </a:ext>
            </a:extLst>
          </p:cNvPr>
          <p:cNvSpPr>
            <a:spLocks noGrp="1"/>
          </p:cNvSpPr>
          <p:nvPr>
            <p:ph type="ftr" sz="quarter" idx="11"/>
          </p:nvPr>
        </p:nvSpPr>
        <p:spPr/>
        <p:txBody>
          <a:bodyPr/>
          <a:lstStyle/>
          <a:p>
            <a:r>
              <a:rPr lang="fr-FR"/>
              <a:t>Conférence Châteaubriant DOCS et DOCCR</a:t>
            </a:r>
            <a:endParaRPr lang="fr-FR" dirty="0"/>
          </a:p>
        </p:txBody>
      </p:sp>
      <p:sp>
        <p:nvSpPr>
          <p:cNvPr id="16" name="Espace réservé du texte 14">
            <a:extLst>
              <a:ext uri="{FF2B5EF4-FFF2-40B4-BE49-F238E27FC236}">
                <a16:creationId xmlns:a16="http://schemas.microsoft.com/office/drawing/2014/main" id="{9B583447-5D9B-F720-C97D-C2B2FDADA917}"/>
              </a:ext>
            </a:extLst>
          </p:cNvPr>
          <p:cNvSpPr>
            <a:spLocks noGrp="1"/>
          </p:cNvSpPr>
          <p:nvPr>
            <p:ph type="body" sz="quarter" idx="13"/>
          </p:nvPr>
        </p:nvSpPr>
        <p:spPr>
          <a:xfrm>
            <a:off x="228600" y="1624013"/>
            <a:ext cx="5760000" cy="4337050"/>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14">
            <a:extLst>
              <a:ext uri="{FF2B5EF4-FFF2-40B4-BE49-F238E27FC236}">
                <a16:creationId xmlns:a16="http://schemas.microsoft.com/office/drawing/2014/main" id="{176ADA90-9C65-1147-E3EF-7958A8286427}"/>
              </a:ext>
            </a:extLst>
          </p:cNvPr>
          <p:cNvSpPr>
            <a:spLocks noGrp="1"/>
          </p:cNvSpPr>
          <p:nvPr>
            <p:ph type="body" sz="quarter" idx="14"/>
          </p:nvPr>
        </p:nvSpPr>
        <p:spPr>
          <a:xfrm>
            <a:off x="6200940" y="1624013"/>
            <a:ext cx="5760000" cy="4337050"/>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290486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u 2 colonnes imag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CE4ACD-3438-DFB1-A161-EE2D43B883C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4657692-B8F0-0A11-DB66-48D5B6FF9896}"/>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EFF62494-7906-C485-7FBC-56F12D0C63A5}"/>
              </a:ext>
            </a:extLst>
          </p:cNvPr>
          <p:cNvSpPr>
            <a:spLocks noGrp="1"/>
          </p:cNvSpPr>
          <p:nvPr>
            <p:ph type="ftr" sz="quarter" idx="11"/>
          </p:nvPr>
        </p:nvSpPr>
        <p:spPr/>
        <p:txBody>
          <a:bodyPr/>
          <a:lstStyle/>
          <a:p>
            <a:r>
              <a:rPr lang="fr-FR"/>
              <a:t>Conférence Châteaubriant DOCS et DOCCR</a:t>
            </a:r>
            <a:endParaRPr lang="fr-FR" dirty="0"/>
          </a:p>
        </p:txBody>
      </p:sp>
      <p:sp>
        <p:nvSpPr>
          <p:cNvPr id="12" name="Espace réservé pour une image  11">
            <a:extLst>
              <a:ext uri="{FF2B5EF4-FFF2-40B4-BE49-F238E27FC236}">
                <a16:creationId xmlns:a16="http://schemas.microsoft.com/office/drawing/2014/main" id="{13AD2C22-4F7F-8DE6-C248-AB4F271FEC3C}"/>
              </a:ext>
            </a:extLst>
          </p:cNvPr>
          <p:cNvSpPr>
            <a:spLocks noGrp="1"/>
          </p:cNvSpPr>
          <p:nvPr>
            <p:ph type="pic" sz="quarter" idx="12"/>
          </p:nvPr>
        </p:nvSpPr>
        <p:spPr>
          <a:xfrm>
            <a:off x="228598" y="1606029"/>
            <a:ext cx="5760000" cy="1620000"/>
          </a:xfrm>
        </p:spPr>
        <p:txBody>
          <a:bodyPr/>
          <a:lstStyle/>
          <a:p>
            <a:r>
              <a:rPr lang="fr-FR"/>
              <a:t>Cliquez sur l'icône pour ajouter une image</a:t>
            </a:r>
          </a:p>
        </p:txBody>
      </p:sp>
      <p:sp>
        <p:nvSpPr>
          <p:cNvPr id="16" name="Espace réservé pour une image  15">
            <a:extLst>
              <a:ext uri="{FF2B5EF4-FFF2-40B4-BE49-F238E27FC236}">
                <a16:creationId xmlns:a16="http://schemas.microsoft.com/office/drawing/2014/main" id="{E8A1AF91-AA4E-8C4B-26F0-AF7540E3CF53}"/>
              </a:ext>
            </a:extLst>
          </p:cNvPr>
          <p:cNvSpPr>
            <a:spLocks noGrp="1"/>
          </p:cNvSpPr>
          <p:nvPr>
            <p:ph type="pic" sz="quarter" idx="14"/>
          </p:nvPr>
        </p:nvSpPr>
        <p:spPr>
          <a:xfrm>
            <a:off x="6203405" y="1606029"/>
            <a:ext cx="5761586" cy="1620000"/>
          </a:xfrm>
        </p:spPr>
        <p:txBody>
          <a:bodyPr/>
          <a:lstStyle/>
          <a:p>
            <a:r>
              <a:rPr lang="fr-FR"/>
              <a:t>Cliquez sur l'icône pour ajouter une image</a:t>
            </a:r>
          </a:p>
        </p:txBody>
      </p:sp>
      <p:sp>
        <p:nvSpPr>
          <p:cNvPr id="18" name="Espace réservé du texte 17">
            <a:extLst>
              <a:ext uri="{FF2B5EF4-FFF2-40B4-BE49-F238E27FC236}">
                <a16:creationId xmlns:a16="http://schemas.microsoft.com/office/drawing/2014/main" id="{26C2F6DC-92BE-C589-044C-12E392204FEA}"/>
              </a:ext>
            </a:extLst>
          </p:cNvPr>
          <p:cNvSpPr>
            <a:spLocks noGrp="1"/>
          </p:cNvSpPr>
          <p:nvPr>
            <p:ph type="body" sz="quarter" idx="15" hasCustomPrompt="1"/>
          </p:nvPr>
        </p:nvSpPr>
        <p:spPr>
          <a:xfrm>
            <a:off x="228600" y="3355975"/>
            <a:ext cx="5759550" cy="468313"/>
          </a:xfrm>
        </p:spPr>
        <p:txBody>
          <a:bodyPr>
            <a:noAutofit/>
          </a:bodyPr>
          <a:lstStyle>
            <a:lvl1pPr algn="ctr">
              <a:defRPr sz="2400" b="1" i="0">
                <a:latin typeface="Delius" panose="02000603000000000000" pitchFamily="2" charset="0"/>
              </a:defRPr>
            </a:lvl1pPr>
            <a:lvl2pPr>
              <a:defRPr sz="2400" b="1" i="0">
                <a:latin typeface="Delius" panose="02000603000000000000" pitchFamily="2" charset="0"/>
              </a:defRPr>
            </a:lvl2pPr>
            <a:lvl3pPr>
              <a:defRPr sz="2400" b="1" i="0">
                <a:latin typeface="Delius" panose="02000603000000000000" pitchFamily="2" charset="0"/>
              </a:defRPr>
            </a:lvl3pPr>
            <a:lvl4pPr>
              <a:defRPr sz="2400" b="1" i="0">
                <a:latin typeface="Delius" panose="02000603000000000000" pitchFamily="2" charset="0"/>
              </a:defRPr>
            </a:lvl4pPr>
            <a:lvl5pPr>
              <a:defRPr sz="2400" b="1" i="0">
                <a:latin typeface="Delius" panose="02000603000000000000" pitchFamily="2" charset="0"/>
              </a:defRPr>
            </a:lvl5pPr>
          </a:lstStyle>
          <a:p>
            <a:pPr lvl="0"/>
            <a:r>
              <a:rPr lang="fr-FR" dirty="0"/>
              <a:t>TEXTE</a:t>
            </a:r>
          </a:p>
        </p:txBody>
      </p:sp>
      <p:sp>
        <p:nvSpPr>
          <p:cNvPr id="20" name="Espace réservé du texte 17">
            <a:extLst>
              <a:ext uri="{FF2B5EF4-FFF2-40B4-BE49-F238E27FC236}">
                <a16:creationId xmlns:a16="http://schemas.microsoft.com/office/drawing/2014/main" id="{5830412D-2DBB-A0C4-ADED-358998E5CC02}"/>
              </a:ext>
            </a:extLst>
          </p:cNvPr>
          <p:cNvSpPr>
            <a:spLocks noGrp="1"/>
          </p:cNvSpPr>
          <p:nvPr>
            <p:ph type="body" sz="quarter" idx="17" hasCustomPrompt="1"/>
          </p:nvPr>
        </p:nvSpPr>
        <p:spPr>
          <a:xfrm>
            <a:off x="6201816" y="3355974"/>
            <a:ext cx="5761586" cy="468313"/>
          </a:xfrm>
        </p:spPr>
        <p:txBody>
          <a:bodyPr>
            <a:noAutofit/>
          </a:bodyPr>
          <a:lstStyle>
            <a:lvl1pPr algn="ctr">
              <a:defRPr sz="2400" b="1" i="0">
                <a:latin typeface="Delius" panose="02000603000000000000" pitchFamily="2" charset="0"/>
              </a:defRPr>
            </a:lvl1pPr>
            <a:lvl2pPr>
              <a:defRPr sz="2400" b="1" i="0">
                <a:latin typeface="Delius" panose="02000603000000000000" pitchFamily="2" charset="0"/>
              </a:defRPr>
            </a:lvl2pPr>
            <a:lvl3pPr>
              <a:defRPr sz="2400" b="1" i="0">
                <a:latin typeface="Delius" panose="02000603000000000000" pitchFamily="2" charset="0"/>
              </a:defRPr>
            </a:lvl3pPr>
            <a:lvl4pPr>
              <a:defRPr sz="2400" b="1" i="0">
                <a:latin typeface="Delius" panose="02000603000000000000" pitchFamily="2" charset="0"/>
              </a:defRPr>
            </a:lvl4pPr>
            <a:lvl5pPr>
              <a:defRPr sz="2400" b="1" i="0">
                <a:latin typeface="Delius" panose="02000603000000000000" pitchFamily="2" charset="0"/>
              </a:defRPr>
            </a:lvl5pPr>
          </a:lstStyle>
          <a:p>
            <a:pPr lvl="0"/>
            <a:r>
              <a:rPr lang="fr-FR" dirty="0"/>
              <a:t>TEXTE</a:t>
            </a:r>
          </a:p>
        </p:txBody>
      </p:sp>
      <p:sp>
        <p:nvSpPr>
          <p:cNvPr id="22" name="Espace réservé du texte 21">
            <a:extLst>
              <a:ext uri="{FF2B5EF4-FFF2-40B4-BE49-F238E27FC236}">
                <a16:creationId xmlns:a16="http://schemas.microsoft.com/office/drawing/2014/main" id="{1178BAEF-9312-9971-20D0-AA3B7FEE5722}"/>
              </a:ext>
            </a:extLst>
          </p:cNvPr>
          <p:cNvSpPr>
            <a:spLocks noGrp="1"/>
          </p:cNvSpPr>
          <p:nvPr>
            <p:ph type="body" sz="quarter" idx="18" hasCustomPrompt="1"/>
          </p:nvPr>
        </p:nvSpPr>
        <p:spPr>
          <a:xfrm>
            <a:off x="228150" y="3954234"/>
            <a:ext cx="5760000" cy="2163762"/>
          </a:xfrm>
        </p:spPr>
        <p:txBody>
          <a:bodyPr>
            <a:normAutofit/>
          </a:bodyPr>
          <a:lstStyle>
            <a:lvl1pPr algn="ctr">
              <a:defRPr sz="1600" b="0">
                <a:latin typeface="Montserrat Medium" panose="00000600000000000000" pitchFamily="2" charset="0"/>
              </a:defRPr>
            </a:lvl1pPr>
            <a:lvl3pPr algn="ctr">
              <a:defRPr/>
            </a:lvl3pPr>
          </a:lstStyle>
          <a:p>
            <a:pPr lvl="0"/>
            <a:r>
              <a:rPr lang="fr-FR" dirty="0"/>
              <a:t>Texte</a:t>
            </a:r>
          </a:p>
        </p:txBody>
      </p:sp>
      <p:sp>
        <p:nvSpPr>
          <p:cNvPr id="24" name="Espace réservé du texte 21">
            <a:extLst>
              <a:ext uri="{FF2B5EF4-FFF2-40B4-BE49-F238E27FC236}">
                <a16:creationId xmlns:a16="http://schemas.microsoft.com/office/drawing/2014/main" id="{2705E0C4-28C8-AF0A-541F-E7A9ADC68DF4}"/>
              </a:ext>
            </a:extLst>
          </p:cNvPr>
          <p:cNvSpPr>
            <a:spLocks noGrp="1"/>
          </p:cNvSpPr>
          <p:nvPr>
            <p:ph type="body" sz="quarter" idx="20" hasCustomPrompt="1"/>
          </p:nvPr>
        </p:nvSpPr>
        <p:spPr>
          <a:xfrm>
            <a:off x="6201816" y="3960195"/>
            <a:ext cx="5761586" cy="2163762"/>
          </a:xfrm>
        </p:spPr>
        <p:txBody>
          <a:bodyPr>
            <a:normAutofit/>
          </a:bodyPr>
          <a:lstStyle>
            <a:lvl1pPr algn="ctr">
              <a:defRPr sz="1600" b="0">
                <a:latin typeface="Montserrat Medium" panose="00000600000000000000" pitchFamily="2" charset="0"/>
              </a:defRPr>
            </a:lvl1pPr>
            <a:lvl3pPr algn="ctr">
              <a:defRPr/>
            </a:lvl3pPr>
          </a:lstStyle>
          <a:p>
            <a:pPr lvl="0"/>
            <a:r>
              <a:rPr lang="fr-FR" dirty="0"/>
              <a:t>Texte</a:t>
            </a:r>
          </a:p>
        </p:txBody>
      </p:sp>
    </p:spTree>
    <p:extLst>
      <p:ext uri="{BB962C8B-B14F-4D97-AF65-F5344CB8AC3E}">
        <p14:creationId xmlns:p14="http://schemas.microsoft.com/office/powerpoint/2010/main" val="1394036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 3 colonnes image et texte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CE4ACD-3438-DFB1-A161-EE2D43B883C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4657692-B8F0-0A11-DB66-48D5B6FF9896}"/>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EFF62494-7906-C485-7FBC-56F12D0C63A5}"/>
              </a:ext>
            </a:extLst>
          </p:cNvPr>
          <p:cNvSpPr>
            <a:spLocks noGrp="1"/>
          </p:cNvSpPr>
          <p:nvPr>
            <p:ph type="ftr" sz="quarter" idx="11"/>
          </p:nvPr>
        </p:nvSpPr>
        <p:spPr/>
        <p:txBody>
          <a:bodyPr/>
          <a:lstStyle/>
          <a:p>
            <a:r>
              <a:rPr lang="fr-FR"/>
              <a:t>Conférence Châteaubriant DOCS et DOCCR</a:t>
            </a:r>
            <a:endParaRPr lang="fr-FR" dirty="0"/>
          </a:p>
        </p:txBody>
      </p:sp>
      <p:sp>
        <p:nvSpPr>
          <p:cNvPr id="12" name="Espace réservé pour une image  11">
            <a:extLst>
              <a:ext uri="{FF2B5EF4-FFF2-40B4-BE49-F238E27FC236}">
                <a16:creationId xmlns:a16="http://schemas.microsoft.com/office/drawing/2014/main" id="{13AD2C22-4F7F-8DE6-C248-AB4F271FEC3C}"/>
              </a:ext>
            </a:extLst>
          </p:cNvPr>
          <p:cNvSpPr>
            <a:spLocks noGrp="1"/>
          </p:cNvSpPr>
          <p:nvPr>
            <p:ph type="pic" sz="quarter" idx="12"/>
          </p:nvPr>
        </p:nvSpPr>
        <p:spPr>
          <a:xfrm>
            <a:off x="228600" y="1606029"/>
            <a:ext cx="3780000" cy="1620000"/>
          </a:xfrm>
        </p:spPr>
        <p:txBody>
          <a:bodyPr/>
          <a:lstStyle/>
          <a:p>
            <a:r>
              <a:rPr lang="fr-FR"/>
              <a:t>Cliquez sur l'icône pour ajouter une image</a:t>
            </a:r>
          </a:p>
        </p:txBody>
      </p:sp>
      <p:sp>
        <p:nvSpPr>
          <p:cNvPr id="14" name="Espace réservé pour une image  13">
            <a:extLst>
              <a:ext uri="{FF2B5EF4-FFF2-40B4-BE49-F238E27FC236}">
                <a16:creationId xmlns:a16="http://schemas.microsoft.com/office/drawing/2014/main" id="{83ED89FC-1E17-2978-CDF7-BF110EF37AC6}"/>
              </a:ext>
            </a:extLst>
          </p:cNvPr>
          <p:cNvSpPr>
            <a:spLocks noGrp="1"/>
          </p:cNvSpPr>
          <p:nvPr>
            <p:ph type="pic" sz="quarter" idx="13"/>
          </p:nvPr>
        </p:nvSpPr>
        <p:spPr>
          <a:xfrm>
            <a:off x="4207588" y="1606029"/>
            <a:ext cx="3780000" cy="1620000"/>
          </a:xfrm>
        </p:spPr>
        <p:txBody>
          <a:bodyPr/>
          <a:lstStyle/>
          <a:p>
            <a:r>
              <a:rPr lang="fr-FR"/>
              <a:t>Cliquez sur l'icône pour ajouter une image</a:t>
            </a:r>
          </a:p>
        </p:txBody>
      </p:sp>
      <p:sp>
        <p:nvSpPr>
          <p:cNvPr id="16" name="Espace réservé pour une image  15">
            <a:extLst>
              <a:ext uri="{FF2B5EF4-FFF2-40B4-BE49-F238E27FC236}">
                <a16:creationId xmlns:a16="http://schemas.microsoft.com/office/drawing/2014/main" id="{E8A1AF91-AA4E-8C4B-26F0-AF7540E3CF53}"/>
              </a:ext>
            </a:extLst>
          </p:cNvPr>
          <p:cNvSpPr>
            <a:spLocks noGrp="1"/>
          </p:cNvSpPr>
          <p:nvPr>
            <p:ph type="pic" sz="quarter" idx="14"/>
          </p:nvPr>
        </p:nvSpPr>
        <p:spPr>
          <a:xfrm>
            <a:off x="8184990" y="1606029"/>
            <a:ext cx="3780000" cy="1620000"/>
          </a:xfrm>
        </p:spPr>
        <p:txBody>
          <a:bodyPr/>
          <a:lstStyle/>
          <a:p>
            <a:r>
              <a:rPr lang="fr-FR"/>
              <a:t>Cliquez sur l'icône pour ajouter une image</a:t>
            </a:r>
          </a:p>
        </p:txBody>
      </p:sp>
      <p:sp>
        <p:nvSpPr>
          <p:cNvPr id="18" name="Espace réservé du texte 17">
            <a:extLst>
              <a:ext uri="{FF2B5EF4-FFF2-40B4-BE49-F238E27FC236}">
                <a16:creationId xmlns:a16="http://schemas.microsoft.com/office/drawing/2014/main" id="{26C2F6DC-92BE-C589-044C-12E392204FEA}"/>
              </a:ext>
            </a:extLst>
          </p:cNvPr>
          <p:cNvSpPr>
            <a:spLocks noGrp="1"/>
          </p:cNvSpPr>
          <p:nvPr>
            <p:ph type="body" sz="quarter" idx="15" hasCustomPrompt="1"/>
          </p:nvPr>
        </p:nvSpPr>
        <p:spPr>
          <a:xfrm>
            <a:off x="228600" y="3355975"/>
            <a:ext cx="3780000" cy="468313"/>
          </a:xfrm>
        </p:spPr>
        <p:txBody>
          <a:bodyPr>
            <a:noAutofit/>
          </a:bodyPr>
          <a:lstStyle>
            <a:lvl1pPr algn="ctr">
              <a:defRPr sz="2400" b="1" i="0">
                <a:latin typeface="Delius" panose="02000603000000000000" pitchFamily="2" charset="0"/>
              </a:defRPr>
            </a:lvl1pPr>
            <a:lvl2pPr>
              <a:defRPr sz="2400" b="1" i="0">
                <a:latin typeface="Delius" panose="02000603000000000000" pitchFamily="2" charset="0"/>
              </a:defRPr>
            </a:lvl2pPr>
            <a:lvl3pPr>
              <a:defRPr sz="2400" b="1" i="0">
                <a:latin typeface="Delius" panose="02000603000000000000" pitchFamily="2" charset="0"/>
              </a:defRPr>
            </a:lvl3pPr>
            <a:lvl4pPr>
              <a:defRPr sz="2400" b="1" i="0">
                <a:latin typeface="Delius" panose="02000603000000000000" pitchFamily="2" charset="0"/>
              </a:defRPr>
            </a:lvl4pPr>
            <a:lvl5pPr>
              <a:defRPr sz="2400" b="1" i="0">
                <a:latin typeface="Delius" panose="02000603000000000000" pitchFamily="2" charset="0"/>
              </a:defRPr>
            </a:lvl5pPr>
          </a:lstStyle>
          <a:p>
            <a:pPr lvl="0"/>
            <a:r>
              <a:rPr lang="fr-FR" dirty="0"/>
              <a:t>TEXTE</a:t>
            </a:r>
          </a:p>
        </p:txBody>
      </p:sp>
      <p:sp>
        <p:nvSpPr>
          <p:cNvPr id="19" name="Espace réservé du texte 17">
            <a:extLst>
              <a:ext uri="{FF2B5EF4-FFF2-40B4-BE49-F238E27FC236}">
                <a16:creationId xmlns:a16="http://schemas.microsoft.com/office/drawing/2014/main" id="{BC59AEC4-5FDA-1B39-46C3-05A5FFC4E6AF}"/>
              </a:ext>
            </a:extLst>
          </p:cNvPr>
          <p:cNvSpPr>
            <a:spLocks noGrp="1"/>
          </p:cNvSpPr>
          <p:nvPr>
            <p:ph type="body" sz="quarter" idx="16" hasCustomPrompt="1"/>
          </p:nvPr>
        </p:nvSpPr>
        <p:spPr>
          <a:xfrm>
            <a:off x="4206000" y="3355974"/>
            <a:ext cx="3780000" cy="468313"/>
          </a:xfrm>
        </p:spPr>
        <p:txBody>
          <a:bodyPr>
            <a:noAutofit/>
          </a:bodyPr>
          <a:lstStyle>
            <a:lvl1pPr algn="ctr">
              <a:defRPr sz="2400" b="1" i="0">
                <a:latin typeface="Delius" panose="02000603000000000000" pitchFamily="2" charset="0"/>
              </a:defRPr>
            </a:lvl1pPr>
            <a:lvl2pPr>
              <a:defRPr sz="2400" b="1" i="0">
                <a:latin typeface="Delius" panose="02000603000000000000" pitchFamily="2" charset="0"/>
              </a:defRPr>
            </a:lvl2pPr>
            <a:lvl3pPr>
              <a:defRPr sz="2400" b="1" i="0">
                <a:latin typeface="Delius" panose="02000603000000000000" pitchFamily="2" charset="0"/>
              </a:defRPr>
            </a:lvl3pPr>
            <a:lvl4pPr>
              <a:defRPr sz="2400" b="1" i="0">
                <a:latin typeface="Delius" panose="02000603000000000000" pitchFamily="2" charset="0"/>
              </a:defRPr>
            </a:lvl4pPr>
            <a:lvl5pPr>
              <a:defRPr sz="2400" b="1" i="0">
                <a:latin typeface="Delius" panose="02000603000000000000" pitchFamily="2" charset="0"/>
              </a:defRPr>
            </a:lvl5pPr>
          </a:lstStyle>
          <a:p>
            <a:pPr lvl="0"/>
            <a:r>
              <a:rPr lang="fr-FR" dirty="0"/>
              <a:t>TEXTE</a:t>
            </a:r>
          </a:p>
        </p:txBody>
      </p:sp>
      <p:sp>
        <p:nvSpPr>
          <p:cNvPr id="20" name="Espace réservé du texte 17">
            <a:extLst>
              <a:ext uri="{FF2B5EF4-FFF2-40B4-BE49-F238E27FC236}">
                <a16:creationId xmlns:a16="http://schemas.microsoft.com/office/drawing/2014/main" id="{5830412D-2DBB-A0C4-ADED-358998E5CC02}"/>
              </a:ext>
            </a:extLst>
          </p:cNvPr>
          <p:cNvSpPr>
            <a:spLocks noGrp="1"/>
          </p:cNvSpPr>
          <p:nvPr>
            <p:ph type="body" sz="quarter" idx="17" hasCustomPrompt="1"/>
          </p:nvPr>
        </p:nvSpPr>
        <p:spPr>
          <a:xfrm>
            <a:off x="8184765" y="3354307"/>
            <a:ext cx="3780000" cy="468313"/>
          </a:xfrm>
        </p:spPr>
        <p:txBody>
          <a:bodyPr>
            <a:noAutofit/>
          </a:bodyPr>
          <a:lstStyle>
            <a:lvl1pPr algn="ctr">
              <a:defRPr sz="2400" b="1" i="0">
                <a:latin typeface="Delius" panose="02000603000000000000" pitchFamily="2" charset="0"/>
              </a:defRPr>
            </a:lvl1pPr>
            <a:lvl2pPr>
              <a:defRPr sz="2400" b="1" i="0">
                <a:latin typeface="Delius" panose="02000603000000000000" pitchFamily="2" charset="0"/>
              </a:defRPr>
            </a:lvl2pPr>
            <a:lvl3pPr>
              <a:defRPr sz="2400" b="1" i="0">
                <a:latin typeface="Delius" panose="02000603000000000000" pitchFamily="2" charset="0"/>
              </a:defRPr>
            </a:lvl3pPr>
            <a:lvl4pPr>
              <a:defRPr sz="2400" b="1" i="0">
                <a:latin typeface="Delius" panose="02000603000000000000" pitchFamily="2" charset="0"/>
              </a:defRPr>
            </a:lvl4pPr>
            <a:lvl5pPr>
              <a:defRPr sz="2400" b="1" i="0">
                <a:latin typeface="Delius" panose="02000603000000000000" pitchFamily="2" charset="0"/>
              </a:defRPr>
            </a:lvl5pPr>
          </a:lstStyle>
          <a:p>
            <a:pPr lvl="0"/>
            <a:r>
              <a:rPr lang="fr-FR" dirty="0"/>
              <a:t>TEXTE</a:t>
            </a:r>
          </a:p>
        </p:txBody>
      </p:sp>
      <p:sp>
        <p:nvSpPr>
          <p:cNvPr id="22" name="Espace réservé du texte 21">
            <a:extLst>
              <a:ext uri="{FF2B5EF4-FFF2-40B4-BE49-F238E27FC236}">
                <a16:creationId xmlns:a16="http://schemas.microsoft.com/office/drawing/2014/main" id="{1178BAEF-9312-9971-20D0-AA3B7FEE5722}"/>
              </a:ext>
            </a:extLst>
          </p:cNvPr>
          <p:cNvSpPr>
            <a:spLocks noGrp="1"/>
          </p:cNvSpPr>
          <p:nvPr>
            <p:ph type="body" sz="quarter" idx="18" hasCustomPrompt="1"/>
          </p:nvPr>
        </p:nvSpPr>
        <p:spPr>
          <a:xfrm>
            <a:off x="228150" y="3954234"/>
            <a:ext cx="3780000" cy="2163762"/>
          </a:xfrm>
        </p:spPr>
        <p:txBody>
          <a:bodyPr>
            <a:normAutofit/>
          </a:bodyPr>
          <a:lstStyle>
            <a:lvl1pPr algn="ctr">
              <a:defRPr sz="1600" b="0">
                <a:latin typeface="Montserrat Medium" panose="00000600000000000000" pitchFamily="2" charset="0"/>
              </a:defRPr>
            </a:lvl1pPr>
            <a:lvl3pPr algn="l">
              <a:defRPr/>
            </a:lvl3pPr>
          </a:lstStyle>
          <a:p>
            <a:pPr lvl="0"/>
            <a:r>
              <a:rPr lang="fr-FR" dirty="0"/>
              <a:t>Texte </a:t>
            </a:r>
          </a:p>
        </p:txBody>
      </p:sp>
      <p:sp>
        <p:nvSpPr>
          <p:cNvPr id="23" name="Espace réservé du texte 21">
            <a:extLst>
              <a:ext uri="{FF2B5EF4-FFF2-40B4-BE49-F238E27FC236}">
                <a16:creationId xmlns:a16="http://schemas.microsoft.com/office/drawing/2014/main" id="{ECBC5A83-AF3D-8907-6D7C-C699422EFDC9}"/>
              </a:ext>
            </a:extLst>
          </p:cNvPr>
          <p:cNvSpPr>
            <a:spLocks noGrp="1"/>
          </p:cNvSpPr>
          <p:nvPr>
            <p:ph type="body" sz="quarter" idx="19" hasCustomPrompt="1"/>
          </p:nvPr>
        </p:nvSpPr>
        <p:spPr>
          <a:xfrm>
            <a:off x="4206000" y="3960195"/>
            <a:ext cx="3780000" cy="2163762"/>
          </a:xfrm>
        </p:spPr>
        <p:txBody>
          <a:bodyPr>
            <a:normAutofit/>
          </a:bodyPr>
          <a:lstStyle>
            <a:lvl1pPr algn="ctr">
              <a:defRPr sz="1600" b="0">
                <a:latin typeface="Montserrat Medium" panose="00000600000000000000" pitchFamily="2" charset="0"/>
              </a:defRPr>
            </a:lvl1pPr>
            <a:lvl3pPr algn="ctr">
              <a:defRPr/>
            </a:lvl3pPr>
          </a:lstStyle>
          <a:p>
            <a:pPr lvl="0"/>
            <a:r>
              <a:rPr lang="fr-FR" dirty="0"/>
              <a:t>Texte</a:t>
            </a:r>
          </a:p>
        </p:txBody>
      </p:sp>
      <p:sp>
        <p:nvSpPr>
          <p:cNvPr id="24" name="Espace réservé du texte 21">
            <a:extLst>
              <a:ext uri="{FF2B5EF4-FFF2-40B4-BE49-F238E27FC236}">
                <a16:creationId xmlns:a16="http://schemas.microsoft.com/office/drawing/2014/main" id="{2705E0C4-28C8-AF0A-541F-E7A9ADC68DF4}"/>
              </a:ext>
            </a:extLst>
          </p:cNvPr>
          <p:cNvSpPr>
            <a:spLocks noGrp="1"/>
          </p:cNvSpPr>
          <p:nvPr>
            <p:ph type="body" sz="quarter" idx="20" hasCustomPrompt="1"/>
          </p:nvPr>
        </p:nvSpPr>
        <p:spPr>
          <a:xfrm>
            <a:off x="8183402" y="3960195"/>
            <a:ext cx="3780000" cy="2163762"/>
          </a:xfrm>
        </p:spPr>
        <p:txBody>
          <a:bodyPr>
            <a:normAutofit/>
          </a:bodyPr>
          <a:lstStyle>
            <a:lvl1pPr algn="ctr">
              <a:defRPr sz="1600" b="0">
                <a:latin typeface="Montserrat Medium" panose="00000600000000000000" pitchFamily="2" charset="0"/>
              </a:defRPr>
            </a:lvl1pPr>
            <a:lvl3pPr algn="ctr">
              <a:defRPr/>
            </a:lvl3pPr>
          </a:lstStyle>
          <a:p>
            <a:pPr lvl="0"/>
            <a:r>
              <a:rPr lang="fr-FR" dirty="0"/>
              <a:t>Texte</a:t>
            </a:r>
          </a:p>
        </p:txBody>
      </p:sp>
    </p:spTree>
    <p:extLst>
      <p:ext uri="{BB962C8B-B14F-4D97-AF65-F5344CB8AC3E}">
        <p14:creationId xmlns:p14="http://schemas.microsoft.com/office/powerpoint/2010/main" val="432497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u 4 blocs couleur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CE4ACD-3438-DFB1-A161-EE2D43B883C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4657692-B8F0-0A11-DB66-48D5B6FF9896}"/>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EFF62494-7906-C485-7FBC-56F12D0C63A5}"/>
              </a:ext>
            </a:extLst>
          </p:cNvPr>
          <p:cNvSpPr>
            <a:spLocks noGrp="1"/>
          </p:cNvSpPr>
          <p:nvPr>
            <p:ph type="ftr" sz="quarter" idx="11"/>
          </p:nvPr>
        </p:nvSpPr>
        <p:spPr/>
        <p:txBody>
          <a:bodyPr/>
          <a:lstStyle/>
          <a:p>
            <a:r>
              <a:rPr lang="fr-FR"/>
              <a:t>Conférence Châteaubriant DOCS et DOCCR</a:t>
            </a:r>
            <a:endParaRPr lang="fr-FR" dirty="0"/>
          </a:p>
        </p:txBody>
      </p:sp>
      <p:sp>
        <p:nvSpPr>
          <p:cNvPr id="22" name="Espace réservé du texte 21">
            <a:extLst>
              <a:ext uri="{FF2B5EF4-FFF2-40B4-BE49-F238E27FC236}">
                <a16:creationId xmlns:a16="http://schemas.microsoft.com/office/drawing/2014/main" id="{1178BAEF-9312-9971-20D0-AA3B7FEE5722}"/>
              </a:ext>
            </a:extLst>
          </p:cNvPr>
          <p:cNvSpPr>
            <a:spLocks noGrp="1"/>
          </p:cNvSpPr>
          <p:nvPr>
            <p:ph type="body" sz="quarter" idx="18" hasCustomPrompt="1"/>
          </p:nvPr>
        </p:nvSpPr>
        <p:spPr>
          <a:xfrm>
            <a:off x="228375" y="3930476"/>
            <a:ext cx="5760000" cy="2163762"/>
          </a:xfrm>
          <a:solidFill>
            <a:schemeClr val="accent4">
              <a:lumMod val="75000"/>
            </a:schemeClr>
          </a:solidFill>
        </p:spPr>
        <p:txBody>
          <a:bodyPr anchor="ctr">
            <a:normAutofit/>
          </a:bodyPr>
          <a:lstStyle>
            <a:lvl1pPr algn="ctr">
              <a:defRPr sz="1600" b="0">
                <a:latin typeface="Montserrat Medium" panose="00000600000000000000" pitchFamily="2" charset="0"/>
              </a:defRPr>
            </a:lvl1pPr>
            <a:lvl3pPr algn="ctr">
              <a:defRPr/>
            </a:lvl3pPr>
          </a:lstStyle>
          <a:p>
            <a:pPr lvl="0"/>
            <a:r>
              <a:rPr lang="fr-FR" dirty="0"/>
              <a:t>Texte</a:t>
            </a:r>
          </a:p>
        </p:txBody>
      </p:sp>
      <p:sp>
        <p:nvSpPr>
          <p:cNvPr id="24" name="Espace réservé du texte 21">
            <a:extLst>
              <a:ext uri="{FF2B5EF4-FFF2-40B4-BE49-F238E27FC236}">
                <a16:creationId xmlns:a16="http://schemas.microsoft.com/office/drawing/2014/main" id="{2705E0C4-28C8-AF0A-541F-E7A9ADC68DF4}"/>
              </a:ext>
            </a:extLst>
          </p:cNvPr>
          <p:cNvSpPr>
            <a:spLocks noGrp="1"/>
          </p:cNvSpPr>
          <p:nvPr>
            <p:ph type="body" sz="quarter" idx="20" hasCustomPrompt="1"/>
          </p:nvPr>
        </p:nvSpPr>
        <p:spPr>
          <a:xfrm>
            <a:off x="6201816" y="3930476"/>
            <a:ext cx="5761586" cy="2163762"/>
          </a:xfrm>
          <a:solidFill>
            <a:schemeClr val="accent3"/>
          </a:solidFill>
        </p:spPr>
        <p:txBody>
          <a:bodyPr anchor="ctr">
            <a:normAutofit/>
          </a:bodyPr>
          <a:lstStyle>
            <a:lvl1pPr algn="ctr">
              <a:defRPr sz="1600" b="0">
                <a:latin typeface="Montserrat Medium" panose="00000600000000000000" pitchFamily="2" charset="0"/>
              </a:defRPr>
            </a:lvl1pPr>
            <a:lvl3pPr algn="ctr">
              <a:defRPr/>
            </a:lvl3pPr>
          </a:lstStyle>
          <a:p>
            <a:pPr lvl="0"/>
            <a:r>
              <a:rPr lang="fr-FR" dirty="0"/>
              <a:t>Texte</a:t>
            </a:r>
          </a:p>
        </p:txBody>
      </p:sp>
      <p:sp>
        <p:nvSpPr>
          <p:cNvPr id="5" name="Espace réservé du texte 21">
            <a:extLst>
              <a:ext uri="{FF2B5EF4-FFF2-40B4-BE49-F238E27FC236}">
                <a16:creationId xmlns:a16="http://schemas.microsoft.com/office/drawing/2014/main" id="{225EB2A7-5190-14CE-76A7-BF5C60FC9855}"/>
              </a:ext>
            </a:extLst>
          </p:cNvPr>
          <p:cNvSpPr>
            <a:spLocks noGrp="1"/>
          </p:cNvSpPr>
          <p:nvPr>
            <p:ph type="body" sz="quarter" idx="21" hasCustomPrompt="1"/>
          </p:nvPr>
        </p:nvSpPr>
        <p:spPr>
          <a:xfrm>
            <a:off x="228375" y="1606028"/>
            <a:ext cx="5760000" cy="2163762"/>
          </a:xfrm>
          <a:solidFill>
            <a:schemeClr val="tx2"/>
          </a:solidFill>
        </p:spPr>
        <p:txBody>
          <a:bodyPr anchor="ctr">
            <a:normAutofit/>
          </a:bodyPr>
          <a:lstStyle>
            <a:lvl1pPr algn="ctr">
              <a:defRPr sz="1600" b="0">
                <a:solidFill>
                  <a:schemeClr val="bg1"/>
                </a:solidFill>
                <a:latin typeface="Montserrat Medium" panose="00000600000000000000" pitchFamily="2" charset="0"/>
              </a:defRPr>
            </a:lvl1pPr>
            <a:lvl3pPr algn="ctr">
              <a:defRPr/>
            </a:lvl3pPr>
          </a:lstStyle>
          <a:p>
            <a:pPr lvl="0"/>
            <a:r>
              <a:rPr lang="fr-FR" dirty="0"/>
              <a:t>Texte</a:t>
            </a:r>
          </a:p>
        </p:txBody>
      </p:sp>
      <p:sp>
        <p:nvSpPr>
          <p:cNvPr id="7" name="Espace réservé du texte 21">
            <a:extLst>
              <a:ext uri="{FF2B5EF4-FFF2-40B4-BE49-F238E27FC236}">
                <a16:creationId xmlns:a16="http://schemas.microsoft.com/office/drawing/2014/main" id="{B2DBFB4E-D974-CACE-7BB3-4AB8D59886C1}"/>
              </a:ext>
            </a:extLst>
          </p:cNvPr>
          <p:cNvSpPr>
            <a:spLocks noGrp="1"/>
          </p:cNvSpPr>
          <p:nvPr>
            <p:ph type="body" sz="quarter" idx="22" hasCustomPrompt="1"/>
          </p:nvPr>
        </p:nvSpPr>
        <p:spPr>
          <a:xfrm>
            <a:off x="6199354" y="1606028"/>
            <a:ext cx="5761586" cy="2163762"/>
          </a:xfrm>
          <a:solidFill>
            <a:schemeClr val="accent4"/>
          </a:solidFill>
        </p:spPr>
        <p:txBody>
          <a:bodyPr anchor="ctr">
            <a:normAutofit/>
          </a:bodyPr>
          <a:lstStyle>
            <a:lvl1pPr algn="ctr">
              <a:defRPr sz="1600" b="0">
                <a:latin typeface="Montserrat Medium" panose="00000600000000000000" pitchFamily="2" charset="0"/>
              </a:defRPr>
            </a:lvl1pPr>
            <a:lvl3pPr algn="ctr">
              <a:defRPr/>
            </a:lvl3pPr>
          </a:lstStyle>
          <a:p>
            <a:pPr lvl="0"/>
            <a:r>
              <a:rPr lang="fr-FR" dirty="0"/>
              <a:t>Texte</a:t>
            </a:r>
          </a:p>
        </p:txBody>
      </p:sp>
    </p:spTree>
    <p:extLst>
      <p:ext uri="{BB962C8B-B14F-4D97-AF65-F5344CB8AC3E}">
        <p14:creationId xmlns:p14="http://schemas.microsoft.com/office/powerpoint/2010/main" val="3486279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 4 blocs couleurs bi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CE4ACD-3438-DFB1-A161-EE2D43B883C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4657692-B8F0-0A11-DB66-48D5B6FF9896}"/>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EFF62494-7906-C485-7FBC-56F12D0C63A5}"/>
              </a:ext>
            </a:extLst>
          </p:cNvPr>
          <p:cNvSpPr>
            <a:spLocks noGrp="1"/>
          </p:cNvSpPr>
          <p:nvPr>
            <p:ph type="ftr" sz="quarter" idx="11"/>
          </p:nvPr>
        </p:nvSpPr>
        <p:spPr/>
        <p:txBody>
          <a:bodyPr/>
          <a:lstStyle/>
          <a:p>
            <a:r>
              <a:rPr lang="fr-FR"/>
              <a:t>Conférence Châteaubriant DOCS et DOCCR</a:t>
            </a:r>
            <a:endParaRPr lang="fr-FR" dirty="0"/>
          </a:p>
        </p:txBody>
      </p:sp>
      <p:sp>
        <p:nvSpPr>
          <p:cNvPr id="22" name="Espace réservé du texte 21">
            <a:extLst>
              <a:ext uri="{FF2B5EF4-FFF2-40B4-BE49-F238E27FC236}">
                <a16:creationId xmlns:a16="http://schemas.microsoft.com/office/drawing/2014/main" id="{1178BAEF-9312-9971-20D0-AA3B7FEE5722}"/>
              </a:ext>
            </a:extLst>
          </p:cNvPr>
          <p:cNvSpPr>
            <a:spLocks noGrp="1"/>
          </p:cNvSpPr>
          <p:nvPr>
            <p:ph type="body" sz="quarter" idx="18" hasCustomPrompt="1"/>
          </p:nvPr>
        </p:nvSpPr>
        <p:spPr>
          <a:xfrm>
            <a:off x="228375" y="3930476"/>
            <a:ext cx="5760000" cy="2163762"/>
          </a:xfrm>
          <a:solidFill>
            <a:schemeClr val="accent5"/>
          </a:solidFill>
        </p:spPr>
        <p:txBody>
          <a:bodyPr anchor="ctr">
            <a:normAutofit/>
          </a:bodyPr>
          <a:lstStyle>
            <a:lvl1pPr algn="ctr">
              <a:defRPr sz="1600" b="0">
                <a:latin typeface="Montserrat Medium" panose="00000600000000000000" pitchFamily="2" charset="0"/>
              </a:defRPr>
            </a:lvl1pPr>
            <a:lvl3pPr algn="ctr">
              <a:defRPr/>
            </a:lvl3pPr>
          </a:lstStyle>
          <a:p>
            <a:pPr lvl="0"/>
            <a:r>
              <a:rPr lang="fr-FR" dirty="0"/>
              <a:t>Texte</a:t>
            </a:r>
          </a:p>
        </p:txBody>
      </p:sp>
      <p:sp>
        <p:nvSpPr>
          <p:cNvPr id="24" name="Espace réservé du texte 21">
            <a:extLst>
              <a:ext uri="{FF2B5EF4-FFF2-40B4-BE49-F238E27FC236}">
                <a16:creationId xmlns:a16="http://schemas.microsoft.com/office/drawing/2014/main" id="{2705E0C4-28C8-AF0A-541F-E7A9ADC68DF4}"/>
              </a:ext>
            </a:extLst>
          </p:cNvPr>
          <p:cNvSpPr>
            <a:spLocks noGrp="1"/>
          </p:cNvSpPr>
          <p:nvPr>
            <p:ph type="body" sz="quarter" idx="20" hasCustomPrompt="1"/>
          </p:nvPr>
        </p:nvSpPr>
        <p:spPr>
          <a:xfrm>
            <a:off x="6201816" y="3930476"/>
            <a:ext cx="5761586" cy="2163762"/>
          </a:xfrm>
          <a:solidFill>
            <a:schemeClr val="accent1"/>
          </a:solidFill>
        </p:spPr>
        <p:txBody>
          <a:bodyPr anchor="ctr">
            <a:normAutofit/>
          </a:bodyPr>
          <a:lstStyle>
            <a:lvl1pPr algn="ctr">
              <a:defRPr sz="1600" b="0">
                <a:latin typeface="Montserrat Medium" panose="00000600000000000000" pitchFamily="2" charset="0"/>
              </a:defRPr>
            </a:lvl1pPr>
            <a:lvl3pPr algn="ctr">
              <a:defRPr/>
            </a:lvl3pPr>
          </a:lstStyle>
          <a:p>
            <a:pPr lvl="0"/>
            <a:r>
              <a:rPr lang="fr-FR" dirty="0"/>
              <a:t>Texte</a:t>
            </a:r>
          </a:p>
        </p:txBody>
      </p:sp>
      <p:sp>
        <p:nvSpPr>
          <p:cNvPr id="5" name="Espace réservé du texte 21">
            <a:extLst>
              <a:ext uri="{FF2B5EF4-FFF2-40B4-BE49-F238E27FC236}">
                <a16:creationId xmlns:a16="http://schemas.microsoft.com/office/drawing/2014/main" id="{225EB2A7-5190-14CE-76A7-BF5C60FC9855}"/>
              </a:ext>
            </a:extLst>
          </p:cNvPr>
          <p:cNvSpPr>
            <a:spLocks noGrp="1"/>
          </p:cNvSpPr>
          <p:nvPr>
            <p:ph type="body" sz="quarter" idx="21" hasCustomPrompt="1"/>
          </p:nvPr>
        </p:nvSpPr>
        <p:spPr>
          <a:xfrm>
            <a:off x="228375" y="1606028"/>
            <a:ext cx="5760000" cy="2163762"/>
          </a:xfrm>
          <a:solidFill>
            <a:schemeClr val="bg2"/>
          </a:solidFill>
        </p:spPr>
        <p:txBody>
          <a:bodyPr anchor="ctr">
            <a:normAutofit/>
          </a:bodyPr>
          <a:lstStyle>
            <a:lvl1pPr algn="ctr">
              <a:defRPr sz="1600" b="0">
                <a:solidFill>
                  <a:schemeClr val="bg1"/>
                </a:solidFill>
                <a:latin typeface="Montserrat Medium" panose="00000600000000000000" pitchFamily="2" charset="0"/>
              </a:defRPr>
            </a:lvl1pPr>
            <a:lvl3pPr algn="ctr">
              <a:defRPr/>
            </a:lvl3pPr>
          </a:lstStyle>
          <a:p>
            <a:pPr lvl="0"/>
            <a:r>
              <a:rPr lang="fr-FR" dirty="0"/>
              <a:t>Texte</a:t>
            </a:r>
          </a:p>
        </p:txBody>
      </p:sp>
      <p:sp>
        <p:nvSpPr>
          <p:cNvPr id="7" name="Espace réservé du texte 21">
            <a:extLst>
              <a:ext uri="{FF2B5EF4-FFF2-40B4-BE49-F238E27FC236}">
                <a16:creationId xmlns:a16="http://schemas.microsoft.com/office/drawing/2014/main" id="{B2DBFB4E-D974-CACE-7BB3-4AB8D59886C1}"/>
              </a:ext>
            </a:extLst>
          </p:cNvPr>
          <p:cNvSpPr>
            <a:spLocks noGrp="1"/>
          </p:cNvSpPr>
          <p:nvPr>
            <p:ph type="body" sz="quarter" idx="22" hasCustomPrompt="1"/>
          </p:nvPr>
        </p:nvSpPr>
        <p:spPr>
          <a:xfrm>
            <a:off x="6199354" y="1606028"/>
            <a:ext cx="5761586" cy="2163762"/>
          </a:xfrm>
          <a:solidFill>
            <a:schemeClr val="accent2"/>
          </a:solidFill>
        </p:spPr>
        <p:txBody>
          <a:bodyPr anchor="ctr">
            <a:normAutofit/>
          </a:bodyPr>
          <a:lstStyle>
            <a:lvl1pPr algn="ctr">
              <a:defRPr sz="1600" b="0">
                <a:latin typeface="Montserrat Medium" panose="00000600000000000000" pitchFamily="2" charset="0"/>
              </a:defRPr>
            </a:lvl1pPr>
            <a:lvl3pPr algn="ctr">
              <a:defRPr/>
            </a:lvl3pPr>
          </a:lstStyle>
          <a:p>
            <a:pPr lvl="0"/>
            <a:r>
              <a:rPr lang="fr-FR" dirty="0"/>
              <a:t>Texte</a:t>
            </a:r>
          </a:p>
        </p:txBody>
      </p:sp>
    </p:spTree>
    <p:extLst>
      <p:ext uri="{BB962C8B-B14F-4D97-AF65-F5344CB8AC3E}">
        <p14:creationId xmlns:p14="http://schemas.microsoft.com/office/powerpoint/2010/main" val="226291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e fond couleur 1">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4DEB-FB79-2AA6-945C-FEC7AB849223}"/>
              </a:ext>
            </a:extLst>
          </p:cNvPr>
          <p:cNvSpPr>
            <a:spLocks noGrp="1"/>
          </p:cNvSpPr>
          <p:nvPr>
            <p:ph type="title" hasCustomPrompt="1"/>
          </p:nvPr>
        </p:nvSpPr>
        <p:spPr>
          <a:xfrm>
            <a:off x="228600" y="358160"/>
            <a:ext cx="11734799" cy="1087182"/>
          </a:xfrm>
          <a:prstGeom prst="rect">
            <a:avLst/>
          </a:prstGeom>
        </p:spPr>
        <p:txBody>
          <a:bodyPr>
            <a:normAutofit/>
          </a:bodyPr>
          <a:lstStyle>
            <a:lvl1pPr>
              <a:defRPr lang="fr-FR" sz="3200" b="1" kern="1200" cap="all" baseline="0" dirty="0">
                <a:solidFill>
                  <a:srgbClr val="05316C"/>
                </a:solidFill>
                <a:latin typeface="Delius Unicase" panose="02000603000000000000" pitchFamily="2" charset="0"/>
                <a:ea typeface="+mj-ea"/>
                <a:cs typeface="+mj-cs"/>
              </a:defRPr>
            </a:lvl1pPr>
          </a:lstStyle>
          <a:p>
            <a:pPr marL="0" lvl="0" algn="l" defTabSz="914400" rtl="0" eaLnBrk="1" latinLnBrk="0" hangingPunct="1">
              <a:lnSpc>
                <a:spcPct val="90000"/>
              </a:lnSpc>
              <a:spcBef>
                <a:spcPct val="0"/>
              </a:spcBef>
              <a:buNone/>
            </a:pPr>
            <a:r>
              <a:rPr lang="fr-FR" dirty="0"/>
              <a:t>TITRE DE LA SLIDE</a:t>
            </a:r>
          </a:p>
        </p:txBody>
      </p:sp>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p>
            <a:r>
              <a:rPr lang="fr-FR"/>
              <a:t>Conférence Châteaubriant DOCS et DOCCR</a:t>
            </a:r>
          </a:p>
        </p:txBody>
      </p:sp>
      <p:sp>
        <p:nvSpPr>
          <p:cNvPr id="6" name="Espace réservé du contenu 2">
            <a:extLst>
              <a:ext uri="{FF2B5EF4-FFF2-40B4-BE49-F238E27FC236}">
                <a16:creationId xmlns:a16="http://schemas.microsoft.com/office/drawing/2014/main" id="{E1E39EB4-BA10-1596-B665-51AE949D6C72}"/>
              </a:ext>
            </a:extLst>
          </p:cNvPr>
          <p:cNvSpPr>
            <a:spLocks noGrp="1"/>
          </p:cNvSpPr>
          <p:nvPr>
            <p:ph idx="1"/>
          </p:nvPr>
        </p:nvSpPr>
        <p:spPr>
          <a:xfrm>
            <a:off x="218768" y="1624013"/>
            <a:ext cx="11744631" cy="4351335"/>
          </a:xfrm>
          <a:prstGeom prst="rect">
            <a:avLst/>
          </a:prstGeom>
        </p:spPr>
        <p:txBody>
          <a:bodyPr/>
          <a:lstStyle>
            <a:lvl1pPr>
              <a:defRPr>
                <a:solidFill>
                  <a:schemeClr val="tx2"/>
                </a:solidFill>
              </a:defRPr>
            </a:lvl1pPr>
            <a:lvl2pPr>
              <a:defRPr>
                <a:solidFill>
                  <a:schemeClr val="tx2"/>
                </a:solidFill>
              </a:defRPr>
            </a:lvl2pPr>
            <a:lvl3pPr>
              <a:defRPr>
                <a:solidFill>
                  <a:schemeClr val="bg1"/>
                </a:solidFill>
              </a:defRPr>
            </a:lvl3pPr>
            <a:lvl4pPr>
              <a:defRPr>
                <a:solidFill>
                  <a:schemeClr val="tx2"/>
                </a:solidFill>
              </a:defRPr>
            </a:lvl4pPr>
            <a:lvl5pPr>
              <a:defRPr>
                <a:solidFill>
                  <a:schemeClr val="bg2"/>
                </a:solidFill>
              </a:defRPr>
            </a:lvl5pPr>
            <a:lvl6pPr marL="0" indent="0">
              <a:buNone/>
              <a:defRPr sz="1400"/>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223469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erture 4">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679E03D9-CE64-6AD4-5FF2-6E8F52F307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5"/>
            <a:ext cx="12192000" cy="6858605"/>
          </a:xfrm>
          <a:prstGeom prst="rect">
            <a:avLst/>
          </a:prstGeom>
        </p:spPr>
      </p:pic>
      <p:sp>
        <p:nvSpPr>
          <p:cNvPr id="9" name="Titre 1">
            <a:extLst>
              <a:ext uri="{FF2B5EF4-FFF2-40B4-BE49-F238E27FC236}">
                <a16:creationId xmlns:a16="http://schemas.microsoft.com/office/drawing/2014/main" id="{E9B6980C-E685-A5A1-21D9-ED640D2AC727}"/>
              </a:ext>
            </a:extLst>
          </p:cNvPr>
          <p:cNvSpPr>
            <a:spLocks noGrp="1"/>
          </p:cNvSpPr>
          <p:nvPr>
            <p:ph type="ctrTitle" hasCustomPrompt="1"/>
          </p:nvPr>
        </p:nvSpPr>
        <p:spPr>
          <a:xfrm>
            <a:off x="674254" y="3476625"/>
            <a:ext cx="6372000" cy="2376000"/>
          </a:xfrm>
          <a:prstGeom prst="rect">
            <a:avLst/>
          </a:prstGeom>
        </p:spPr>
        <p:txBody>
          <a:bodyPr anchor="b">
            <a:normAutofit/>
          </a:bodyPr>
          <a:lstStyle>
            <a:lvl1pPr algn="l">
              <a:lnSpc>
                <a:spcPts val="2800"/>
              </a:lnSpc>
              <a:defRPr sz="2400" kern="1200" spc="60" baseline="0">
                <a:solidFill>
                  <a:srgbClr val="05316C"/>
                </a:solidFill>
                <a:latin typeface="Montserrat SemiBold" panose="00000700000000000000" pitchFamily="2" charset="0"/>
              </a:defRPr>
            </a:lvl1pPr>
          </a:lstStyle>
          <a:p>
            <a:r>
              <a:rPr lang="fr-FR" dirty="0"/>
              <a:t>Titre de la présentation </a:t>
            </a:r>
            <a:br>
              <a:rPr lang="fr-FR" dirty="0"/>
            </a:br>
            <a:r>
              <a:rPr lang="fr-FR" dirty="0"/>
              <a:t>sur une ou deux lignes</a:t>
            </a:r>
          </a:p>
        </p:txBody>
      </p:sp>
      <p:sp>
        <p:nvSpPr>
          <p:cNvPr id="10" name="Sous-titre 2">
            <a:extLst>
              <a:ext uri="{FF2B5EF4-FFF2-40B4-BE49-F238E27FC236}">
                <a16:creationId xmlns:a16="http://schemas.microsoft.com/office/drawing/2014/main" id="{09ECEDAE-D3A2-CA82-6CB4-77F87A2A5190}"/>
              </a:ext>
            </a:extLst>
          </p:cNvPr>
          <p:cNvSpPr>
            <a:spLocks noGrp="1"/>
          </p:cNvSpPr>
          <p:nvPr>
            <p:ph type="subTitle" idx="1" hasCustomPrompt="1"/>
          </p:nvPr>
        </p:nvSpPr>
        <p:spPr>
          <a:xfrm>
            <a:off x="674253" y="5912644"/>
            <a:ext cx="6371999" cy="365125"/>
          </a:xfrm>
          <a:prstGeom prst="rect">
            <a:avLst/>
          </a:prstGeom>
        </p:spPr>
        <p:txBody>
          <a:bodyPr>
            <a:normAutofit/>
          </a:bodyPr>
          <a:lstStyle>
            <a:lvl1pPr marL="0" indent="0" algn="l">
              <a:buNone/>
              <a:defRPr sz="1100" cap="all" baseline="0">
                <a:solidFill>
                  <a:srgbClr val="05316C"/>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DATE DE LA PRÉSENTATION | INTERVENANT.E</a:t>
            </a:r>
          </a:p>
        </p:txBody>
      </p:sp>
    </p:spTree>
    <p:extLst>
      <p:ext uri="{BB962C8B-B14F-4D97-AF65-F5344CB8AC3E}">
        <p14:creationId xmlns:p14="http://schemas.microsoft.com/office/powerpoint/2010/main" val="2761361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fond couleur 2">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4DEB-FB79-2AA6-945C-FEC7AB849223}"/>
              </a:ext>
            </a:extLst>
          </p:cNvPr>
          <p:cNvSpPr>
            <a:spLocks noGrp="1"/>
          </p:cNvSpPr>
          <p:nvPr>
            <p:ph type="title" hasCustomPrompt="1"/>
          </p:nvPr>
        </p:nvSpPr>
        <p:spPr>
          <a:xfrm>
            <a:off x="228600" y="358160"/>
            <a:ext cx="11734799" cy="1087182"/>
          </a:xfrm>
          <a:prstGeom prst="rect">
            <a:avLst/>
          </a:prstGeom>
        </p:spPr>
        <p:txBody>
          <a:bodyPr>
            <a:normAutofit/>
          </a:bodyPr>
          <a:lstStyle>
            <a:lvl1pPr>
              <a:defRPr lang="fr-FR" sz="3200" b="1" kern="1200" cap="all" baseline="0" dirty="0">
                <a:solidFill>
                  <a:schemeClr val="bg1"/>
                </a:solidFill>
                <a:latin typeface="Delius Unicase" panose="02000603000000000000" pitchFamily="2" charset="0"/>
                <a:ea typeface="+mj-ea"/>
                <a:cs typeface="+mj-cs"/>
              </a:defRPr>
            </a:lvl1pPr>
          </a:lstStyle>
          <a:p>
            <a:pPr marL="0" lvl="0" algn="l" defTabSz="914400" rtl="0" eaLnBrk="1" latinLnBrk="0" hangingPunct="1">
              <a:lnSpc>
                <a:spcPct val="90000"/>
              </a:lnSpc>
              <a:spcBef>
                <a:spcPct val="0"/>
              </a:spcBef>
              <a:buNone/>
            </a:pPr>
            <a:r>
              <a:rPr lang="fr-FR" dirty="0"/>
              <a:t>TITRE DE LA SLIDE</a:t>
            </a:r>
          </a:p>
        </p:txBody>
      </p:sp>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lvl1pPr>
              <a:defRPr>
                <a:solidFill>
                  <a:schemeClr val="bg1"/>
                </a:solidFill>
              </a:defRPr>
            </a:lvl1p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lvl1pPr>
              <a:defRPr>
                <a:solidFill>
                  <a:schemeClr val="bg1"/>
                </a:solidFill>
              </a:defRPr>
            </a:lvl1pPr>
          </a:lstStyle>
          <a:p>
            <a:r>
              <a:rPr lang="fr-FR"/>
              <a:t>Conférence Châteaubriant DOCS et DOCCR</a:t>
            </a:r>
            <a:endParaRPr lang="fr-FR" dirty="0"/>
          </a:p>
        </p:txBody>
      </p:sp>
      <p:sp>
        <p:nvSpPr>
          <p:cNvPr id="6" name="Espace réservé du contenu 2">
            <a:extLst>
              <a:ext uri="{FF2B5EF4-FFF2-40B4-BE49-F238E27FC236}">
                <a16:creationId xmlns:a16="http://schemas.microsoft.com/office/drawing/2014/main" id="{9015342C-68B8-E48A-C074-433665909B58}"/>
              </a:ext>
            </a:extLst>
          </p:cNvPr>
          <p:cNvSpPr>
            <a:spLocks noGrp="1"/>
          </p:cNvSpPr>
          <p:nvPr>
            <p:ph idx="1"/>
          </p:nvPr>
        </p:nvSpPr>
        <p:spPr>
          <a:xfrm>
            <a:off x="218768" y="1624013"/>
            <a:ext cx="11744631" cy="4351335"/>
          </a:xfrm>
          <a:prstGeom prst="rect">
            <a:avLst/>
          </a:prstGeom>
        </p:spPr>
        <p:txBody>
          <a:bodyPr/>
          <a:lstStyle>
            <a:lvl1pPr>
              <a:defRPr>
                <a:solidFill>
                  <a:schemeClr val="bg1"/>
                </a:solidFill>
              </a:defRPr>
            </a:lvl1pPr>
            <a:lvl2pPr>
              <a:defRPr>
                <a:solidFill>
                  <a:schemeClr val="bg1"/>
                </a:solidFill>
              </a:defRPr>
            </a:lvl2pPr>
            <a:lvl3pPr>
              <a:defRPr>
                <a:solidFill>
                  <a:schemeClr val="accent4"/>
                </a:solidFill>
              </a:defRPr>
            </a:lvl3pPr>
            <a:lvl4pPr>
              <a:defRPr>
                <a:solidFill>
                  <a:schemeClr val="bg1"/>
                </a:solidFill>
              </a:defRPr>
            </a:lvl4pPr>
            <a:lvl5pPr>
              <a:defRPr>
                <a:solidFill>
                  <a:schemeClr val="accent3">
                    <a:lumMod val="75000"/>
                  </a:schemeClr>
                </a:solidFill>
              </a:defRPr>
            </a:lvl5pPr>
            <a:lvl6pPr marL="0" indent="0">
              <a:buNone/>
              <a:defRPr sz="1400">
                <a:solidFill>
                  <a:schemeClr val="bg1"/>
                </a:solidFill>
              </a:defRPr>
            </a:lvl6pPr>
            <a:lvl7pPr>
              <a:defRPr>
                <a:solidFill>
                  <a:schemeClr val="bg1"/>
                </a:solidFill>
              </a:defRPr>
            </a:lvl7pPr>
            <a:lvl8pPr>
              <a:defRPr>
                <a:solidFill>
                  <a:schemeClr val="accent4"/>
                </a:solidFill>
              </a:defRPr>
            </a:lvl8pPr>
            <a:lvl9pPr>
              <a:defRPr>
                <a:solidFill>
                  <a:schemeClr val="bg1"/>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ZoneTexte 6">
            <a:extLst>
              <a:ext uri="{FF2B5EF4-FFF2-40B4-BE49-F238E27FC236}">
                <a16:creationId xmlns:a16="http://schemas.microsoft.com/office/drawing/2014/main" id="{0ECDD560-BCD8-5677-9408-769B19E4D934}"/>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bg1"/>
                </a:solidFill>
                <a:latin typeface="Montserrat Medium" panose="00000600000000000000" pitchFamily="2" charset="0"/>
              </a:rPr>
              <a:t>|</a:t>
            </a:r>
          </a:p>
        </p:txBody>
      </p:sp>
    </p:spTree>
    <p:extLst>
      <p:ext uri="{BB962C8B-B14F-4D97-AF65-F5344CB8AC3E}">
        <p14:creationId xmlns:p14="http://schemas.microsoft.com/office/powerpoint/2010/main" val="1682556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 fond couleur 3">
    <p:bg>
      <p:bgPr>
        <a:solidFill>
          <a:schemeClr val="accent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4DEB-FB79-2AA6-945C-FEC7AB849223}"/>
              </a:ext>
            </a:extLst>
          </p:cNvPr>
          <p:cNvSpPr>
            <a:spLocks noGrp="1"/>
          </p:cNvSpPr>
          <p:nvPr>
            <p:ph type="title" hasCustomPrompt="1"/>
          </p:nvPr>
        </p:nvSpPr>
        <p:spPr>
          <a:xfrm>
            <a:off x="228600" y="358160"/>
            <a:ext cx="11734799" cy="1087182"/>
          </a:xfrm>
          <a:prstGeom prst="rect">
            <a:avLst/>
          </a:prstGeom>
        </p:spPr>
        <p:txBody>
          <a:bodyPr>
            <a:normAutofit/>
          </a:bodyPr>
          <a:lstStyle>
            <a:lvl1pPr>
              <a:defRPr lang="fr-FR" sz="3200" b="1" kern="1200" cap="all" baseline="0" dirty="0">
                <a:solidFill>
                  <a:schemeClr val="bg1"/>
                </a:solidFill>
                <a:latin typeface="Delius Unicase" panose="02000603000000000000" pitchFamily="2" charset="0"/>
                <a:ea typeface="+mj-ea"/>
                <a:cs typeface="+mj-cs"/>
              </a:defRPr>
            </a:lvl1pPr>
          </a:lstStyle>
          <a:p>
            <a:pPr marL="0" lvl="0" algn="l" defTabSz="914400" rtl="0" eaLnBrk="1" latinLnBrk="0" hangingPunct="1">
              <a:lnSpc>
                <a:spcPct val="90000"/>
              </a:lnSpc>
              <a:spcBef>
                <a:spcPct val="0"/>
              </a:spcBef>
              <a:buNone/>
            </a:pPr>
            <a:r>
              <a:rPr lang="fr-FR" dirty="0"/>
              <a:t>TITRE DE LA SLIDE</a:t>
            </a:r>
          </a:p>
        </p:txBody>
      </p:sp>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p>
            <a:r>
              <a:rPr lang="fr-FR"/>
              <a:t>Conférence Châteaubriant DOCS et DOCCR</a:t>
            </a:r>
          </a:p>
        </p:txBody>
      </p:sp>
      <p:sp>
        <p:nvSpPr>
          <p:cNvPr id="6" name="Espace réservé du contenu 2">
            <a:extLst>
              <a:ext uri="{FF2B5EF4-FFF2-40B4-BE49-F238E27FC236}">
                <a16:creationId xmlns:a16="http://schemas.microsoft.com/office/drawing/2014/main" id="{9098A47D-A9EE-ED51-5930-12B846296DC2}"/>
              </a:ext>
            </a:extLst>
          </p:cNvPr>
          <p:cNvSpPr>
            <a:spLocks noGrp="1"/>
          </p:cNvSpPr>
          <p:nvPr>
            <p:ph idx="1"/>
          </p:nvPr>
        </p:nvSpPr>
        <p:spPr>
          <a:xfrm>
            <a:off x="218768" y="1624013"/>
            <a:ext cx="11744631" cy="4351335"/>
          </a:xfrm>
          <a:prstGeom prst="rect">
            <a:avLst/>
          </a:prstGeom>
        </p:spPr>
        <p:txBody>
          <a:bodyPr/>
          <a:lstStyle>
            <a:lvl1pPr>
              <a:defRPr>
                <a:solidFill>
                  <a:schemeClr val="tx2"/>
                </a:solidFill>
              </a:defRPr>
            </a:lvl1pPr>
            <a:lvl2pPr>
              <a:defRPr>
                <a:solidFill>
                  <a:schemeClr val="tx2"/>
                </a:solidFill>
              </a:defRPr>
            </a:lvl2pPr>
            <a:lvl3pPr>
              <a:defRPr>
                <a:solidFill>
                  <a:schemeClr val="bg1"/>
                </a:solidFill>
              </a:defRPr>
            </a:lvl3pPr>
            <a:lvl4pPr>
              <a:defRPr>
                <a:solidFill>
                  <a:schemeClr val="tx2"/>
                </a:solidFill>
              </a:defRPr>
            </a:lvl4pPr>
            <a:lvl5pPr>
              <a:defRPr>
                <a:solidFill>
                  <a:schemeClr val="bg2"/>
                </a:solidFill>
              </a:defRPr>
            </a:lvl5pPr>
            <a:lvl6pPr marL="0" indent="0">
              <a:buNone/>
              <a:defRPr sz="1400"/>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17891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e fond couleur 4">
    <p:bg>
      <p:bgPr>
        <a:solidFill>
          <a:schemeClr val="accent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4DEB-FB79-2AA6-945C-FEC7AB849223}"/>
              </a:ext>
            </a:extLst>
          </p:cNvPr>
          <p:cNvSpPr>
            <a:spLocks noGrp="1"/>
          </p:cNvSpPr>
          <p:nvPr>
            <p:ph type="title" hasCustomPrompt="1"/>
          </p:nvPr>
        </p:nvSpPr>
        <p:spPr>
          <a:xfrm>
            <a:off x="228600" y="358160"/>
            <a:ext cx="11734799" cy="1087182"/>
          </a:xfrm>
          <a:prstGeom prst="rect">
            <a:avLst/>
          </a:prstGeom>
        </p:spPr>
        <p:txBody>
          <a:bodyPr>
            <a:normAutofit/>
          </a:bodyPr>
          <a:lstStyle>
            <a:lvl1pPr>
              <a:defRPr lang="fr-FR" sz="3200" b="1" kern="1200" cap="all" baseline="0" dirty="0">
                <a:solidFill>
                  <a:schemeClr val="tx2"/>
                </a:solidFill>
                <a:latin typeface="Delius Unicase" panose="02000603000000000000" pitchFamily="2" charset="0"/>
                <a:ea typeface="+mj-ea"/>
                <a:cs typeface="+mj-cs"/>
              </a:defRPr>
            </a:lvl1pPr>
          </a:lstStyle>
          <a:p>
            <a:pPr marL="0" lvl="0" algn="l" defTabSz="914400" rtl="0" eaLnBrk="1" latinLnBrk="0" hangingPunct="1">
              <a:lnSpc>
                <a:spcPct val="90000"/>
              </a:lnSpc>
              <a:spcBef>
                <a:spcPct val="0"/>
              </a:spcBef>
              <a:buNone/>
            </a:pPr>
            <a:r>
              <a:rPr lang="fr-FR" dirty="0"/>
              <a:t>TITRE DE LA SLIDE</a:t>
            </a:r>
          </a:p>
        </p:txBody>
      </p:sp>
      <p:sp>
        <p:nvSpPr>
          <p:cNvPr id="3" name="Espace réservé du contenu 2">
            <a:extLst>
              <a:ext uri="{FF2B5EF4-FFF2-40B4-BE49-F238E27FC236}">
                <a16:creationId xmlns:a16="http://schemas.microsoft.com/office/drawing/2014/main" id="{082398AC-D0C6-C244-93F5-EBC32F276637}"/>
              </a:ext>
            </a:extLst>
          </p:cNvPr>
          <p:cNvSpPr>
            <a:spLocks noGrp="1"/>
          </p:cNvSpPr>
          <p:nvPr>
            <p:ph idx="1"/>
          </p:nvPr>
        </p:nvSpPr>
        <p:spPr>
          <a:xfrm>
            <a:off x="218768" y="1624013"/>
            <a:ext cx="11744631" cy="4351335"/>
          </a:xfrm>
          <a:prstGeom prst="rect">
            <a:avLst/>
          </a:prstGeom>
        </p:spPr>
        <p:txBody>
          <a:bodyPr/>
          <a:lstStyle>
            <a:lvl1pPr>
              <a:defRPr>
                <a:solidFill>
                  <a:schemeClr val="tx2"/>
                </a:solidFill>
              </a:defRPr>
            </a:lvl1pPr>
            <a:lvl2pPr>
              <a:defRPr>
                <a:solidFill>
                  <a:schemeClr val="tx2"/>
                </a:solidFill>
              </a:defRPr>
            </a:lvl2pPr>
            <a:lvl3pPr>
              <a:defRPr>
                <a:solidFill>
                  <a:schemeClr val="bg1"/>
                </a:solidFill>
              </a:defRPr>
            </a:lvl3pPr>
            <a:lvl4pPr>
              <a:defRPr>
                <a:solidFill>
                  <a:schemeClr val="tx2"/>
                </a:solidFill>
              </a:defRPr>
            </a:lvl4pPr>
            <a:lvl5pPr>
              <a:defRPr>
                <a:solidFill>
                  <a:schemeClr val="bg2"/>
                </a:solidFill>
              </a:defRPr>
            </a:lvl5pPr>
            <a:lvl6pPr marL="0" indent="0">
              <a:buNone/>
              <a:defRPr sz="1400"/>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p>
            <a:r>
              <a:rPr lang="fr-FR"/>
              <a:t>Conférence Châteaubriant DOCS et DOCCR</a:t>
            </a:r>
          </a:p>
        </p:txBody>
      </p:sp>
    </p:spTree>
    <p:extLst>
      <p:ext uri="{BB962C8B-B14F-4D97-AF65-F5344CB8AC3E}">
        <p14:creationId xmlns:p14="http://schemas.microsoft.com/office/powerpoint/2010/main" val="2273470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et 1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AF511-8476-F45B-E1C4-2C8587F68393}"/>
              </a:ext>
            </a:extLst>
          </p:cNvPr>
          <p:cNvSpPr>
            <a:spLocks noGrp="1"/>
          </p:cNvSpPr>
          <p:nvPr>
            <p:ph type="title"/>
          </p:nvPr>
        </p:nvSpPr>
        <p:spPr>
          <a:xfrm>
            <a:off x="228600" y="360774"/>
            <a:ext cx="4997245" cy="1084567"/>
          </a:xfrm>
          <a:prstGeom prst="rect">
            <a:avLst/>
          </a:prstGeom>
        </p:spPr>
        <p:txBody>
          <a:bodyPr anchor="t"/>
          <a:lstStyle>
            <a:lvl1pPr>
              <a:defRPr sz="3200"/>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2A633E34-D8C4-2A4D-D743-BBB1C3A1574B}"/>
              </a:ext>
            </a:extLst>
          </p:cNvPr>
          <p:cNvSpPr>
            <a:spLocks noGrp="1"/>
          </p:cNvSpPr>
          <p:nvPr>
            <p:ph type="pic" idx="1"/>
          </p:nvPr>
        </p:nvSpPr>
        <p:spPr>
          <a:xfrm>
            <a:off x="5456902" y="360775"/>
            <a:ext cx="6506497" cy="56145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44284325-55C8-D855-ECBE-C2971997F02D}"/>
              </a:ext>
            </a:extLst>
          </p:cNvPr>
          <p:cNvSpPr>
            <a:spLocks noGrp="1"/>
          </p:cNvSpPr>
          <p:nvPr>
            <p:ph type="dt" sz="half" idx="10"/>
          </p:nvPr>
        </p:nvSpPr>
        <p:spPr/>
        <p:txBody>
          <a:bodyPr/>
          <a:lstStyle/>
          <a:p>
            <a:r>
              <a:rPr lang="fr-FR"/>
              <a:t>17 octobre 2024</a:t>
            </a:r>
          </a:p>
        </p:txBody>
      </p:sp>
      <p:sp>
        <p:nvSpPr>
          <p:cNvPr id="6" name="Espace réservé du pied de page 5">
            <a:extLst>
              <a:ext uri="{FF2B5EF4-FFF2-40B4-BE49-F238E27FC236}">
                <a16:creationId xmlns:a16="http://schemas.microsoft.com/office/drawing/2014/main" id="{FCFC8A77-9853-EC1F-07C5-A36B810F2022}"/>
              </a:ext>
            </a:extLst>
          </p:cNvPr>
          <p:cNvSpPr>
            <a:spLocks noGrp="1"/>
          </p:cNvSpPr>
          <p:nvPr>
            <p:ph type="ftr" sz="quarter" idx="11"/>
          </p:nvPr>
        </p:nvSpPr>
        <p:spPr/>
        <p:txBody>
          <a:bodyPr/>
          <a:lstStyle/>
          <a:p>
            <a:r>
              <a:rPr lang="fr-FR"/>
              <a:t>Conférence Châteaubriant DOCS et DOCCR</a:t>
            </a:r>
          </a:p>
        </p:txBody>
      </p:sp>
      <p:sp>
        <p:nvSpPr>
          <p:cNvPr id="19" name="Espace réservé du texte 18">
            <a:extLst>
              <a:ext uri="{FF2B5EF4-FFF2-40B4-BE49-F238E27FC236}">
                <a16:creationId xmlns:a16="http://schemas.microsoft.com/office/drawing/2014/main" id="{714609E0-0660-4B12-639C-0842A004A81D}"/>
              </a:ext>
            </a:extLst>
          </p:cNvPr>
          <p:cNvSpPr>
            <a:spLocks noGrp="1"/>
          </p:cNvSpPr>
          <p:nvPr>
            <p:ph type="body" sz="quarter" idx="12"/>
          </p:nvPr>
        </p:nvSpPr>
        <p:spPr>
          <a:xfrm>
            <a:off x="228600" y="1624013"/>
            <a:ext cx="4997450" cy="4351337"/>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655666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e et 2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AF511-8476-F45B-E1C4-2C8587F68393}"/>
              </a:ext>
            </a:extLst>
          </p:cNvPr>
          <p:cNvSpPr>
            <a:spLocks noGrp="1"/>
          </p:cNvSpPr>
          <p:nvPr>
            <p:ph type="title"/>
          </p:nvPr>
        </p:nvSpPr>
        <p:spPr>
          <a:xfrm>
            <a:off x="228600" y="360774"/>
            <a:ext cx="4997245" cy="1084567"/>
          </a:xfrm>
          <a:prstGeom prst="rect">
            <a:avLst/>
          </a:prstGeom>
        </p:spPr>
        <p:txBody>
          <a:bodyPr anchor="t"/>
          <a:lstStyle>
            <a:lvl1pPr>
              <a:defRPr sz="3200"/>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2A633E34-D8C4-2A4D-D743-BBB1C3A1574B}"/>
              </a:ext>
            </a:extLst>
          </p:cNvPr>
          <p:cNvSpPr>
            <a:spLocks noGrp="1"/>
          </p:cNvSpPr>
          <p:nvPr>
            <p:ph type="pic" idx="1"/>
          </p:nvPr>
        </p:nvSpPr>
        <p:spPr>
          <a:xfrm>
            <a:off x="5456902" y="360774"/>
            <a:ext cx="6506497" cy="2700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44284325-55C8-D855-ECBE-C2971997F02D}"/>
              </a:ext>
            </a:extLst>
          </p:cNvPr>
          <p:cNvSpPr>
            <a:spLocks noGrp="1"/>
          </p:cNvSpPr>
          <p:nvPr>
            <p:ph type="dt" sz="half" idx="10"/>
          </p:nvPr>
        </p:nvSpPr>
        <p:spPr/>
        <p:txBody>
          <a:bodyPr/>
          <a:lstStyle/>
          <a:p>
            <a:r>
              <a:rPr lang="fr-FR"/>
              <a:t>17 octobre 2024</a:t>
            </a:r>
          </a:p>
        </p:txBody>
      </p:sp>
      <p:sp>
        <p:nvSpPr>
          <p:cNvPr id="6" name="Espace réservé du pied de page 5">
            <a:extLst>
              <a:ext uri="{FF2B5EF4-FFF2-40B4-BE49-F238E27FC236}">
                <a16:creationId xmlns:a16="http://schemas.microsoft.com/office/drawing/2014/main" id="{FCFC8A77-9853-EC1F-07C5-A36B810F2022}"/>
              </a:ext>
            </a:extLst>
          </p:cNvPr>
          <p:cNvSpPr>
            <a:spLocks noGrp="1"/>
          </p:cNvSpPr>
          <p:nvPr>
            <p:ph type="ftr" sz="quarter" idx="11"/>
          </p:nvPr>
        </p:nvSpPr>
        <p:spPr/>
        <p:txBody>
          <a:bodyPr/>
          <a:lstStyle/>
          <a:p>
            <a:r>
              <a:rPr lang="fr-FR"/>
              <a:t>Conférence Châteaubriant DOCS et DOCCR</a:t>
            </a:r>
          </a:p>
        </p:txBody>
      </p:sp>
      <p:sp>
        <p:nvSpPr>
          <p:cNvPr id="19" name="Espace réservé du texte 18">
            <a:extLst>
              <a:ext uri="{FF2B5EF4-FFF2-40B4-BE49-F238E27FC236}">
                <a16:creationId xmlns:a16="http://schemas.microsoft.com/office/drawing/2014/main" id="{714609E0-0660-4B12-639C-0842A004A81D}"/>
              </a:ext>
            </a:extLst>
          </p:cNvPr>
          <p:cNvSpPr>
            <a:spLocks noGrp="1"/>
          </p:cNvSpPr>
          <p:nvPr>
            <p:ph type="body" sz="quarter" idx="12"/>
          </p:nvPr>
        </p:nvSpPr>
        <p:spPr>
          <a:xfrm>
            <a:off x="228600" y="1624013"/>
            <a:ext cx="4997450" cy="4351337"/>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pour une image  2">
            <a:extLst>
              <a:ext uri="{FF2B5EF4-FFF2-40B4-BE49-F238E27FC236}">
                <a16:creationId xmlns:a16="http://schemas.microsoft.com/office/drawing/2014/main" id="{29C26272-01D9-3541-62B5-CC1215CDD7AC}"/>
              </a:ext>
            </a:extLst>
          </p:cNvPr>
          <p:cNvSpPr>
            <a:spLocks noGrp="1"/>
          </p:cNvSpPr>
          <p:nvPr>
            <p:ph type="pic" idx="13"/>
          </p:nvPr>
        </p:nvSpPr>
        <p:spPr>
          <a:xfrm>
            <a:off x="5456901" y="3275350"/>
            <a:ext cx="6506497" cy="2700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Tree>
    <p:extLst>
      <p:ext uri="{BB962C8B-B14F-4D97-AF65-F5344CB8AC3E}">
        <p14:creationId xmlns:p14="http://schemas.microsoft.com/office/powerpoint/2010/main" val="3788126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e et 3 imag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AF511-8476-F45B-E1C4-2C8587F68393}"/>
              </a:ext>
            </a:extLst>
          </p:cNvPr>
          <p:cNvSpPr>
            <a:spLocks noGrp="1"/>
          </p:cNvSpPr>
          <p:nvPr>
            <p:ph type="title"/>
          </p:nvPr>
        </p:nvSpPr>
        <p:spPr>
          <a:xfrm>
            <a:off x="228600" y="360774"/>
            <a:ext cx="11746140" cy="1084567"/>
          </a:xfrm>
          <a:prstGeom prst="rect">
            <a:avLst/>
          </a:prstGeom>
        </p:spPr>
        <p:txBody>
          <a:bodyPr anchor="t"/>
          <a:lstStyle>
            <a:lvl1pPr>
              <a:defRPr sz="3200"/>
            </a:lvl1pPr>
          </a:lstStyle>
          <a:p>
            <a:r>
              <a:rPr lang="fr-FR"/>
              <a:t>Modifiez le style du titre</a:t>
            </a:r>
          </a:p>
        </p:txBody>
      </p:sp>
      <p:sp>
        <p:nvSpPr>
          <p:cNvPr id="5" name="Espace réservé de la date 4">
            <a:extLst>
              <a:ext uri="{FF2B5EF4-FFF2-40B4-BE49-F238E27FC236}">
                <a16:creationId xmlns:a16="http://schemas.microsoft.com/office/drawing/2014/main" id="{44284325-55C8-D855-ECBE-C2971997F02D}"/>
              </a:ext>
            </a:extLst>
          </p:cNvPr>
          <p:cNvSpPr>
            <a:spLocks noGrp="1"/>
          </p:cNvSpPr>
          <p:nvPr>
            <p:ph type="dt" sz="half" idx="10"/>
          </p:nvPr>
        </p:nvSpPr>
        <p:spPr/>
        <p:txBody>
          <a:bodyPr/>
          <a:lstStyle/>
          <a:p>
            <a:r>
              <a:rPr lang="fr-FR"/>
              <a:t>17 octobre 2024</a:t>
            </a:r>
          </a:p>
        </p:txBody>
      </p:sp>
      <p:sp>
        <p:nvSpPr>
          <p:cNvPr id="6" name="Espace réservé du pied de page 5">
            <a:extLst>
              <a:ext uri="{FF2B5EF4-FFF2-40B4-BE49-F238E27FC236}">
                <a16:creationId xmlns:a16="http://schemas.microsoft.com/office/drawing/2014/main" id="{FCFC8A77-9853-EC1F-07C5-A36B810F2022}"/>
              </a:ext>
            </a:extLst>
          </p:cNvPr>
          <p:cNvSpPr>
            <a:spLocks noGrp="1"/>
          </p:cNvSpPr>
          <p:nvPr>
            <p:ph type="ftr" sz="quarter" idx="11"/>
          </p:nvPr>
        </p:nvSpPr>
        <p:spPr/>
        <p:txBody>
          <a:bodyPr/>
          <a:lstStyle/>
          <a:p>
            <a:r>
              <a:rPr lang="fr-FR"/>
              <a:t>Conférence Châteaubriant DOCS et DOCCR</a:t>
            </a:r>
          </a:p>
        </p:txBody>
      </p:sp>
      <p:sp>
        <p:nvSpPr>
          <p:cNvPr id="7" name="Espace réservé pour une image  2">
            <a:extLst>
              <a:ext uri="{FF2B5EF4-FFF2-40B4-BE49-F238E27FC236}">
                <a16:creationId xmlns:a16="http://schemas.microsoft.com/office/drawing/2014/main" id="{341C48AB-0EB2-9AB1-6071-E928722F3D7A}"/>
              </a:ext>
            </a:extLst>
          </p:cNvPr>
          <p:cNvSpPr>
            <a:spLocks noGrp="1"/>
          </p:cNvSpPr>
          <p:nvPr>
            <p:ph type="pic" idx="12"/>
          </p:nvPr>
        </p:nvSpPr>
        <p:spPr>
          <a:xfrm>
            <a:off x="228598" y="1634820"/>
            <a:ext cx="3216661" cy="136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Espace réservé pour une image  2">
            <a:extLst>
              <a:ext uri="{FF2B5EF4-FFF2-40B4-BE49-F238E27FC236}">
                <a16:creationId xmlns:a16="http://schemas.microsoft.com/office/drawing/2014/main" id="{7C2238BC-CC08-4076-0298-1CF933249BC8}"/>
              </a:ext>
            </a:extLst>
          </p:cNvPr>
          <p:cNvSpPr>
            <a:spLocks noGrp="1"/>
          </p:cNvSpPr>
          <p:nvPr>
            <p:ph type="pic" idx="13"/>
          </p:nvPr>
        </p:nvSpPr>
        <p:spPr>
          <a:xfrm>
            <a:off x="238430" y="4613853"/>
            <a:ext cx="3216661" cy="136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Espace réservé pour une image  2">
            <a:extLst>
              <a:ext uri="{FF2B5EF4-FFF2-40B4-BE49-F238E27FC236}">
                <a16:creationId xmlns:a16="http://schemas.microsoft.com/office/drawing/2014/main" id="{EA812EB5-EF89-AD44-A4C2-B9A75FA40290}"/>
              </a:ext>
            </a:extLst>
          </p:cNvPr>
          <p:cNvSpPr>
            <a:spLocks noGrp="1"/>
          </p:cNvSpPr>
          <p:nvPr>
            <p:ph type="pic" idx="16"/>
          </p:nvPr>
        </p:nvSpPr>
        <p:spPr>
          <a:xfrm>
            <a:off x="238430" y="3124336"/>
            <a:ext cx="3216661" cy="136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9" name="Espace réservé du texte 17">
            <a:extLst>
              <a:ext uri="{FF2B5EF4-FFF2-40B4-BE49-F238E27FC236}">
                <a16:creationId xmlns:a16="http://schemas.microsoft.com/office/drawing/2014/main" id="{9C495D41-D36A-2402-FC25-D8A2F60987C3}"/>
              </a:ext>
            </a:extLst>
          </p:cNvPr>
          <p:cNvSpPr>
            <a:spLocks noGrp="1"/>
          </p:cNvSpPr>
          <p:nvPr>
            <p:ph type="body" sz="quarter" idx="17"/>
          </p:nvPr>
        </p:nvSpPr>
        <p:spPr>
          <a:xfrm>
            <a:off x="3697288" y="1624013"/>
            <a:ext cx="8256587" cy="4351337"/>
          </a:xfrm>
        </p:spPr>
        <p:txBody>
          <a:bodyPr/>
          <a:lstStyle>
            <a:lvl5pPr>
              <a:defRPr/>
            </a:lvl5pPr>
            <a:lvl8pPr>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074646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e et 4 imag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AF511-8476-F45B-E1C4-2C8587F68393}"/>
              </a:ext>
            </a:extLst>
          </p:cNvPr>
          <p:cNvSpPr>
            <a:spLocks noGrp="1"/>
          </p:cNvSpPr>
          <p:nvPr>
            <p:ph type="title"/>
          </p:nvPr>
        </p:nvSpPr>
        <p:spPr>
          <a:xfrm>
            <a:off x="228600" y="360774"/>
            <a:ext cx="4997245" cy="1084567"/>
          </a:xfrm>
          <a:prstGeom prst="rect">
            <a:avLst/>
          </a:prstGeom>
        </p:spPr>
        <p:txBody>
          <a:bodyPr anchor="t"/>
          <a:lstStyle>
            <a:lvl1pPr>
              <a:defRPr sz="3200"/>
            </a:lvl1pPr>
          </a:lstStyle>
          <a:p>
            <a:r>
              <a:rPr lang="fr-FR"/>
              <a:t>Modifiez le style du titre</a:t>
            </a:r>
          </a:p>
        </p:txBody>
      </p:sp>
      <p:sp>
        <p:nvSpPr>
          <p:cNvPr id="5" name="Espace réservé de la date 4">
            <a:extLst>
              <a:ext uri="{FF2B5EF4-FFF2-40B4-BE49-F238E27FC236}">
                <a16:creationId xmlns:a16="http://schemas.microsoft.com/office/drawing/2014/main" id="{44284325-55C8-D855-ECBE-C2971997F02D}"/>
              </a:ext>
            </a:extLst>
          </p:cNvPr>
          <p:cNvSpPr>
            <a:spLocks noGrp="1"/>
          </p:cNvSpPr>
          <p:nvPr>
            <p:ph type="dt" sz="half" idx="10"/>
          </p:nvPr>
        </p:nvSpPr>
        <p:spPr/>
        <p:txBody>
          <a:bodyPr/>
          <a:lstStyle/>
          <a:p>
            <a:r>
              <a:rPr lang="fr-FR"/>
              <a:t>17 octobre 2024</a:t>
            </a:r>
          </a:p>
        </p:txBody>
      </p:sp>
      <p:sp>
        <p:nvSpPr>
          <p:cNvPr id="6" name="Espace réservé du pied de page 5">
            <a:extLst>
              <a:ext uri="{FF2B5EF4-FFF2-40B4-BE49-F238E27FC236}">
                <a16:creationId xmlns:a16="http://schemas.microsoft.com/office/drawing/2014/main" id="{FCFC8A77-9853-EC1F-07C5-A36B810F2022}"/>
              </a:ext>
            </a:extLst>
          </p:cNvPr>
          <p:cNvSpPr>
            <a:spLocks noGrp="1"/>
          </p:cNvSpPr>
          <p:nvPr>
            <p:ph type="ftr" sz="quarter" idx="11"/>
          </p:nvPr>
        </p:nvSpPr>
        <p:spPr/>
        <p:txBody>
          <a:bodyPr/>
          <a:lstStyle/>
          <a:p>
            <a:r>
              <a:rPr lang="fr-FR"/>
              <a:t>Conférence Châteaubriant DOCS et DOCCR</a:t>
            </a:r>
          </a:p>
        </p:txBody>
      </p:sp>
      <p:sp>
        <p:nvSpPr>
          <p:cNvPr id="7" name="Espace réservé pour une image  2">
            <a:extLst>
              <a:ext uri="{FF2B5EF4-FFF2-40B4-BE49-F238E27FC236}">
                <a16:creationId xmlns:a16="http://schemas.microsoft.com/office/drawing/2014/main" id="{341C48AB-0EB2-9AB1-6071-E928722F3D7A}"/>
              </a:ext>
            </a:extLst>
          </p:cNvPr>
          <p:cNvSpPr>
            <a:spLocks noGrp="1"/>
          </p:cNvSpPr>
          <p:nvPr>
            <p:ph type="pic" idx="12"/>
          </p:nvPr>
        </p:nvSpPr>
        <p:spPr>
          <a:xfrm>
            <a:off x="5456901" y="360775"/>
            <a:ext cx="3216661" cy="277571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Espace réservé pour une image  2">
            <a:extLst>
              <a:ext uri="{FF2B5EF4-FFF2-40B4-BE49-F238E27FC236}">
                <a16:creationId xmlns:a16="http://schemas.microsoft.com/office/drawing/2014/main" id="{7C2238BC-CC08-4076-0298-1CF933249BC8}"/>
              </a:ext>
            </a:extLst>
          </p:cNvPr>
          <p:cNvSpPr>
            <a:spLocks noGrp="1"/>
          </p:cNvSpPr>
          <p:nvPr>
            <p:ph type="pic" idx="13"/>
          </p:nvPr>
        </p:nvSpPr>
        <p:spPr>
          <a:xfrm>
            <a:off x="5456900" y="3199633"/>
            <a:ext cx="3216661" cy="277571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1" name="Espace réservé pour une image  2">
            <a:extLst>
              <a:ext uri="{FF2B5EF4-FFF2-40B4-BE49-F238E27FC236}">
                <a16:creationId xmlns:a16="http://schemas.microsoft.com/office/drawing/2014/main" id="{A3FA8235-20AB-1952-FA70-92D20E593B18}"/>
              </a:ext>
            </a:extLst>
          </p:cNvPr>
          <p:cNvSpPr>
            <a:spLocks noGrp="1"/>
          </p:cNvSpPr>
          <p:nvPr>
            <p:ph type="pic" idx="14"/>
          </p:nvPr>
        </p:nvSpPr>
        <p:spPr>
          <a:xfrm>
            <a:off x="8758080" y="360775"/>
            <a:ext cx="3216661" cy="277571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2" name="Espace réservé pour une image  2">
            <a:extLst>
              <a:ext uri="{FF2B5EF4-FFF2-40B4-BE49-F238E27FC236}">
                <a16:creationId xmlns:a16="http://schemas.microsoft.com/office/drawing/2014/main" id="{E46D29E2-959F-2E4F-AED3-CE18E9EF8DD6}"/>
              </a:ext>
            </a:extLst>
          </p:cNvPr>
          <p:cNvSpPr>
            <a:spLocks noGrp="1"/>
          </p:cNvSpPr>
          <p:nvPr>
            <p:ph type="pic" idx="15"/>
          </p:nvPr>
        </p:nvSpPr>
        <p:spPr>
          <a:xfrm>
            <a:off x="8758079" y="3199633"/>
            <a:ext cx="3216661" cy="277571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8" name="Espace réservé du texte 17">
            <a:extLst>
              <a:ext uri="{FF2B5EF4-FFF2-40B4-BE49-F238E27FC236}">
                <a16:creationId xmlns:a16="http://schemas.microsoft.com/office/drawing/2014/main" id="{8732E59D-7A9B-45CD-2721-DE3EA8AA7F75}"/>
              </a:ext>
            </a:extLst>
          </p:cNvPr>
          <p:cNvSpPr>
            <a:spLocks noGrp="1"/>
          </p:cNvSpPr>
          <p:nvPr>
            <p:ph type="body" sz="quarter" idx="16"/>
          </p:nvPr>
        </p:nvSpPr>
        <p:spPr>
          <a:xfrm>
            <a:off x="228600" y="1624013"/>
            <a:ext cx="4997450" cy="4351337"/>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204378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p>
            <a:r>
              <a:rPr lang="fr-FR"/>
              <a:t>Conférence Châteaubriant DOCS et DOCCR</a:t>
            </a:r>
          </a:p>
        </p:txBody>
      </p:sp>
      <p:pic>
        <p:nvPicPr>
          <p:cNvPr id="13" name="Graphique 12">
            <a:extLst>
              <a:ext uri="{FF2B5EF4-FFF2-40B4-BE49-F238E27FC236}">
                <a16:creationId xmlns:a16="http://schemas.microsoft.com/office/drawing/2014/main" id="{115A5EFF-33AB-AF35-221E-75CEAB99533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694184" y="1328959"/>
            <a:ext cx="5862560" cy="2791695"/>
          </a:xfrm>
          <a:prstGeom prst="rect">
            <a:avLst/>
          </a:prstGeom>
        </p:spPr>
      </p:pic>
      <p:sp>
        <p:nvSpPr>
          <p:cNvPr id="24" name="ZoneTexte 23">
            <a:extLst>
              <a:ext uri="{FF2B5EF4-FFF2-40B4-BE49-F238E27FC236}">
                <a16:creationId xmlns:a16="http://schemas.microsoft.com/office/drawing/2014/main" id="{CA1F6DB6-F2AD-2A4C-C3F0-87BF112103D7}"/>
              </a:ext>
            </a:extLst>
          </p:cNvPr>
          <p:cNvSpPr txBox="1"/>
          <p:nvPr userDrawn="1"/>
        </p:nvSpPr>
        <p:spPr>
          <a:xfrm>
            <a:off x="212687" y="1554521"/>
            <a:ext cx="3381851" cy="23006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rPr>
              <a:t>Dépistage organisé </a:t>
            </a:r>
            <a:br>
              <a:rPr kumimoji="0" lang="fr-FR" sz="20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rPr>
            </a:br>
            <a:r>
              <a:rPr kumimoji="0" lang="fr-FR" sz="20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rPr>
              <a:t>Pays de la Loire </a:t>
            </a:r>
          </a:p>
          <a:p>
            <a:pPr marL="0" marR="0" lvl="1"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Sein : 02 51 79 80 22</a:t>
            </a:r>
            <a:b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Colorectal : 02 51 79 80 23 </a:t>
            </a:r>
            <a:b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Col de l’utérus : 02 51 79 80 24</a:t>
            </a:r>
          </a:p>
          <a:p>
            <a:pPr marL="0" marR="0" lvl="1"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endParaRPr>
          </a:p>
          <a:p>
            <a:pPr marL="0" marR="0" lvl="1"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r>
              <a:rPr kumimoji="0" lang="fr-FR" sz="1800" b="1" i="0" u="none" strike="noStrike" kern="1200" cap="none" spc="0" normalizeH="0" baseline="0" noProof="0" dirty="0">
                <a:ln>
                  <a:noFill/>
                </a:ln>
                <a:solidFill>
                  <a:schemeClr val="bg2"/>
                </a:solidFill>
                <a:effectLst/>
                <a:uLnTx/>
                <a:uFillTx/>
                <a:latin typeface="Delius" panose="02000603000000000000" pitchFamily="2" charset="0"/>
                <a:ea typeface="+mn-ea"/>
                <a:cs typeface="+mn-cs"/>
              </a:rPr>
              <a:t>www.depistagecancers.fr</a:t>
            </a:r>
          </a:p>
        </p:txBody>
      </p:sp>
      <p:grpSp>
        <p:nvGrpSpPr>
          <p:cNvPr id="43" name="Groupe 42">
            <a:extLst>
              <a:ext uri="{FF2B5EF4-FFF2-40B4-BE49-F238E27FC236}">
                <a16:creationId xmlns:a16="http://schemas.microsoft.com/office/drawing/2014/main" id="{8664E102-D4F4-C660-8A7E-DC575E4B2850}"/>
              </a:ext>
            </a:extLst>
          </p:cNvPr>
          <p:cNvGrpSpPr/>
          <p:nvPr userDrawn="1"/>
        </p:nvGrpSpPr>
        <p:grpSpPr>
          <a:xfrm>
            <a:off x="218088" y="4771474"/>
            <a:ext cx="2448255" cy="1345494"/>
            <a:chOff x="218088" y="3990598"/>
            <a:chExt cx="2448255" cy="1345494"/>
          </a:xfrm>
        </p:grpSpPr>
        <p:pic>
          <p:nvPicPr>
            <p:cNvPr id="28" name="Graphique 27">
              <a:extLst>
                <a:ext uri="{FF2B5EF4-FFF2-40B4-BE49-F238E27FC236}">
                  <a16:creationId xmlns:a16="http://schemas.microsoft.com/office/drawing/2014/main" id="{38BD10C3-EFB4-A4CB-DE53-97C9CD20427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228598" y="3990598"/>
              <a:ext cx="1811615" cy="297265"/>
            </a:xfrm>
            <a:prstGeom prst="rect">
              <a:avLst/>
            </a:prstGeom>
          </p:spPr>
        </p:pic>
        <p:sp>
          <p:nvSpPr>
            <p:cNvPr id="29" name="ZoneTexte 28">
              <a:extLst>
                <a:ext uri="{FF2B5EF4-FFF2-40B4-BE49-F238E27FC236}">
                  <a16:creationId xmlns:a16="http://schemas.microsoft.com/office/drawing/2014/main" id="{916BE569-09CC-C363-B93E-B42C4A35F47A}"/>
                </a:ext>
              </a:extLst>
            </p:cNvPr>
            <p:cNvSpPr txBox="1"/>
            <p:nvPr userDrawn="1"/>
          </p:nvSpPr>
          <p:spPr>
            <a:xfrm>
              <a:off x="228598" y="4000097"/>
              <a:ext cx="18116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fr-FR" sz="1200" b="1" i="0" u="none" strike="noStrike" kern="1200" cap="none" spc="0" normalizeH="0" baseline="0" noProof="0" dirty="0">
                  <a:ln>
                    <a:noFill/>
                  </a:ln>
                  <a:solidFill>
                    <a:srgbClr val="05316C"/>
                  </a:solidFill>
                  <a:effectLst/>
                  <a:uLnTx/>
                  <a:uFillTx/>
                  <a:latin typeface="Delius Unicase" panose="02000603000000000000" pitchFamily="2" charset="0"/>
                  <a:ea typeface="+mn-ea"/>
                  <a:cs typeface="+mn-cs"/>
                </a:rPr>
                <a:t>LOIRE-ATLANTIQUE</a:t>
              </a:r>
            </a:p>
          </p:txBody>
        </p:sp>
        <p:sp>
          <p:nvSpPr>
            <p:cNvPr id="34" name="ZoneTexte 33">
              <a:extLst>
                <a:ext uri="{FF2B5EF4-FFF2-40B4-BE49-F238E27FC236}">
                  <a16:creationId xmlns:a16="http://schemas.microsoft.com/office/drawing/2014/main" id="{261330CB-F790-0D1F-FAA1-BBB587A024C6}"/>
                </a:ext>
              </a:extLst>
            </p:cNvPr>
            <p:cNvSpPr txBox="1"/>
            <p:nvPr userDrawn="1"/>
          </p:nvSpPr>
          <p:spPr>
            <a:xfrm>
              <a:off x="218088" y="4399160"/>
              <a:ext cx="2448255" cy="936932"/>
            </a:xfrm>
            <a:prstGeom prst="rect">
              <a:avLst/>
            </a:prstGeom>
          </p:spPr>
          <p:txBody>
            <a:bodyPr vert="horz" lIns="91440" tIns="45720" rIns="91440" bIns="45720" rtlCol="0">
              <a:noAutofit/>
            </a:bodyPr>
            <a:lstStyle>
              <a:lvl1pPr lvl="0" indent="0">
                <a:lnSpc>
                  <a:spcPct val="100000"/>
                </a:lnSpc>
                <a:spcBef>
                  <a:spcPts val="1000"/>
                </a:spcBef>
                <a:spcAft>
                  <a:spcPts val="600"/>
                </a:spcAft>
                <a:buFont typeface="Arial" panose="020B0604020202020204" pitchFamily="34" charset="0"/>
                <a:buNone/>
                <a:defRPr sz="1400" b="1">
                  <a:solidFill>
                    <a:schemeClr val="tx2"/>
                  </a:solidFill>
                  <a:latin typeface="Montserrat Medium" panose="00000600000000000000" pitchFamily="2" charset="0"/>
                </a:defRPr>
              </a:lvl1pPr>
              <a:lvl2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2pPr>
              <a:lvl3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3pPr>
              <a:lvl4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4pPr>
              <a:lvl5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0"/>
                </a:spcBef>
              </a:pPr>
              <a:r>
                <a:rPr lang="fr-FR" sz="1200" dirty="0"/>
                <a:t>50 route de St Sébastien 44200 Nantes </a:t>
              </a:r>
            </a:p>
            <a:p>
              <a:pPr lvl="0">
                <a:spcBef>
                  <a:spcPts val="0"/>
                </a:spcBef>
              </a:pPr>
              <a:r>
                <a:rPr lang="fr-FR" sz="1100" b="0" dirty="0">
                  <a:latin typeface="Montserrat Light" panose="00000400000000000000" pitchFamily="2" charset="0"/>
                </a:rPr>
                <a:t>Fax : 02 90 92 71 23</a:t>
              </a:r>
              <a:br>
                <a:rPr lang="fr-FR" sz="1100" b="0" dirty="0">
                  <a:latin typeface="Montserrat Light" panose="00000400000000000000" pitchFamily="2" charset="0"/>
                </a:rPr>
              </a:br>
              <a:r>
                <a:rPr lang="fr-FR" sz="1100" b="0" dirty="0">
                  <a:latin typeface="Montserrat Light" panose="00000400000000000000" pitchFamily="2" charset="0"/>
                </a:rPr>
                <a:t>crcdc44@depistagecancers.fr </a:t>
              </a:r>
            </a:p>
          </p:txBody>
        </p:sp>
      </p:grpSp>
      <p:grpSp>
        <p:nvGrpSpPr>
          <p:cNvPr id="42" name="Groupe 41">
            <a:extLst>
              <a:ext uri="{FF2B5EF4-FFF2-40B4-BE49-F238E27FC236}">
                <a16:creationId xmlns:a16="http://schemas.microsoft.com/office/drawing/2014/main" id="{BE4D1CB7-6EA8-D4A8-5607-148BB27C48A6}"/>
              </a:ext>
            </a:extLst>
          </p:cNvPr>
          <p:cNvGrpSpPr/>
          <p:nvPr userDrawn="1"/>
        </p:nvGrpSpPr>
        <p:grpSpPr>
          <a:xfrm>
            <a:off x="2530202" y="4771474"/>
            <a:ext cx="2728591" cy="1329833"/>
            <a:chOff x="2615742" y="3987604"/>
            <a:chExt cx="2728591" cy="1329833"/>
          </a:xfrm>
        </p:grpSpPr>
        <p:pic>
          <p:nvPicPr>
            <p:cNvPr id="32" name="Graphique 31">
              <a:extLst>
                <a:ext uri="{FF2B5EF4-FFF2-40B4-BE49-F238E27FC236}">
                  <a16:creationId xmlns:a16="http://schemas.microsoft.com/office/drawing/2014/main" id="{9981BD74-D855-7608-160D-EA58362D4114}"/>
                </a:ext>
              </a:extLst>
            </p:cNvPr>
            <p:cNvPicPr preferRelativeResize="0">
              <a:picLocks/>
            </p:cNvPicPr>
            <p:nvPr userDrawn="1"/>
          </p:nvPicPr>
          <p:blipFill>
            <a:blip r:embed="rId6">
              <a:extLst>
                <a:ext uri="{96DAC541-7B7A-43D3-8B79-37D633B846F1}">
                  <asvg:svgBlip xmlns="" xmlns:asvg="http://schemas.microsoft.com/office/drawing/2016/SVG/main" r:embed="rId7"/>
                </a:ext>
              </a:extLst>
            </a:blip>
            <a:stretch>
              <a:fillRect/>
            </a:stretch>
          </p:blipFill>
          <p:spPr>
            <a:xfrm>
              <a:off x="2676853" y="3987604"/>
              <a:ext cx="1548000" cy="313933"/>
            </a:xfrm>
            <a:prstGeom prst="rect">
              <a:avLst/>
            </a:prstGeom>
          </p:spPr>
        </p:pic>
        <p:sp>
          <p:nvSpPr>
            <p:cNvPr id="33" name="ZoneTexte 32">
              <a:extLst>
                <a:ext uri="{FF2B5EF4-FFF2-40B4-BE49-F238E27FC236}">
                  <a16:creationId xmlns:a16="http://schemas.microsoft.com/office/drawing/2014/main" id="{F5661250-6531-6E1D-64EE-3BC7EA07CB38}"/>
                </a:ext>
              </a:extLst>
            </p:cNvPr>
            <p:cNvSpPr txBox="1"/>
            <p:nvPr userDrawn="1"/>
          </p:nvSpPr>
          <p:spPr>
            <a:xfrm>
              <a:off x="2676853" y="3997103"/>
              <a:ext cx="15431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fr-FR" sz="1200" b="1" i="0" u="none" strike="noStrike" kern="1200" cap="none" spc="0" normalizeH="0" baseline="0" noProof="0" dirty="0">
                  <a:ln>
                    <a:noFill/>
                  </a:ln>
                  <a:solidFill>
                    <a:srgbClr val="05316C"/>
                  </a:solidFill>
                  <a:effectLst/>
                  <a:uLnTx/>
                  <a:uFillTx/>
                  <a:latin typeface="Delius Unicase" panose="02000603000000000000" pitchFamily="2" charset="0"/>
                  <a:ea typeface="+mn-ea"/>
                  <a:cs typeface="+mn-cs"/>
                </a:rPr>
                <a:t>MAINE &amp; LOIRE</a:t>
              </a:r>
            </a:p>
          </p:txBody>
        </p:sp>
        <p:sp>
          <p:nvSpPr>
            <p:cNvPr id="35" name="ZoneTexte 34">
              <a:extLst>
                <a:ext uri="{FF2B5EF4-FFF2-40B4-BE49-F238E27FC236}">
                  <a16:creationId xmlns:a16="http://schemas.microsoft.com/office/drawing/2014/main" id="{003635E4-3268-7B0B-6DA2-163666AF1B23}"/>
                </a:ext>
              </a:extLst>
            </p:cNvPr>
            <p:cNvSpPr txBox="1"/>
            <p:nvPr userDrawn="1"/>
          </p:nvSpPr>
          <p:spPr>
            <a:xfrm>
              <a:off x="2615742" y="4399160"/>
              <a:ext cx="2728591" cy="918277"/>
            </a:xfrm>
            <a:prstGeom prst="rect">
              <a:avLst/>
            </a:prstGeom>
          </p:spPr>
          <p:txBody>
            <a:bodyPr vert="horz" lIns="91440" tIns="45720" rIns="91440" bIns="45720" rtlCol="0">
              <a:noAutofit/>
            </a:bodyPr>
            <a:lstStyle>
              <a:lvl1pPr lvl="0" indent="0">
                <a:lnSpc>
                  <a:spcPct val="100000"/>
                </a:lnSpc>
                <a:spcBef>
                  <a:spcPts val="1000"/>
                </a:spcBef>
                <a:spcAft>
                  <a:spcPts val="600"/>
                </a:spcAft>
                <a:buFont typeface="Arial" panose="020B0604020202020204" pitchFamily="34" charset="0"/>
                <a:buNone/>
                <a:defRPr sz="1400" b="1">
                  <a:solidFill>
                    <a:schemeClr val="tx2"/>
                  </a:solidFill>
                  <a:latin typeface="Montserrat Medium" panose="00000600000000000000" pitchFamily="2" charset="0"/>
                </a:defRPr>
              </a:lvl1pPr>
              <a:lvl2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2pPr>
              <a:lvl3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3pPr>
              <a:lvl4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4pPr>
              <a:lvl5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0"/>
                </a:spcBef>
              </a:pPr>
              <a:r>
                <a:rPr lang="fr-FR" sz="1200" dirty="0"/>
                <a:t>5 rue des Basses Fouassières </a:t>
              </a:r>
              <a:br>
                <a:rPr lang="fr-FR" sz="1200" dirty="0"/>
              </a:br>
              <a:r>
                <a:rPr lang="fr-FR" sz="1200" dirty="0"/>
                <a:t>49000 Angers</a:t>
              </a:r>
            </a:p>
            <a:p>
              <a:pPr lvl="0">
                <a:spcBef>
                  <a:spcPts val="0"/>
                </a:spcBef>
              </a:pPr>
              <a:r>
                <a:rPr lang="fr-FR" sz="1100" b="0" dirty="0">
                  <a:latin typeface="Montserrat Light" panose="00000400000000000000" pitchFamily="2" charset="0"/>
                </a:rPr>
                <a:t>Fax : 02 41 24 02 85</a:t>
              </a:r>
              <a:br>
                <a:rPr lang="fr-FR" sz="1100" b="0" dirty="0">
                  <a:latin typeface="Montserrat Light" panose="00000400000000000000" pitchFamily="2" charset="0"/>
                </a:rPr>
              </a:br>
              <a:r>
                <a:rPr lang="fr-FR" sz="1100" b="0" dirty="0">
                  <a:latin typeface="Montserrat Light" panose="00000400000000000000" pitchFamily="2" charset="0"/>
                </a:rPr>
                <a:t>crcdc49@depistagecancers.fr </a:t>
              </a:r>
            </a:p>
          </p:txBody>
        </p:sp>
      </p:grpSp>
      <p:grpSp>
        <p:nvGrpSpPr>
          <p:cNvPr id="41" name="Groupe 40">
            <a:extLst>
              <a:ext uri="{FF2B5EF4-FFF2-40B4-BE49-F238E27FC236}">
                <a16:creationId xmlns:a16="http://schemas.microsoft.com/office/drawing/2014/main" id="{66A21F60-B0F1-122E-D7D8-2B6D7F68DA4F}"/>
              </a:ext>
            </a:extLst>
          </p:cNvPr>
          <p:cNvGrpSpPr/>
          <p:nvPr userDrawn="1"/>
        </p:nvGrpSpPr>
        <p:grpSpPr>
          <a:xfrm>
            <a:off x="5040329" y="4769101"/>
            <a:ext cx="2728591" cy="1347867"/>
            <a:chOff x="4924245" y="3987604"/>
            <a:chExt cx="2728591" cy="1347867"/>
          </a:xfrm>
        </p:grpSpPr>
        <p:pic>
          <p:nvPicPr>
            <p:cNvPr id="26" name="Graphique 25">
              <a:extLst>
                <a:ext uri="{FF2B5EF4-FFF2-40B4-BE49-F238E27FC236}">
                  <a16:creationId xmlns:a16="http://schemas.microsoft.com/office/drawing/2014/main" id="{9A543780-0888-81E6-6740-349F21194473}"/>
                </a:ext>
              </a:extLst>
            </p:cNvPr>
            <p:cNvPicPr preferRelativeResize="0">
              <a:picLocks/>
            </p:cNvPicPr>
            <p:nvPr userDrawn="1"/>
          </p:nvPicPr>
          <p:blipFill>
            <a:blip r:embed="rId8">
              <a:extLst>
                <a:ext uri="{96DAC541-7B7A-43D3-8B79-37D633B846F1}">
                  <asvg:svgBlip xmlns="" xmlns:asvg="http://schemas.microsoft.com/office/drawing/2016/SVG/main" r:embed="rId9"/>
                </a:ext>
              </a:extLst>
            </a:blip>
            <a:stretch>
              <a:fillRect/>
            </a:stretch>
          </p:blipFill>
          <p:spPr>
            <a:xfrm>
              <a:off x="4987710" y="3987604"/>
              <a:ext cx="972000" cy="297265"/>
            </a:xfrm>
            <a:prstGeom prst="rect">
              <a:avLst/>
            </a:prstGeom>
          </p:spPr>
        </p:pic>
        <p:sp>
          <p:nvSpPr>
            <p:cNvPr id="27" name="ZoneTexte 26">
              <a:extLst>
                <a:ext uri="{FF2B5EF4-FFF2-40B4-BE49-F238E27FC236}">
                  <a16:creationId xmlns:a16="http://schemas.microsoft.com/office/drawing/2014/main" id="{38C3C37F-2F21-2FAC-285F-FB9BEECDFCF9}"/>
                </a:ext>
              </a:extLst>
            </p:cNvPr>
            <p:cNvSpPr txBox="1"/>
            <p:nvPr userDrawn="1"/>
          </p:nvSpPr>
          <p:spPr>
            <a:xfrm>
              <a:off x="4987709" y="3997103"/>
              <a:ext cx="1008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fr-FR" sz="1200" b="1" i="0" u="none" strike="noStrike" kern="1200" cap="none" spc="0" normalizeH="0" baseline="0" noProof="0" dirty="0">
                  <a:ln>
                    <a:noFill/>
                  </a:ln>
                  <a:solidFill>
                    <a:srgbClr val="05316C"/>
                  </a:solidFill>
                  <a:effectLst/>
                  <a:uLnTx/>
                  <a:uFillTx/>
                  <a:latin typeface="Delius Unicase" panose="02000603000000000000" pitchFamily="2" charset="0"/>
                  <a:ea typeface="+mn-ea"/>
                  <a:cs typeface="+mn-cs"/>
                </a:rPr>
                <a:t>MAYENNE</a:t>
              </a:r>
            </a:p>
          </p:txBody>
        </p:sp>
        <p:sp>
          <p:nvSpPr>
            <p:cNvPr id="36" name="ZoneTexte 35">
              <a:extLst>
                <a:ext uri="{FF2B5EF4-FFF2-40B4-BE49-F238E27FC236}">
                  <a16:creationId xmlns:a16="http://schemas.microsoft.com/office/drawing/2014/main" id="{97225C9F-190E-6393-687B-E2CDE4DD04BD}"/>
                </a:ext>
              </a:extLst>
            </p:cNvPr>
            <p:cNvSpPr txBox="1"/>
            <p:nvPr userDrawn="1"/>
          </p:nvSpPr>
          <p:spPr>
            <a:xfrm>
              <a:off x="4924245" y="4384865"/>
              <a:ext cx="2728591" cy="950606"/>
            </a:xfrm>
            <a:prstGeom prst="rect">
              <a:avLst/>
            </a:prstGeom>
          </p:spPr>
          <p:txBody>
            <a:bodyPr vert="horz" lIns="91440" tIns="45720" rIns="91440" bIns="45720" rtlCol="0">
              <a:noAutofit/>
            </a:bodyPr>
            <a:lstStyle>
              <a:lvl1pPr lvl="0" indent="0">
                <a:lnSpc>
                  <a:spcPct val="100000"/>
                </a:lnSpc>
                <a:spcBef>
                  <a:spcPts val="1000"/>
                </a:spcBef>
                <a:spcAft>
                  <a:spcPts val="600"/>
                </a:spcAft>
                <a:buFont typeface="Arial" panose="020B0604020202020204" pitchFamily="34" charset="0"/>
                <a:buNone/>
                <a:defRPr sz="1400" b="1">
                  <a:solidFill>
                    <a:schemeClr val="tx2"/>
                  </a:solidFill>
                  <a:latin typeface="Montserrat Medium" panose="00000600000000000000" pitchFamily="2" charset="0"/>
                </a:defRPr>
              </a:lvl1pPr>
              <a:lvl2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2pPr>
              <a:lvl3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3pPr>
              <a:lvl4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4pPr>
              <a:lvl5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0"/>
                </a:spcBef>
              </a:pPr>
              <a:r>
                <a:rPr lang="fr-FR" sz="1200" dirty="0"/>
                <a:t>76 boulevard Lucien Daniel</a:t>
              </a:r>
              <a:br>
                <a:rPr lang="fr-FR" sz="1200" dirty="0"/>
              </a:br>
              <a:r>
                <a:rPr lang="fr-FR" sz="1200" dirty="0"/>
                <a:t>53000 Laval</a:t>
              </a:r>
            </a:p>
            <a:p>
              <a:pPr lvl="0">
                <a:spcBef>
                  <a:spcPts val="0"/>
                </a:spcBef>
              </a:pPr>
              <a:r>
                <a:rPr lang="fr-FR" sz="1100" b="0" dirty="0">
                  <a:latin typeface="Montserrat Light" panose="00000400000000000000" pitchFamily="2" charset="0"/>
                </a:rPr>
                <a:t>Fax : 02 43 67 10 34</a:t>
              </a:r>
              <a:br>
                <a:rPr lang="fr-FR" sz="1100" b="0" dirty="0">
                  <a:latin typeface="Montserrat Light" panose="00000400000000000000" pitchFamily="2" charset="0"/>
                </a:rPr>
              </a:br>
              <a:r>
                <a:rPr lang="fr-FR" sz="1100" b="0" dirty="0">
                  <a:latin typeface="Montserrat Light" panose="00000400000000000000" pitchFamily="2" charset="0"/>
                </a:rPr>
                <a:t>crcdc53@depistagecancers.fr </a:t>
              </a:r>
            </a:p>
          </p:txBody>
        </p:sp>
      </p:grpSp>
      <p:grpSp>
        <p:nvGrpSpPr>
          <p:cNvPr id="40" name="Groupe 39">
            <a:extLst>
              <a:ext uri="{FF2B5EF4-FFF2-40B4-BE49-F238E27FC236}">
                <a16:creationId xmlns:a16="http://schemas.microsoft.com/office/drawing/2014/main" id="{9B7D635B-637A-FE87-16C9-B5511B14F98D}"/>
              </a:ext>
            </a:extLst>
          </p:cNvPr>
          <p:cNvGrpSpPr/>
          <p:nvPr userDrawn="1"/>
        </p:nvGrpSpPr>
        <p:grpSpPr>
          <a:xfrm>
            <a:off x="7437013" y="4771474"/>
            <a:ext cx="2728591" cy="1345494"/>
            <a:chOff x="6824007" y="4004272"/>
            <a:chExt cx="2728591" cy="1345494"/>
          </a:xfrm>
        </p:grpSpPr>
        <p:pic>
          <p:nvPicPr>
            <p:cNvPr id="14" name="Graphique 13">
              <a:extLst>
                <a:ext uri="{FF2B5EF4-FFF2-40B4-BE49-F238E27FC236}">
                  <a16:creationId xmlns:a16="http://schemas.microsoft.com/office/drawing/2014/main" id="{27915FA3-BFE8-C0A5-0774-2AD9C5EF16E8}"/>
                </a:ext>
              </a:extLst>
            </p:cNvPr>
            <p:cNvPicPr preferRelativeResize="0">
              <a:picLocks/>
            </p:cNvPicPr>
            <p:nvPr userDrawn="1"/>
          </p:nvPicPr>
          <p:blipFill>
            <a:blip r:embed="rId10">
              <a:extLst>
                <a:ext uri="{96DAC541-7B7A-43D3-8B79-37D633B846F1}">
                  <asvg:svgBlip xmlns="" xmlns:asvg="http://schemas.microsoft.com/office/drawing/2016/SVG/main" r:embed="rId11"/>
                </a:ext>
              </a:extLst>
            </a:blip>
            <a:stretch>
              <a:fillRect/>
            </a:stretch>
          </p:blipFill>
          <p:spPr>
            <a:xfrm>
              <a:off x="6829054" y="4004272"/>
              <a:ext cx="864000" cy="297265"/>
            </a:xfrm>
            <a:prstGeom prst="rect">
              <a:avLst/>
            </a:prstGeom>
          </p:spPr>
        </p:pic>
        <p:sp>
          <p:nvSpPr>
            <p:cNvPr id="25" name="ZoneTexte 24">
              <a:extLst>
                <a:ext uri="{FF2B5EF4-FFF2-40B4-BE49-F238E27FC236}">
                  <a16:creationId xmlns:a16="http://schemas.microsoft.com/office/drawing/2014/main" id="{3C813815-CD42-81B8-8392-3D2C2D6B3824}"/>
                </a:ext>
              </a:extLst>
            </p:cNvPr>
            <p:cNvSpPr txBox="1"/>
            <p:nvPr userDrawn="1"/>
          </p:nvSpPr>
          <p:spPr>
            <a:xfrm>
              <a:off x="6829053" y="4013771"/>
              <a:ext cx="939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fr-FR" sz="1200" b="1" i="0" u="none" strike="noStrike" kern="1200" cap="none" spc="0" normalizeH="0" baseline="0" noProof="0" dirty="0">
                  <a:ln>
                    <a:noFill/>
                  </a:ln>
                  <a:solidFill>
                    <a:srgbClr val="05316C"/>
                  </a:solidFill>
                  <a:effectLst/>
                  <a:uLnTx/>
                  <a:uFillTx/>
                  <a:latin typeface="Delius Unicase" panose="02000603000000000000" pitchFamily="2" charset="0"/>
                  <a:ea typeface="+mn-ea"/>
                  <a:cs typeface="+mn-cs"/>
                </a:rPr>
                <a:t>SARTHE</a:t>
              </a:r>
            </a:p>
          </p:txBody>
        </p:sp>
        <p:sp>
          <p:nvSpPr>
            <p:cNvPr id="37" name="ZoneTexte 36">
              <a:extLst>
                <a:ext uri="{FF2B5EF4-FFF2-40B4-BE49-F238E27FC236}">
                  <a16:creationId xmlns:a16="http://schemas.microsoft.com/office/drawing/2014/main" id="{072A0855-C517-2134-FCBB-9DB3CA9FCC8A}"/>
                </a:ext>
              </a:extLst>
            </p:cNvPr>
            <p:cNvSpPr txBox="1"/>
            <p:nvPr userDrawn="1"/>
          </p:nvSpPr>
          <p:spPr>
            <a:xfrm>
              <a:off x="6824007" y="4399160"/>
              <a:ext cx="2728591" cy="950606"/>
            </a:xfrm>
            <a:prstGeom prst="rect">
              <a:avLst/>
            </a:prstGeom>
          </p:spPr>
          <p:txBody>
            <a:bodyPr vert="horz" lIns="91440" tIns="45720" rIns="91440" bIns="45720" rtlCol="0">
              <a:noAutofit/>
            </a:bodyPr>
            <a:lstStyle>
              <a:lvl1pPr lvl="0" indent="0">
                <a:lnSpc>
                  <a:spcPct val="100000"/>
                </a:lnSpc>
                <a:spcBef>
                  <a:spcPts val="1000"/>
                </a:spcBef>
                <a:spcAft>
                  <a:spcPts val="600"/>
                </a:spcAft>
                <a:buFont typeface="Arial" panose="020B0604020202020204" pitchFamily="34" charset="0"/>
                <a:buNone/>
                <a:defRPr sz="1400" b="1">
                  <a:solidFill>
                    <a:schemeClr val="tx2"/>
                  </a:solidFill>
                  <a:latin typeface="Montserrat Medium" panose="00000600000000000000" pitchFamily="2" charset="0"/>
                </a:defRPr>
              </a:lvl1pPr>
              <a:lvl2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2pPr>
              <a:lvl3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3pPr>
              <a:lvl4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4pPr>
              <a:lvl5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0"/>
                </a:spcBef>
              </a:pPr>
              <a:r>
                <a:rPr lang="fr-FR" sz="1200" dirty="0"/>
                <a:t>16 rue Edgar Brandt </a:t>
              </a:r>
              <a:br>
                <a:rPr lang="fr-FR" sz="1200" dirty="0"/>
              </a:br>
              <a:r>
                <a:rPr lang="fr-FR" sz="1200" dirty="0"/>
                <a:t>72000 Le Mans</a:t>
              </a:r>
            </a:p>
            <a:p>
              <a:pPr lvl="0">
                <a:spcBef>
                  <a:spcPts val="0"/>
                </a:spcBef>
              </a:pPr>
              <a:r>
                <a:rPr lang="fr-FR" sz="1100" b="0" dirty="0">
                  <a:latin typeface="Montserrat Light" panose="00000400000000000000" pitchFamily="2" charset="0"/>
                </a:rPr>
                <a:t>Fax : 02 43 75 17 29 crcdc72@depistagecancers.fr </a:t>
              </a:r>
            </a:p>
          </p:txBody>
        </p:sp>
      </p:grpSp>
      <p:grpSp>
        <p:nvGrpSpPr>
          <p:cNvPr id="39" name="Groupe 38">
            <a:extLst>
              <a:ext uri="{FF2B5EF4-FFF2-40B4-BE49-F238E27FC236}">
                <a16:creationId xmlns:a16="http://schemas.microsoft.com/office/drawing/2014/main" id="{F47F9623-8379-4D18-17DF-88E387A0F581}"/>
              </a:ext>
            </a:extLst>
          </p:cNvPr>
          <p:cNvGrpSpPr/>
          <p:nvPr userDrawn="1"/>
        </p:nvGrpSpPr>
        <p:grpSpPr>
          <a:xfrm>
            <a:off x="9762632" y="4771474"/>
            <a:ext cx="2253318" cy="1345494"/>
            <a:chOff x="9171429" y="4004272"/>
            <a:chExt cx="2253318" cy="1345494"/>
          </a:xfrm>
        </p:grpSpPr>
        <p:pic>
          <p:nvPicPr>
            <p:cNvPr id="30" name="Graphique 29">
              <a:extLst>
                <a:ext uri="{FF2B5EF4-FFF2-40B4-BE49-F238E27FC236}">
                  <a16:creationId xmlns:a16="http://schemas.microsoft.com/office/drawing/2014/main" id="{CE1BF7F4-E76A-4792-B230-F839C1997137}"/>
                </a:ext>
              </a:extLst>
            </p:cNvPr>
            <p:cNvPicPr preferRelativeResize="0">
              <a:picLocks/>
            </p:cNvPicPr>
            <p:nvPr userDrawn="1"/>
          </p:nvPicPr>
          <p:blipFill>
            <a:blip r:embed="rId12">
              <a:extLst>
                <a:ext uri="{96DAC541-7B7A-43D3-8B79-37D633B846F1}">
                  <asvg:svgBlip xmlns="" xmlns:asvg="http://schemas.microsoft.com/office/drawing/2016/SVG/main" r:embed="rId13"/>
                </a:ext>
              </a:extLst>
            </a:blip>
            <a:stretch>
              <a:fillRect/>
            </a:stretch>
          </p:blipFill>
          <p:spPr>
            <a:xfrm>
              <a:off x="9192450" y="4004272"/>
              <a:ext cx="864000" cy="297265"/>
            </a:xfrm>
            <a:prstGeom prst="rect">
              <a:avLst/>
            </a:prstGeom>
          </p:spPr>
        </p:pic>
        <p:sp>
          <p:nvSpPr>
            <p:cNvPr id="31" name="ZoneTexte 30">
              <a:extLst>
                <a:ext uri="{FF2B5EF4-FFF2-40B4-BE49-F238E27FC236}">
                  <a16:creationId xmlns:a16="http://schemas.microsoft.com/office/drawing/2014/main" id="{6E2AAF69-8B13-9FBF-A5CC-77824A32085D}"/>
                </a:ext>
              </a:extLst>
            </p:cNvPr>
            <p:cNvSpPr txBox="1"/>
            <p:nvPr userDrawn="1"/>
          </p:nvSpPr>
          <p:spPr>
            <a:xfrm>
              <a:off x="9192449" y="4013771"/>
              <a:ext cx="8640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fr-FR" sz="1200" b="1" i="0" u="none" strike="noStrike" kern="1200" cap="none" spc="0" normalizeH="0" baseline="0" noProof="0" dirty="0">
                  <a:ln>
                    <a:noFill/>
                  </a:ln>
                  <a:solidFill>
                    <a:srgbClr val="05316C"/>
                  </a:solidFill>
                  <a:effectLst/>
                  <a:uLnTx/>
                  <a:uFillTx/>
                  <a:latin typeface="Delius Unicase" panose="02000603000000000000" pitchFamily="2" charset="0"/>
                  <a:ea typeface="+mn-ea"/>
                  <a:cs typeface="+mn-cs"/>
                </a:rPr>
                <a:t>VENDÉE</a:t>
              </a:r>
            </a:p>
          </p:txBody>
        </p:sp>
        <p:sp>
          <p:nvSpPr>
            <p:cNvPr id="38" name="ZoneTexte 37">
              <a:extLst>
                <a:ext uri="{FF2B5EF4-FFF2-40B4-BE49-F238E27FC236}">
                  <a16:creationId xmlns:a16="http://schemas.microsoft.com/office/drawing/2014/main" id="{ED17C62C-7EC9-AB1C-6253-D0A38C70946B}"/>
                </a:ext>
              </a:extLst>
            </p:cNvPr>
            <p:cNvSpPr txBox="1"/>
            <p:nvPr userDrawn="1"/>
          </p:nvSpPr>
          <p:spPr>
            <a:xfrm>
              <a:off x="9171429" y="4399160"/>
              <a:ext cx="2253318" cy="950606"/>
            </a:xfrm>
            <a:prstGeom prst="rect">
              <a:avLst/>
            </a:prstGeom>
          </p:spPr>
          <p:txBody>
            <a:bodyPr vert="horz" lIns="91440" tIns="45720" rIns="91440" bIns="45720" rtlCol="0">
              <a:noAutofit/>
            </a:bodyPr>
            <a:lstStyle>
              <a:lvl1pPr lvl="0" indent="0">
                <a:lnSpc>
                  <a:spcPct val="100000"/>
                </a:lnSpc>
                <a:spcBef>
                  <a:spcPts val="1000"/>
                </a:spcBef>
                <a:spcAft>
                  <a:spcPts val="600"/>
                </a:spcAft>
                <a:buFont typeface="Arial" panose="020B0604020202020204" pitchFamily="34" charset="0"/>
                <a:buNone/>
                <a:defRPr sz="1400" b="1">
                  <a:solidFill>
                    <a:schemeClr val="tx2"/>
                  </a:solidFill>
                  <a:latin typeface="Montserrat Medium" panose="00000600000000000000" pitchFamily="2" charset="0"/>
                </a:defRPr>
              </a:lvl1pPr>
              <a:lvl2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2pPr>
              <a:lvl3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3pPr>
              <a:lvl4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4pPr>
              <a:lvl5pPr indent="0">
                <a:lnSpc>
                  <a:spcPct val="100000"/>
                </a:lnSpc>
                <a:spcBef>
                  <a:spcPts val="500"/>
                </a:spcBef>
                <a:spcAft>
                  <a:spcPts val="600"/>
                </a:spcAft>
                <a:buFont typeface="Arial" panose="020B0604020202020204" pitchFamily="34" charset="0"/>
                <a:buNone/>
                <a:defRPr b="1">
                  <a:solidFill>
                    <a:schemeClr val="tx2"/>
                  </a:solidFill>
                  <a:latin typeface="Montserrat Medium" panose="000006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0"/>
                </a:spcBef>
              </a:pPr>
              <a:r>
                <a:rPr lang="fr-FR" sz="1200" dirty="0"/>
                <a:t>82 boulevard d’Angleterre </a:t>
              </a:r>
              <a:br>
                <a:rPr lang="fr-FR" sz="1200" dirty="0"/>
              </a:br>
              <a:r>
                <a:rPr lang="fr-FR" sz="1200" dirty="0"/>
                <a:t>85000 La Roche sur Yon</a:t>
              </a:r>
            </a:p>
            <a:p>
              <a:pPr lvl="0">
                <a:spcBef>
                  <a:spcPts val="0"/>
                </a:spcBef>
              </a:pPr>
              <a:r>
                <a:rPr lang="fr-FR" sz="1100" b="0" dirty="0">
                  <a:latin typeface="Montserrat Light" panose="00000400000000000000" pitchFamily="2" charset="0"/>
                </a:rPr>
                <a:t>Fax : 02 51 05 46 74</a:t>
              </a:r>
              <a:br>
                <a:rPr lang="fr-FR" sz="1100" b="0" dirty="0">
                  <a:latin typeface="Montserrat Light" panose="00000400000000000000" pitchFamily="2" charset="0"/>
                </a:rPr>
              </a:br>
              <a:r>
                <a:rPr lang="fr-FR" sz="1100" b="0" dirty="0">
                  <a:latin typeface="Montserrat Light" panose="00000400000000000000" pitchFamily="2" charset="0"/>
                </a:rPr>
                <a:t>crcdc85@depistagecancers.fr</a:t>
              </a:r>
            </a:p>
          </p:txBody>
        </p:sp>
      </p:grpSp>
      <p:sp>
        <p:nvSpPr>
          <p:cNvPr id="47" name="ZoneTexte 46">
            <a:extLst>
              <a:ext uri="{FF2B5EF4-FFF2-40B4-BE49-F238E27FC236}">
                <a16:creationId xmlns:a16="http://schemas.microsoft.com/office/drawing/2014/main" id="{183E98D3-9DD2-FBAC-A544-F7B5F7921761}"/>
              </a:ext>
            </a:extLst>
          </p:cNvPr>
          <p:cNvSpPr txBox="1"/>
          <p:nvPr userDrawn="1"/>
        </p:nvSpPr>
        <p:spPr>
          <a:xfrm>
            <a:off x="228598" y="320565"/>
            <a:ext cx="6101080" cy="584775"/>
          </a:xfrm>
          <a:prstGeom prst="rect">
            <a:avLst/>
          </a:prstGeom>
          <a:noFill/>
        </p:spPr>
        <p:txBody>
          <a:bodyPr wrap="square">
            <a:spAutoFit/>
          </a:bodyPr>
          <a:lstStyle/>
          <a:p>
            <a:r>
              <a:rPr kumimoji="0" lang="fr-FR" sz="3200" b="1" i="0" u="none" strike="noStrike" kern="1200" cap="all" spc="0" normalizeH="0" baseline="0" noProof="0" dirty="0">
                <a:ln>
                  <a:noFill/>
                </a:ln>
                <a:solidFill>
                  <a:srgbClr val="05316C"/>
                </a:solidFill>
                <a:effectLst/>
                <a:uLnTx/>
                <a:uFillTx/>
                <a:latin typeface="Delius Unicase" panose="02000603000000000000" pitchFamily="2" charset="0"/>
                <a:ea typeface="+mj-ea"/>
                <a:cs typeface="+mj-cs"/>
              </a:rPr>
              <a:t>Où Nous trouver ?</a:t>
            </a:r>
            <a:endParaRPr lang="fr-FR" dirty="0"/>
          </a:p>
        </p:txBody>
      </p:sp>
      <p:grpSp>
        <p:nvGrpSpPr>
          <p:cNvPr id="2" name="Groupe 1">
            <a:extLst>
              <a:ext uri="{FF2B5EF4-FFF2-40B4-BE49-F238E27FC236}">
                <a16:creationId xmlns:a16="http://schemas.microsoft.com/office/drawing/2014/main" id="{4FE9A111-6D35-82D6-DAB5-34383B8678A9}"/>
              </a:ext>
            </a:extLst>
          </p:cNvPr>
          <p:cNvGrpSpPr/>
          <p:nvPr userDrawn="1"/>
        </p:nvGrpSpPr>
        <p:grpSpPr>
          <a:xfrm>
            <a:off x="361990" y="3837694"/>
            <a:ext cx="430969" cy="421600"/>
            <a:chOff x="961763" y="3877107"/>
            <a:chExt cx="430969" cy="421600"/>
          </a:xfrm>
        </p:grpSpPr>
        <p:pic>
          <p:nvPicPr>
            <p:cNvPr id="3" name="Graphique 2">
              <a:extLst>
                <a:ext uri="{FF2B5EF4-FFF2-40B4-BE49-F238E27FC236}">
                  <a16:creationId xmlns:a16="http://schemas.microsoft.com/office/drawing/2014/main" id="{A015F869-1A1E-755A-7392-8C9B12F5D205}"/>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961763" y="3877107"/>
              <a:ext cx="430969" cy="421600"/>
            </a:xfrm>
            <a:prstGeom prst="rect">
              <a:avLst/>
            </a:prstGeom>
          </p:spPr>
        </p:pic>
        <p:pic>
          <p:nvPicPr>
            <p:cNvPr id="6" name="Image 5">
              <a:extLst>
                <a:ext uri="{FF2B5EF4-FFF2-40B4-BE49-F238E27FC236}">
                  <a16:creationId xmlns:a16="http://schemas.microsoft.com/office/drawing/2014/main" id="{A6E4D6DA-5F85-CC4F-D64F-212BD6D78F78}"/>
                </a:ext>
              </a:extLst>
            </p:cNvPr>
            <p:cNvPicPr>
              <a:picLocks noChangeAspect="1"/>
            </p:cNvPicPr>
            <p:nvPr userDrawn="1"/>
          </p:nvPicPr>
          <p:blipFill rotWithShape="1">
            <a:blip r:embed="rId16" cstate="hqprint">
              <a:duotone>
                <a:schemeClr val="bg2">
                  <a:shade val="45000"/>
                  <a:satMod val="135000"/>
                </a:schemeClr>
                <a:prstClr val="white"/>
              </a:duotone>
              <a:extLst>
                <a:ext uri="{28A0092B-C50C-407E-A947-70E740481C1C}">
                  <a14:useLocalDpi xmlns:a14="http://schemas.microsoft.com/office/drawing/2010/main" val="0"/>
                </a:ext>
              </a:extLst>
            </a:blip>
            <a:srcRect t="32235" r="69965" b="18166"/>
            <a:stretch/>
          </p:blipFill>
          <p:spPr>
            <a:xfrm>
              <a:off x="1025423" y="3917095"/>
              <a:ext cx="303649" cy="341625"/>
            </a:xfrm>
            <a:prstGeom prst="rect">
              <a:avLst/>
            </a:prstGeom>
          </p:spPr>
        </p:pic>
      </p:grpSp>
      <p:grpSp>
        <p:nvGrpSpPr>
          <p:cNvPr id="18" name="Groupe 17">
            <a:extLst>
              <a:ext uri="{FF2B5EF4-FFF2-40B4-BE49-F238E27FC236}">
                <a16:creationId xmlns:a16="http://schemas.microsoft.com/office/drawing/2014/main" id="{F83D4579-E9D0-244E-FCB7-AC9E96F704C0}"/>
              </a:ext>
            </a:extLst>
          </p:cNvPr>
          <p:cNvGrpSpPr/>
          <p:nvPr userDrawn="1"/>
        </p:nvGrpSpPr>
        <p:grpSpPr>
          <a:xfrm>
            <a:off x="1739725" y="3837694"/>
            <a:ext cx="430969" cy="421600"/>
            <a:chOff x="2339498" y="3906572"/>
            <a:chExt cx="430969" cy="421600"/>
          </a:xfrm>
        </p:grpSpPr>
        <p:pic>
          <p:nvPicPr>
            <p:cNvPr id="19" name="Graphique 18">
              <a:extLst>
                <a:ext uri="{FF2B5EF4-FFF2-40B4-BE49-F238E27FC236}">
                  <a16:creationId xmlns:a16="http://schemas.microsoft.com/office/drawing/2014/main" id="{2F4752BD-9E98-3BF3-8766-60E37994B4BB}"/>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2339498" y="3906572"/>
              <a:ext cx="430969" cy="421600"/>
            </a:xfrm>
            <a:prstGeom prst="rect">
              <a:avLst/>
            </a:prstGeom>
          </p:spPr>
        </p:pic>
        <p:pic>
          <p:nvPicPr>
            <p:cNvPr id="20" name="Image 19">
              <a:extLst>
                <a:ext uri="{FF2B5EF4-FFF2-40B4-BE49-F238E27FC236}">
                  <a16:creationId xmlns:a16="http://schemas.microsoft.com/office/drawing/2014/main" id="{9E39902D-859B-FC26-60B2-B4C1583A0D83}"/>
                </a:ext>
              </a:extLst>
            </p:cNvPr>
            <p:cNvPicPr>
              <a:picLocks noChangeAspect="1"/>
            </p:cNvPicPr>
            <p:nvPr userDrawn="1"/>
          </p:nvPicPr>
          <p:blipFill rotWithShape="1">
            <a:blip r:embed="rId17" cstate="hqprint">
              <a:duotone>
                <a:schemeClr val="bg2">
                  <a:shade val="45000"/>
                  <a:satMod val="135000"/>
                </a:schemeClr>
                <a:prstClr val="white"/>
              </a:duotone>
              <a:extLst>
                <a:ext uri="{28A0092B-C50C-407E-A947-70E740481C1C}">
                  <a14:useLocalDpi xmlns:a14="http://schemas.microsoft.com/office/drawing/2010/main" val="0"/>
                </a:ext>
              </a:extLst>
            </a:blip>
            <a:srcRect l="67877" t="31418" b="19301"/>
            <a:stretch/>
          </p:blipFill>
          <p:spPr>
            <a:xfrm>
              <a:off x="2392603" y="3947655"/>
              <a:ext cx="324758" cy="339434"/>
            </a:xfrm>
            <a:prstGeom prst="rect">
              <a:avLst/>
            </a:prstGeom>
          </p:spPr>
        </p:pic>
      </p:grpSp>
      <p:grpSp>
        <p:nvGrpSpPr>
          <p:cNvPr id="21" name="Groupe 20">
            <a:extLst>
              <a:ext uri="{FF2B5EF4-FFF2-40B4-BE49-F238E27FC236}">
                <a16:creationId xmlns:a16="http://schemas.microsoft.com/office/drawing/2014/main" id="{6D9DBEB6-A87A-9EDB-DB02-DB80AE45BD26}"/>
              </a:ext>
            </a:extLst>
          </p:cNvPr>
          <p:cNvGrpSpPr/>
          <p:nvPr userDrawn="1"/>
        </p:nvGrpSpPr>
        <p:grpSpPr>
          <a:xfrm>
            <a:off x="1050857" y="3837694"/>
            <a:ext cx="430969" cy="421600"/>
            <a:chOff x="1673407" y="3949780"/>
            <a:chExt cx="430969" cy="421600"/>
          </a:xfrm>
        </p:grpSpPr>
        <p:pic>
          <p:nvPicPr>
            <p:cNvPr id="22" name="Graphique 21">
              <a:extLst>
                <a:ext uri="{FF2B5EF4-FFF2-40B4-BE49-F238E27FC236}">
                  <a16:creationId xmlns:a16="http://schemas.microsoft.com/office/drawing/2014/main" id="{C65C12DD-1C14-8EDF-586C-DAE793AF70EB}"/>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673407" y="3949780"/>
              <a:ext cx="430969" cy="421600"/>
            </a:xfrm>
            <a:prstGeom prst="rect">
              <a:avLst/>
            </a:prstGeom>
          </p:spPr>
        </p:pic>
        <p:pic>
          <p:nvPicPr>
            <p:cNvPr id="23" name="Image 22">
              <a:extLst>
                <a:ext uri="{FF2B5EF4-FFF2-40B4-BE49-F238E27FC236}">
                  <a16:creationId xmlns:a16="http://schemas.microsoft.com/office/drawing/2014/main" id="{D3846095-732A-D568-F0C8-E0B2F855F4E9}"/>
                </a:ext>
              </a:extLst>
            </p:cNvPr>
            <p:cNvPicPr>
              <a:picLocks noChangeAspect="1"/>
            </p:cNvPicPr>
            <p:nvPr userDrawn="1"/>
          </p:nvPicPr>
          <p:blipFill rotWithShape="1">
            <a:blip r:embed="rId18" cstate="hqprint">
              <a:duotone>
                <a:schemeClr val="bg2">
                  <a:shade val="45000"/>
                  <a:satMod val="135000"/>
                </a:schemeClr>
                <a:prstClr val="white"/>
              </a:duotone>
              <a:extLst>
                <a:ext uri="{28A0092B-C50C-407E-A947-70E740481C1C}">
                  <a14:useLocalDpi xmlns:a14="http://schemas.microsoft.com/office/drawing/2010/main" val="0"/>
                </a:ext>
              </a:extLst>
            </a:blip>
            <a:srcRect l="33789" t="33063" r="34089" b="18840"/>
            <a:stretch/>
          </p:blipFill>
          <p:spPr>
            <a:xfrm>
              <a:off x="1726512" y="3994941"/>
              <a:ext cx="324758" cy="331279"/>
            </a:xfrm>
            <a:prstGeom prst="rect">
              <a:avLst/>
            </a:prstGeom>
          </p:spPr>
        </p:pic>
      </p:grpSp>
      <p:grpSp>
        <p:nvGrpSpPr>
          <p:cNvPr id="44" name="Groupe 43">
            <a:extLst>
              <a:ext uri="{FF2B5EF4-FFF2-40B4-BE49-F238E27FC236}">
                <a16:creationId xmlns:a16="http://schemas.microsoft.com/office/drawing/2014/main" id="{A6CC7902-9FFB-7FD3-2187-18A8F576D955}"/>
              </a:ext>
            </a:extLst>
          </p:cNvPr>
          <p:cNvGrpSpPr/>
          <p:nvPr userDrawn="1"/>
        </p:nvGrpSpPr>
        <p:grpSpPr>
          <a:xfrm>
            <a:off x="2428786" y="3843834"/>
            <a:ext cx="430969" cy="421600"/>
            <a:chOff x="2474506" y="3834541"/>
            <a:chExt cx="430969" cy="421600"/>
          </a:xfrm>
        </p:grpSpPr>
        <p:pic>
          <p:nvPicPr>
            <p:cNvPr id="45" name="Graphique 44">
              <a:extLst>
                <a:ext uri="{FF2B5EF4-FFF2-40B4-BE49-F238E27FC236}">
                  <a16:creationId xmlns:a16="http://schemas.microsoft.com/office/drawing/2014/main" id="{E2FF5D57-A3A7-8422-2F74-2E9EA35ECAC5}"/>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2474506" y="3834541"/>
              <a:ext cx="430969" cy="421600"/>
            </a:xfrm>
            <a:prstGeom prst="rect">
              <a:avLst/>
            </a:prstGeom>
          </p:spPr>
        </p:pic>
        <p:pic>
          <p:nvPicPr>
            <p:cNvPr id="46" name="Graphique 45">
              <a:extLst>
                <a:ext uri="{FF2B5EF4-FFF2-40B4-BE49-F238E27FC236}">
                  <a16:creationId xmlns:a16="http://schemas.microsoft.com/office/drawing/2014/main" id="{24838B1C-48A1-A396-67B6-C11342DB42C7}"/>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2583693" y="3948154"/>
              <a:ext cx="218025" cy="218025"/>
            </a:xfrm>
            <a:prstGeom prst="rect">
              <a:avLst/>
            </a:prstGeom>
          </p:spPr>
        </p:pic>
      </p:grpSp>
    </p:spTree>
    <p:extLst>
      <p:ext uri="{BB962C8B-B14F-4D97-AF65-F5344CB8AC3E}">
        <p14:creationId xmlns:p14="http://schemas.microsoft.com/office/powerpoint/2010/main" val="3611143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p>
            <a:r>
              <a:rPr lang="fr-FR"/>
              <a:t>Conférence Châteaubriant DOCS et DOCCR</a:t>
            </a:r>
          </a:p>
        </p:txBody>
      </p:sp>
      <p:sp>
        <p:nvSpPr>
          <p:cNvPr id="7" name="Titre 1">
            <a:extLst>
              <a:ext uri="{FF2B5EF4-FFF2-40B4-BE49-F238E27FC236}">
                <a16:creationId xmlns:a16="http://schemas.microsoft.com/office/drawing/2014/main" id="{B92D13AB-108B-AFBD-89D0-786676310ACE}"/>
              </a:ext>
            </a:extLst>
          </p:cNvPr>
          <p:cNvSpPr>
            <a:spLocks noGrp="1"/>
          </p:cNvSpPr>
          <p:nvPr>
            <p:ph type="title"/>
          </p:nvPr>
        </p:nvSpPr>
        <p:spPr>
          <a:xfrm>
            <a:off x="228600" y="358160"/>
            <a:ext cx="11734799" cy="1087182"/>
          </a:xfrm>
        </p:spPr>
        <p:txBody>
          <a:bodyPr/>
          <a:lstStyle/>
          <a:p>
            <a:r>
              <a:rPr lang="fr-FR" dirty="0"/>
              <a:t>« Agir aujourd’hui </a:t>
            </a:r>
            <a:br>
              <a:rPr lang="fr-FR" dirty="0"/>
            </a:br>
            <a:r>
              <a:rPr lang="fr-FR" dirty="0"/>
              <a:t>pour éviter les cancers de demain »</a:t>
            </a:r>
          </a:p>
        </p:txBody>
      </p:sp>
      <p:grpSp>
        <p:nvGrpSpPr>
          <p:cNvPr id="8" name="Groupe 7">
            <a:extLst>
              <a:ext uri="{FF2B5EF4-FFF2-40B4-BE49-F238E27FC236}">
                <a16:creationId xmlns:a16="http://schemas.microsoft.com/office/drawing/2014/main" id="{5217CF1E-18F0-3884-97A2-A1D1C5F804B6}"/>
              </a:ext>
            </a:extLst>
          </p:cNvPr>
          <p:cNvGrpSpPr/>
          <p:nvPr userDrawn="1"/>
        </p:nvGrpSpPr>
        <p:grpSpPr>
          <a:xfrm>
            <a:off x="331935" y="2511058"/>
            <a:ext cx="5631199" cy="3438785"/>
            <a:chOff x="659065" y="2111104"/>
            <a:chExt cx="6550028" cy="3999883"/>
          </a:xfrm>
        </p:grpSpPr>
        <p:pic>
          <p:nvPicPr>
            <p:cNvPr id="9" name="Image 8">
              <a:extLst>
                <a:ext uri="{FF2B5EF4-FFF2-40B4-BE49-F238E27FC236}">
                  <a16:creationId xmlns:a16="http://schemas.microsoft.com/office/drawing/2014/main" id="{6B0307F3-5A94-CF7C-0A1D-7518F1CC4B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7887" y="2328500"/>
              <a:ext cx="5389581" cy="3459113"/>
            </a:xfrm>
            <a:prstGeom prst="rect">
              <a:avLst/>
            </a:prstGeom>
          </p:spPr>
        </p:pic>
        <p:pic>
          <p:nvPicPr>
            <p:cNvPr id="10" name="Image 9" descr="Une image contenant ordinateur, ordinateur portable, Appareil électronique, gadget&#10;&#10;Description générée automatiquement">
              <a:extLst>
                <a:ext uri="{FF2B5EF4-FFF2-40B4-BE49-F238E27FC236}">
                  <a16:creationId xmlns:a16="http://schemas.microsoft.com/office/drawing/2014/main" id="{BF683A68-993E-48B9-2D66-D945A49795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065" y="2111104"/>
              <a:ext cx="6550028" cy="3999883"/>
            </a:xfrm>
            <a:prstGeom prst="rect">
              <a:avLst/>
            </a:prstGeom>
          </p:spPr>
        </p:pic>
      </p:grpSp>
      <p:pic>
        <p:nvPicPr>
          <p:cNvPr id="11" name="Graphique 10">
            <a:extLst>
              <a:ext uri="{FF2B5EF4-FFF2-40B4-BE49-F238E27FC236}">
                <a16:creationId xmlns:a16="http://schemas.microsoft.com/office/drawing/2014/main" id="{CD468BF6-5B9A-2810-03E6-B0E66B877C7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274251" y="2245536"/>
            <a:ext cx="4227003" cy="646876"/>
          </a:xfrm>
          <a:prstGeom prst="rect">
            <a:avLst/>
          </a:prstGeom>
        </p:spPr>
      </p:pic>
      <p:grpSp>
        <p:nvGrpSpPr>
          <p:cNvPr id="12" name="Groupe 11">
            <a:extLst>
              <a:ext uri="{FF2B5EF4-FFF2-40B4-BE49-F238E27FC236}">
                <a16:creationId xmlns:a16="http://schemas.microsoft.com/office/drawing/2014/main" id="{2DC013AC-C58F-20A4-3F5F-CCBDC060AA5D}"/>
              </a:ext>
            </a:extLst>
          </p:cNvPr>
          <p:cNvGrpSpPr/>
          <p:nvPr userDrawn="1"/>
        </p:nvGrpSpPr>
        <p:grpSpPr>
          <a:xfrm>
            <a:off x="6469356" y="4393299"/>
            <a:ext cx="4473062" cy="1531651"/>
            <a:chOff x="6244820" y="4626193"/>
            <a:chExt cx="4473062" cy="1531651"/>
          </a:xfrm>
        </p:grpSpPr>
        <p:pic>
          <p:nvPicPr>
            <p:cNvPr id="15" name="Image 14" descr="Une image contenant Graphique, symbole, art, Police&#10;&#10;Description générée automatiquement">
              <a:extLst>
                <a:ext uri="{FF2B5EF4-FFF2-40B4-BE49-F238E27FC236}">
                  <a16:creationId xmlns:a16="http://schemas.microsoft.com/office/drawing/2014/main" id="{C2BC9702-D217-F752-97B6-9CB1400BE1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8088" y="5104980"/>
              <a:ext cx="324000" cy="540940"/>
            </a:xfrm>
            <a:prstGeom prst="rect">
              <a:avLst/>
            </a:prstGeom>
          </p:spPr>
        </p:pic>
        <p:pic>
          <p:nvPicPr>
            <p:cNvPr id="16" name="Image 15" descr="Une image contenant Graphique, art, dessin, conception&#10;&#10;Description générée automatiquement">
              <a:extLst>
                <a:ext uri="{FF2B5EF4-FFF2-40B4-BE49-F238E27FC236}">
                  <a16:creationId xmlns:a16="http://schemas.microsoft.com/office/drawing/2014/main" id="{1D8AAE59-FEF5-A195-49CD-54324823CA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86972" y="5771048"/>
              <a:ext cx="534548" cy="386796"/>
            </a:xfrm>
            <a:prstGeom prst="rect">
              <a:avLst/>
            </a:prstGeom>
          </p:spPr>
        </p:pic>
        <p:pic>
          <p:nvPicPr>
            <p:cNvPr id="17" name="Image 16" descr="Une image contenant art, capture d’écran, Graphique&#10;&#10;Description générée automatiquement">
              <a:extLst>
                <a:ext uri="{FF2B5EF4-FFF2-40B4-BE49-F238E27FC236}">
                  <a16:creationId xmlns:a16="http://schemas.microsoft.com/office/drawing/2014/main" id="{76185179-FBEC-E4E2-DB8E-2CDB98656C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34120" y="5225486"/>
              <a:ext cx="419230" cy="439651"/>
            </a:xfrm>
            <a:prstGeom prst="rect">
              <a:avLst/>
            </a:prstGeom>
          </p:spPr>
        </p:pic>
        <p:sp>
          <p:nvSpPr>
            <p:cNvPr id="48" name="ZoneTexte 47">
              <a:extLst>
                <a:ext uri="{FF2B5EF4-FFF2-40B4-BE49-F238E27FC236}">
                  <a16:creationId xmlns:a16="http://schemas.microsoft.com/office/drawing/2014/main" id="{23C01A6E-8A68-0D22-231B-22DCCF3207BE}"/>
                </a:ext>
              </a:extLst>
            </p:cNvPr>
            <p:cNvSpPr txBox="1"/>
            <p:nvPr/>
          </p:nvSpPr>
          <p:spPr>
            <a:xfrm>
              <a:off x="6688515" y="5223058"/>
              <a:ext cx="1780306" cy="338554"/>
            </a:xfrm>
            <a:prstGeom prst="rect">
              <a:avLst/>
            </a:prstGeom>
            <a:noFill/>
          </p:spPr>
          <p:txBody>
            <a:bodyPr wrap="square" rtlCol="0">
              <a:spAutoFit/>
            </a:bodyPr>
            <a:lstStyle/>
            <a:p>
              <a:r>
                <a:rPr lang="fr-FR" sz="1600" b="1" dirty="0">
                  <a:solidFill>
                    <a:schemeClr val="tx2"/>
                  </a:solidFill>
                  <a:latin typeface="Delius" panose="02000603000000000000" pitchFamily="2" charset="0"/>
                </a:rPr>
                <a:t>02 51 79 80 22</a:t>
              </a:r>
            </a:p>
          </p:txBody>
        </p:sp>
        <p:sp>
          <p:nvSpPr>
            <p:cNvPr id="49" name="ZoneTexte 48">
              <a:extLst>
                <a:ext uri="{FF2B5EF4-FFF2-40B4-BE49-F238E27FC236}">
                  <a16:creationId xmlns:a16="http://schemas.microsoft.com/office/drawing/2014/main" id="{35F73A36-26F7-E987-B9B5-AE02A39AEE68}"/>
                </a:ext>
              </a:extLst>
            </p:cNvPr>
            <p:cNvSpPr txBox="1"/>
            <p:nvPr/>
          </p:nvSpPr>
          <p:spPr>
            <a:xfrm>
              <a:off x="7789246" y="5757602"/>
              <a:ext cx="1700145" cy="338554"/>
            </a:xfrm>
            <a:prstGeom prst="rect">
              <a:avLst/>
            </a:prstGeom>
            <a:noFill/>
          </p:spPr>
          <p:txBody>
            <a:bodyPr wrap="square" rtlCol="0">
              <a:spAutoFit/>
            </a:bodyPr>
            <a:lstStyle/>
            <a:p>
              <a:r>
                <a:rPr lang="fr-FR" sz="1600" b="1" dirty="0">
                  <a:solidFill>
                    <a:schemeClr val="tx2"/>
                  </a:solidFill>
                  <a:latin typeface="Delius" panose="02000603000000000000" pitchFamily="2" charset="0"/>
                </a:rPr>
                <a:t>02 51 79 80 24</a:t>
              </a:r>
            </a:p>
          </p:txBody>
        </p:sp>
        <p:sp>
          <p:nvSpPr>
            <p:cNvPr id="50" name="ZoneTexte 49">
              <a:extLst>
                <a:ext uri="{FF2B5EF4-FFF2-40B4-BE49-F238E27FC236}">
                  <a16:creationId xmlns:a16="http://schemas.microsoft.com/office/drawing/2014/main" id="{95AF2147-4E5D-FFCC-2965-CA09C6BC6770}"/>
                </a:ext>
              </a:extLst>
            </p:cNvPr>
            <p:cNvSpPr txBox="1"/>
            <p:nvPr/>
          </p:nvSpPr>
          <p:spPr>
            <a:xfrm>
              <a:off x="8937576" y="5233986"/>
              <a:ext cx="1780306" cy="338554"/>
            </a:xfrm>
            <a:prstGeom prst="rect">
              <a:avLst/>
            </a:prstGeom>
            <a:noFill/>
          </p:spPr>
          <p:txBody>
            <a:bodyPr wrap="square" rtlCol="0">
              <a:spAutoFit/>
            </a:bodyPr>
            <a:lstStyle/>
            <a:p>
              <a:r>
                <a:rPr lang="fr-FR" sz="1600" b="1" dirty="0">
                  <a:solidFill>
                    <a:schemeClr val="tx2"/>
                  </a:solidFill>
                  <a:latin typeface="Delius" panose="02000603000000000000" pitchFamily="2" charset="0"/>
                </a:rPr>
                <a:t>02 51 79 80 23</a:t>
              </a:r>
            </a:p>
          </p:txBody>
        </p:sp>
        <p:sp>
          <p:nvSpPr>
            <p:cNvPr id="51" name="Espace réservé du contenu 2">
              <a:extLst>
                <a:ext uri="{FF2B5EF4-FFF2-40B4-BE49-F238E27FC236}">
                  <a16:creationId xmlns:a16="http://schemas.microsoft.com/office/drawing/2014/main" id="{9D728D5C-453A-28AA-34E6-5AC410D6B6FB}"/>
                </a:ext>
              </a:extLst>
            </p:cNvPr>
            <p:cNvSpPr txBox="1">
              <a:spLocks/>
            </p:cNvSpPr>
            <p:nvPr/>
          </p:nvSpPr>
          <p:spPr>
            <a:xfrm>
              <a:off x="6244820" y="4626193"/>
              <a:ext cx="4227004" cy="4928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1800" dirty="0">
                  <a:latin typeface="Montserrat Medium" panose="00000600000000000000" pitchFamily="2" charset="0"/>
                </a:rPr>
                <a:t>Pour nous contacter par téléphone </a:t>
              </a:r>
            </a:p>
          </p:txBody>
        </p:sp>
      </p:grpSp>
      <p:sp>
        <p:nvSpPr>
          <p:cNvPr id="52" name="Espace réservé du contenu 2">
            <a:extLst>
              <a:ext uri="{FF2B5EF4-FFF2-40B4-BE49-F238E27FC236}">
                <a16:creationId xmlns:a16="http://schemas.microsoft.com/office/drawing/2014/main" id="{B9C730DE-3956-90C3-9479-A57FB98B8497}"/>
              </a:ext>
            </a:extLst>
          </p:cNvPr>
          <p:cNvSpPr txBox="1">
            <a:spLocks/>
          </p:cNvSpPr>
          <p:nvPr userDrawn="1"/>
        </p:nvSpPr>
        <p:spPr>
          <a:xfrm>
            <a:off x="156259" y="1606953"/>
            <a:ext cx="6018693" cy="4928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1800" dirty="0">
                <a:latin typeface="Montserrat Medium" panose="00000600000000000000" pitchFamily="2" charset="0"/>
              </a:rPr>
              <a:t>Pour vous informer ou nous contacter en ligne</a:t>
            </a:r>
          </a:p>
        </p:txBody>
      </p:sp>
      <p:grpSp>
        <p:nvGrpSpPr>
          <p:cNvPr id="53" name="Groupe 52">
            <a:extLst>
              <a:ext uri="{FF2B5EF4-FFF2-40B4-BE49-F238E27FC236}">
                <a16:creationId xmlns:a16="http://schemas.microsoft.com/office/drawing/2014/main" id="{29339E3A-A487-68D7-D238-E46371EBF69F}"/>
              </a:ext>
            </a:extLst>
          </p:cNvPr>
          <p:cNvGrpSpPr/>
          <p:nvPr userDrawn="1"/>
        </p:nvGrpSpPr>
        <p:grpSpPr>
          <a:xfrm>
            <a:off x="6258687" y="2480164"/>
            <a:ext cx="1374235" cy="1418743"/>
            <a:chOff x="6258687" y="2351069"/>
            <a:chExt cx="1374235" cy="1418743"/>
          </a:xfrm>
        </p:grpSpPr>
        <p:pic>
          <p:nvPicPr>
            <p:cNvPr id="54" name="Picture 4" descr="Comment installer et utiliser Facebook sur mon téléphone portable? |  Samsung France">
              <a:extLst>
                <a:ext uri="{FF2B5EF4-FFF2-40B4-BE49-F238E27FC236}">
                  <a16:creationId xmlns:a16="http://schemas.microsoft.com/office/drawing/2014/main" id="{3F9A5CE4-B416-BEFD-D415-43D1F907120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0395" r="11088"/>
            <a:stretch/>
          </p:blipFill>
          <p:spPr bwMode="auto">
            <a:xfrm>
              <a:off x="6469356" y="2351069"/>
              <a:ext cx="944539" cy="962385"/>
            </a:xfrm>
            <a:prstGeom prst="rect">
              <a:avLst/>
            </a:prstGeom>
            <a:noFill/>
            <a:extLst>
              <a:ext uri="{909E8E84-426E-40DD-AFC4-6F175D3DCCD1}">
                <a14:hiddenFill xmlns:a14="http://schemas.microsoft.com/office/drawing/2010/main">
                  <a:solidFill>
                    <a:srgbClr val="FFFFFF"/>
                  </a:solidFill>
                </a14:hiddenFill>
              </a:ext>
            </a:extLst>
          </p:spPr>
        </p:pic>
        <p:sp>
          <p:nvSpPr>
            <p:cNvPr id="55" name="Espace réservé du contenu 2">
              <a:extLst>
                <a:ext uri="{FF2B5EF4-FFF2-40B4-BE49-F238E27FC236}">
                  <a16:creationId xmlns:a16="http://schemas.microsoft.com/office/drawing/2014/main" id="{46FA48E7-F18E-B237-F05C-9E6BCB5F0EC5}"/>
                </a:ext>
              </a:extLst>
            </p:cNvPr>
            <p:cNvSpPr txBox="1">
              <a:spLocks/>
            </p:cNvSpPr>
            <p:nvPr/>
          </p:nvSpPr>
          <p:spPr>
            <a:xfrm>
              <a:off x="6258687" y="3276934"/>
              <a:ext cx="1374235" cy="4928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200" b="0" dirty="0">
                  <a:latin typeface="Montserrat Medium" panose="00000600000000000000" pitchFamily="2" charset="0"/>
                </a:rPr>
                <a:t>FACEBOOK</a:t>
              </a:r>
              <a:br>
                <a:rPr lang="fr-FR" sz="1200" b="0" dirty="0">
                  <a:latin typeface="Montserrat Medium" panose="00000600000000000000" pitchFamily="2" charset="0"/>
                </a:rPr>
              </a:br>
              <a:r>
                <a:rPr lang="fr-FR" sz="1200" b="0" dirty="0">
                  <a:latin typeface="Montserrat Medium" panose="00000600000000000000" pitchFamily="2" charset="0"/>
                </a:rPr>
                <a:t>@crcdc.pdl</a:t>
              </a:r>
            </a:p>
          </p:txBody>
        </p:sp>
      </p:grpSp>
      <p:grpSp>
        <p:nvGrpSpPr>
          <p:cNvPr id="56" name="Groupe 55">
            <a:extLst>
              <a:ext uri="{FF2B5EF4-FFF2-40B4-BE49-F238E27FC236}">
                <a16:creationId xmlns:a16="http://schemas.microsoft.com/office/drawing/2014/main" id="{7C62A4C9-148F-4746-45FA-9DB05F138A69}"/>
              </a:ext>
            </a:extLst>
          </p:cNvPr>
          <p:cNvGrpSpPr/>
          <p:nvPr userDrawn="1"/>
        </p:nvGrpSpPr>
        <p:grpSpPr>
          <a:xfrm>
            <a:off x="7556531" y="2531679"/>
            <a:ext cx="1374235" cy="1367228"/>
            <a:chOff x="7502742" y="2402584"/>
            <a:chExt cx="1374235" cy="1367228"/>
          </a:xfrm>
        </p:grpSpPr>
        <p:pic>
          <p:nvPicPr>
            <p:cNvPr id="57" name="Picture 6" descr="Linkedin - Icônes des médias sociaux gratuites">
              <a:extLst>
                <a:ext uri="{FF2B5EF4-FFF2-40B4-BE49-F238E27FC236}">
                  <a16:creationId xmlns:a16="http://schemas.microsoft.com/office/drawing/2014/main" id="{9F84E94B-62B9-8FD3-15A0-7454DEC8F6A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10143" y="2402584"/>
              <a:ext cx="759435" cy="759435"/>
            </a:xfrm>
            <a:prstGeom prst="rect">
              <a:avLst/>
            </a:prstGeom>
            <a:noFill/>
            <a:extLst>
              <a:ext uri="{909E8E84-426E-40DD-AFC4-6F175D3DCCD1}">
                <a14:hiddenFill xmlns:a14="http://schemas.microsoft.com/office/drawing/2010/main">
                  <a:solidFill>
                    <a:srgbClr val="FFFFFF"/>
                  </a:solidFill>
                </a14:hiddenFill>
              </a:ext>
            </a:extLst>
          </p:spPr>
        </p:pic>
        <p:sp>
          <p:nvSpPr>
            <p:cNvPr id="58" name="Espace réservé du contenu 2">
              <a:extLst>
                <a:ext uri="{FF2B5EF4-FFF2-40B4-BE49-F238E27FC236}">
                  <a16:creationId xmlns:a16="http://schemas.microsoft.com/office/drawing/2014/main" id="{1C24120C-8C30-D3D8-F63A-2C483024E0F8}"/>
                </a:ext>
              </a:extLst>
            </p:cNvPr>
            <p:cNvSpPr txBox="1">
              <a:spLocks/>
            </p:cNvSpPr>
            <p:nvPr/>
          </p:nvSpPr>
          <p:spPr>
            <a:xfrm>
              <a:off x="7502742" y="3276934"/>
              <a:ext cx="1374235" cy="4928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200" b="0" dirty="0">
                  <a:latin typeface="Montserrat Medium" panose="00000600000000000000" pitchFamily="2" charset="0"/>
                </a:rPr>
                <a:t>LINKEDIN</a:t>
              </a:r>
              <a:br>
                <a:rPr lang="fr-FR" sz="1200" b="0" dirty="0">
                  <a:latin typeface="Montserrat Medium" panose="00000600000000000000" pitchFamily="2" charset="0"/>
                </a:rPr>
              </a:br>
              <a:r>
                <a:rPr lang="fr-FR" sz="1200" b="0" dirty="0">
                  <a:latin typeface="Montserrat Medium" panose="00000600000000000000" pitchFamily="2" charset="0"/>
                </a:rPr>
                <a:t>@crcdc-pdl</a:t>
              </a:r>
            </a:p>
          </p:txBody>
        </p:sp>
      </p:grpSp>
      <p:grpSp>
        <p:nvGrpSpPr>
          <p:cNvPr id="59" name="Groupe 58">
            <a:extLst>
              <a:ext uri="{FF2B5EF4-FFF2-40B4-BE49-F238E27FC236}">
                <a16:creationId xmlns:a16="http://schemas.microsoft.com/office/drawing/2014/main" id="{131C0ECC-D768-F93B-EA31-00D5102EDF4B}"/>
              </a:ext>
            </a:extLst>
          </p:cNvPr>
          <p:cNvGrpSpPr/>
          <p:nvPr userDrawn="1"/>
        </p:nvGrpSpPr>
        <p:grpSpPr>
          <a:xfrm>
            <a:off x="8593315" y="2531679"/>
            <a:ext cx="2077315" cy="1373740"/>
            <a:chOff x="8399677" y="2402584"/>
            <a:chExt cx="2077315" cy="1373740"/>
          </a:xfrm>
        </p:grpSpPr>
        <p:pic>
          <p:nvPicPr>
            <p:cNvPr id="60" name="Picture 8" descr="Instagram - Icônes social gratuites">
              <a:extLst>
                <a:ext uri="{FF2B5EF4-FFF2-40B4-BE49-F238E27FC236}">
                  <a16:creationId xmlns:a16="http://schemas.microsoft.com/office/drawing/2014/main" id="{FCE8D27F-8112-F3FD-CC29-2CD0FF6DF4F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063038" y="2402584"/>
              <a:ext cx="759435" cy="759435"/>
            </a:xfrm>
            <a:prstGeom prst="rect">
              <a:avLst/>
            </a:prstGeom>
            <a:noFill/>
            <a:extLst>
              <a:ext uri="{909E8E84-426E-40DD-AFC4-6F175D3DCCD1}">
                <a14:hiddenFill xmlns:a14="http://schemas.microsoft.com/office/drawing/2010/main">
                  <a:solidFill>
                    <a:srgbClr val="FFFFFF"/>
                  </a:solidFill>
                </a14:hiddenFill>
              </a:ext>
            </a:extLst>
          </p:spPr>
        </p:pic>
        <p:sp>
          <p:nvSpPr>
            <p:cNvPr id="61" name="Espace réservé du contenu 2">
              <a:extLst>
                <a:ext uri="{FF2B5EF4-FFF2-40B4-BE49-F238E27FC236}">
                  <a16:creationId xmlns:a16="http://schemas.microsoft.com/office/drawing/2014/main" id="{AD6CEA83-F630-975A-E6FC-40968EFCD8A7}"/>
                </a:ext>
              </a:extLst>
            </p:cNvPr>
            <p:cNvSpPr txBox="1">
              <a:spLocks/>
            </p:cNvSpPr>
            <p:nvPr/>
          </p:nvSpPr>
          <p:spPr>
            <a:xfrm>
              <a:off x="8399677" y="3276933"/>
              <a:ext cx="2077315" cy="49939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200" b="0" dirty="0">
                  <a:latin typeface="Montserrat Medium" panose="00000600000000000000" pitchFamily="2" charset="0"/>
                </a:rPr>
                <a:t>INSTAGRAM</a:t>
              </a:r>
              <a:br>
                <a:rPr lang="fr-FR" sz="1200" b="0" dirty="0">
                  <a:latin typeface="Montserrat Medium" panose="00000600000000000000" pitchFamily="2" charset="0"/>
                </a:rPr>
              </a:br>
              <a:r>
                <a:rPr lang="fr-FR" sz="1200" b="0" dirty="0">
                  <a:latin typeface="Montserrat Medium" panose="00000600000000000000" pitchFamily="2" charset="0"/>
                </a:rPr>
                <a:t>@depistagecancers</a:t>
              </a:r>
            </a:p>
          </p:txBody>
        </p:sp>
      </p:grpSp>
      <p:grpSp>
        <p:nvGrpSpPr>
          <p:cNvPr id="62" name="Groupe 61">
            <a:extLst>
              <a:ext uri="{FF2B5EF4-FFF2-40B4-BE49-F238E27FC236}">
                <a16:creationId xmlns:a16="http://schemas.microsoft.com/office/drawing/2014/main" id="{1D74CFB9-73BA-2247-2B42-DEA101A66385}"/>
              </a:ext>
            </a:extLst>
          </p:cNvPr>
          <p:cNvGrpSpPr/>
          <p:nvPr userDrawn="1"/>
        </p:nvGrpSpPr>
        <p:grpSpPr>
          <a:xfrm>
            <a:off x="10370771" y="2542847"/>
            <a:ext cx="1374235" cy="1356060"/>
            <a:chOff x="10327739" y="2413752"/>
            <a:chExt cx="1374235" cy="1356060"/>
          </a:xfrm>
        </p:grpSpPr>
        <p:pic>
          <p:nvPicPr>
            <p:cNvPr id="63" name="Picture 10">
              <a:extLst>
                <a:ext uri="{FF2B5EF4-FFF2-40B4-BE49-F238E27FC236}">
                  <a16:creationId xmlns:a16="http://schemas.microsoft.com/office/drawing/2014/main" id="{5320F509-47C3-94D3-E6ED-CF7EC1AF8F1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643980" y="2413752"/>
              <a:ext cx="732416" cy="732416"/>
            </a:xfrm>
            <a:prstGeom prst="rect">
              <a:avLst/>
            </a:prstGeom>
            <a:noFill/>
            <a:extLst>
              <a:ext uri="{909E8E84-426E-40DD-AFC4-6F175D3DCCD1}">
                <a14:hiddenFill xmlns:a14="http://schemas.microsoft.com/office/drawing/2010/main">
                  <a:solidFill>
                    <a:srgbClr val="FFFFFF"/>
                  </a:solidFill>
                </a14:hiddenFill>
              </a:ext>
            </a:extLst>
          </p:spPr>
        </p:pic>
        <p:sp>
          <p:nvSpPr>
            <p:cNvPr id="64" name="Espace réservé du contenu 2">
              <a:extLst>
                <a:ext uri="{FF2B5EF4-FFF2-40B4-BE49-F238E27FC236}">
                  <a16:creationId xmlns:a16="http://schemas.microsoft.com/office/drawing/2014/main" id="{8E6BDAC1-7E21-257E-C79E-D7BE4AADF2F5}"/>
                </a:ext>
              </a:extLst>
            </p:cNvPr>
            <p:cNvSpPr txBox="1">
              <a:spLocks/>
            </p:cNvSpPr>
            <p:nvPr/>
          </p:nvSpPr>
          <p:spPr>
            <a:xfrm>
              <a:off x="10327739" y="3276934"/>
              <a:ext cx="1374235" cy="4928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200" b="0" dirty="0">
                  <a:latin typeface="Montserrat Medium" panose="00000600000000000000" pitchFamily="2" charset="0"/>
                </a:rPr>
                <a:t>X (ex-TWITTER)</a:t>
              </a:r>
              <a:br>
                <a:rPr lang="fr-FR" sz="1200" b="0" dirty="0">
                  <a:latin typeface="Montserrat Medium" panose="00000600000000000000" pitchFamily="2" charset="0"/>
                </a:rPr>
              </a:br>
              <a:r>
                <a:rPr lang="fr-FR" sz="1200" b="0" dirty="0">
                  <a:latin typeface="Montserrat Medium" panose="00000600000000000000" pitchFamily="2" charset="0"/>
                </a:rPr>
                <a:t>@crcdc_pdl</a:t>
              </a:r>
            </a:p>
          </p:txBody>
        </p:sp>
      </p:grpSp>
    </p:spTree>
    <p:extLst>
      <p:ext uri="{BB962C8B-B14F-4D97-AF65-F5344CB8AC3E}">
        <p14:creationId xmlns:p14="http://schemas.microsoft.com/office/powerpoint/2010/main" val="1108961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n 1">
    <p:bg>
      <p:bgPr>
        <a:solidFill>
          <a:srgbClr val="FFCA0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662C31-CB1B-15BE-AA54-252EAB0B875F}"/>
              </a:ext>
            </a:extLst>
          </p:cNvPr>
          <p:cNvSpPr>
            <a:spLocks noGrp="1"/>
          </p:cNvSpPr>
          <p:nvPr>
            <p:ph type="title" hasCustomPrompt="1"/>
          </p:nvPr>
        </p:nvSpPr>
        <p:spPr>
          <a:xfrm>
            <a:off x="228600" y="2880725"/>
            <a:ext cx="11732340" cy="1096550"/>
          </a:xfrm>
        </p:spPr>
        <p:txBody>
          <a:bodyPr anchor="ctr"/>
          <a:lstStyle>
            <a:lvl1pPr algn="ctr">
              <a:defRPr/>
            </a:lvl1pPr>
          </a:lstStyle>
          <a:p>
            <a:r>
              <a:rPr lang="fr-FR" dirty="0"/>
              <a:t>Mot de la fin </a:t>
            </a:r>
          </a:p>
        </p:txBody>
      </p:sp>
      <p:sp>
        <p:nvSpPr>
          <p:cNvPr id="3" name="Espace réservé de la date 2">
            <a:extLst>
              <a:ext uri="{FF2B5EF4-FFF2-40B4-BE49-F238E27FC236}">
                <a16:creationId xmlns:a16="http://schemas.microsoft.com/office/drawing/2014/main" id="{7973AE08-EF5B-308D-4A2D-D85871220E19}"/>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660DDBFD-3D68-70A5-A9F7-17BFFC958FBC}"/>
              </a:ext>
            </a:extLst>
          </p:cNvPr>
          <p:cNvSpPr>
            <a:spLocks noGrp="1"/>
          </p:cNvSpPr>
          <p:nvPr>
            <p:ph type="ftr" sz="quarter" idx="11"/>
          </p:nvPr>
        </p:nvSpPr>
        <p:spPr/>
        <p:txBody>
          <a:bodyPr/>
          <a:lstStyle/>
          <a:p>
            <a:r>
              <a:rPr lang="fr-FR"/>
              <a:t>Conférence Châteaubriant DOCS et DOCCR</a:t>
            </a:r>
            <a:endParaRPr lang="fr-FR" dirty="0"/>
          </a:p>
        </p:txBody>
      </p:sp>
    </p:spTree>
    <p:extLst>
      <p:ext uri="{BB962C8B-B14F-4D97-AF65-F5344CB8AC3E}">
        <p14:creationId xmlns:p14="http://schemas.microsoft.com/office/powerpoint/2010/main" val="116252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calaire 1">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244211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n 2">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1BD517-4BBA-50C5-82FD-F74AE46D7872}"/>
              </a:ext>
            </a:extLst>
          </p:cNvPr>
          <p:cNvSpPr>
            <a:spLocks noGrp="1"/>
          </p:cNvSpPr>
          <p:nvPr>
            <p:ph type="title" hasCustomPrompt="1"/>
          </p:nvPr>
        </p:nvSpPr>
        <p:spPr>
          <a:xfrm>
            <a:off x="228600" y="2880725"/>
            <a:ext cx="11732340" cy="1096550"/>
          </a:xfrm>
        </p:spPr>
        <p:txBody>
          <a:bodyPr anchor="ctr"/>
          <a:lstStyle>
            <a:lvl1pPr algn="ctr">
              <a:defRPr>
                <a:solidFill>
                  <a:schemeClr val="bg1"/>
                </a:solidFill>
              </a:defRPr>
            </a:lvl1pPr>
          </a:lstStyle>
          <a:p>
            <a:r>
              <a:rPr lang="fr-FR" dirty="0"/>
              <a:t>Mot de la fin</a:t>
            </a:r>
          </a:p>
        </p:txBody>
      </p:sp>
      <p:sp>
        <p:nvSpPr>
          <p:cNvPr id="3" name="Espace réservé de la date 2">
            <a:extLst>
              <a:ext uri="{FF2B5EF4-FFF2-40B4-BE49-F238E27FC236}">
                <a16:creationId xmlns:a16="http://schemas.microsoft.com/office/drawing/2014/main" id="{40C2061E-4ECF-AA77-19F8-8665EB527589}"/>
              </a:ext>
            </a:extLst>
          </p:cNvPr>
          <p:cNvSpPr>
            <a:spLocks noGrp="1"/>
          </p:cNvSpPr>
          <p:nvPr>
            <p:ph type="dt" sz="half" idx="10"/>
          </p:nvPr>
        </p:nvSpPr>
        <p:spPr/>
        <p:txBody>
          <a:bodyPr/>
          <a:lstStyle>
            <a:lvl1pPr>
              <a:defRPr>
                <a:solidFill>
                  <a:schemeClr val="bg1"/>
                </a:solidFill>
              </a:defRPr>
            </a:lvl1pPr>
          </a:lstStyle>
          <a:p>
            <a:r>
              <a:rPr lang="fr-FR"/>
              <a:t>17 octobre 2024</a:t>
            </a:r>
            <a:endParaRPr lang="fr-FR" dirty="0"/>
          </a:p>
        </p:txBody>
      </p:sp>
      <p:sp>
        <p:nvSpPr>
          <p:cNvPr id="4" name="Espace réservé du pied de page 3">
            <a:extLst>
              <a:ext uri="{FF2B5EF4-FFF2-40B4-BE49-F238E27FC236}">
                <a16:creationId xmlns:a16="http://schemas.microsoft.com/office/drawing/2014/main" id="{75C2396B-D6F6-49EA-2B38-823F71D1671B}"/>
              </a:ext>
            </a:extLst>
          </p:cNvPr>
          <p:cNvSpPr>
            <a:spLocks noGrp="1"/>
          </p:cNvSpPr>
          <p:nvPr>
            <p:ph type="ftr" sz="quarter" idx="11"/>
          </p:nvPr>
        </p:nvSpPr>
        <p:spPr/>
        <p:txBody>
          <a:bodyPr/>
          <a:lstStyle>
            <a:lvl1pPr>
              <a:defRPr>
                <a:solidFill>
                  <a:schemeClr val="bg1"/>
                </a:solidFill>
              </a:defRPr>
            </a:lvl1pPr>
          </a:lstStyle>
          <a:p>
            <a:r>
              <a:rPr lang="fr-FR"/>
              <a:t>Conférence Châteaubriant DOCS et DOCCR</a:t>
            </a:r>
            <a:endParaRPr lang="fr-FR" dirty="0"/>
          </a:p>
        </p:txBody>
      </p:sp>
      <p:sp>
        <p:nvSpPr>
          <p:cNvPr id="5" name="ZoneTexte 4">
            <a:extLst>
              <a:ext uri="{FF2B5EF4-FFF2-40B4-BE49-F238E27FC236}">
                <a16:creationId xmlns:a16="http://schemas.microsoft.com/office/drawing/2014/main" id="{E10D5E3E-565E-8321-6832-9CA0519F9525}"/>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bg1"/>
                </a:solidFill>
                <a:latin typeface="Montserrat Medium" panose="00000600000000000000" pitchFamily="2" charset="0"/>
              </a:rPr>
              <a:t>|</a:t>
            </a:r>
          </a:p>
        </p:txBody>
      </p:sp>
      <p:sp>
        <p:nvSpPr>
          <p:cNvPr id="6" name="ZoneTexte 5">
            <a:extLst>
              <a:ext uri="{FF2B5EF4-FFF2-40B4-BE49-F238E27FC236}">
                <a16:creationId xmlns:a16="http://schemas.microsoft.com/office/drawing/2014/main" id="{0603A1FB-79F6-96F9-06C9-ECCBE598BADC}"/>
              </a:ext>
            </a:extLst>
          </p:cNvPr>
          <p:cNvSpPr txBox="1"/>
          <p:nvPr userDrawn="1"/>
        </p:nvSpPr>
        <p:spPr>
          <a:xfrm>
            <a:off x="9920747" y="6379363"/>
            <a:ext cx="2040193" cy="230832"/>
          </a:xfrm>
          <a:prstGeom prst="rect">
            <a:avLst/>
          </a:prstGeom>
          <a:noFill/>
        </p:spPr>
        <p:txBody>
          <a:bodyPr wrap="square" rtlCol="0">
            <a:spAutoFit/>
          </a:bodyPr>
          <a:lstStyle/>
          <a:p>
            <a:pPr algn="r"/>
            <a:r>
              <a:rPr lang="fr-FR" sz="900" b="1" dirty="0">
                <a:solidFill>
                  <a:schemeClr val="bg1"/>
                </a:solidFill>
                <a:latin typeface="Delius Unicase" panose="02000603000000000000" pitchFamily="2" charset="0"/>
              </a:rPr>
              <a:t>CRCDC PAYS DE LA LOIRE</a:t>
            </a:r>
          </a:p>
        </p:txBody>
      </p:sp>
    </p:spTree>
    <p:extLst>
      <p:ext uri="{BB962C8B-B14F-4D97-AF65-F5344CB8AC3E}">
        <p14:creationId xmlns:p14="http://schemas.microsoft.com/office/powerpoint/2010/main" val="3432368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n 3">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662C31-CB1B-15BE-AA54-252EAB0B875F}"/>
              </a:ext>
            </a:extLst>
          </p:cNvPr>
          <p:cNvSpPr>
            <a:spLocks noGrp="1"/>
          </p:cNvSpPr>
          <p:nvPr>
            <p:ph type="title" hasCustomPrompt="1"/>
          </p:nvPr>
        </p:nvSpPr>
        <p:spPr>
          <a:xfrm>
            <a:off x="228600" y="2880725"/>
            <a:ext cx="11732340" cy="1096550"/>
          </a:xfrm>
        </p:spPr>
        <p:txBody>
          <a:bodyPr anchor="ctr"/>
          <a:lstStyle>
            <a:lvl1pPr algn="ctr">
              <a:defRPr>
                <a:solidFill>
                  <a:schemeClr val="bg1"/>
                </a:solidFill>
              </a:defRPr>
            </a:lvl1pPr>
          </a:lstStyle>
          <a:p>
            <a:r>
              <a:rPr lang="fr-FR" dirty="0"/>
              <a:t>Mot de la fin </a:t>
            </a:r>
          </a:p>
        </p:txBody>
      </p:sp>
      <p:sp>
        <p:nvSpPr>
          <p:cNvPr id="3" name="Espace réservé de la date 2">
            <a:extLst>
              <a:ext uri="{FF2B5EF4-FFF2-40B4-BE49-F238E27FC236}">
                <a16:creationId xmlns:a16="http://schemas.microsoft.com/office/drawing/2014/main" id="{7973AE08-EF5B-308D-4A2D-D85871220E19}"/>
              </a:ext>
            </a:extLst>
          </p:cNvPr>
          <p:cNvSpPr>
            <a:spLocks noGrp="1"/>
          </p:cNvSpPr>
          <p:nvPr>
            <p:ph type="dt" sz="half" idx="10"/>
          </p:nvPr>
        </p:nvSpPr>
        <p:spPr/>
        <p:txBody>
          <a:bodyPr/>
          <a:lstStyle>
            <a:lvl1pPr>
              <a:defRPr>
                <a:solidFill>
                  <a:schemeClr val="bg1"/>
                </a:solidFill>
              </a:defRPr>
            </a:lvl1pPr>
          </a:lstStyle>
          <a:p>
            <a:r>
              <a:rPr lang="fr-FR"/>
              <a:t>17 octobre 2024</a:t>
            </a:r>
            <a:endParaRPr lang="fr-FR" dirty="0"/>
          </a:p>
        </p:txBody>
      </p:sp>
      <p:sp>
        <p:nvSpPr>
          <p:cNvPr id="4" name="Espace réservé du pied de page 3">
            <a:extLst>
              <a:ext uri="{FF2B5EF4-FFF2-40B4-BE49-F238E27FC236}">
                <a16:creationId xmlns:a16="http://schemas.microsoft.com/office/drawing/2014/main" id="{660DDBFD-3D68-70A5-A9F7-17BFFC958FBC}"/>
              </a:ext>
            </a:extLst>
          </p:cNvPr>
          <p:cNvSpPr>
            <a:spLocks noGrp="1"/>
          </p:cNvSpPr>
          <p:nvPr>
            <p:ph type="ftr" sz="quarter" idx="11"/>
          </p:nvPr>
        </p:nvSpPr>
        <p:spPr/>
        <p:txBody>
          <a:bodyPr/>
          <a:lstStyle>
            <a:lvl1pPr>
              <a:defRPr>
                <a:solidFill>
                  <a:schemeClr val="bg1"/>
                </a:solidFill>
              </a:defRPr>
            </a:lvl1pPr>
          </a:lstStyle>
          <a:p>
            <a:r>
              <a:rPr lang="fr-FR"/>
              <a:t>Conférence Châteaubriant DOCS et DOCCR</a:t>
            </a:r>
            <a:endParaRPr lang="fr-FR" dirty="0"/>
          </a:p>
        </p:txBody>
      </p:sp>
      <p:sp>
        <p:nvSpPr>
          <p:cNvPr id="5" name="ZoneTexte 4">
            <a:extLst>
              <a:ext uri="{FF2B5EF4-FFF2-40B4-BE49-F238E27FC236}">
                <a16:creationId xmlns:a16="http://schemas.microsoft.com/office/drawing/2014/main" id="{279B5D91-35FB-8065-B953-184803F43AB1}"/>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bg1"/>
                </a:solidFill>
                <a:latin typeface="Montserrat Medium" panose="00000600000000000000" pitchFamily="2" charset="0"/>
              </a:rPr>
              <a:t>|</a:t>
            </a:r>
          </a:p>
        </p:txBody>
      </p:sp>
      <p:sp>
        <p:nvSpPr>
          <p:cNvPr id="6" name="ZoneTexte 5">
            <a:extLst>
              <a:ext uri="{FF2B5EF4-FFF2-40B4-BE49-F238E27FC236}">
                <a16:creationId xmlns:a16="http://schemas.microsoft.com/office/drawing/2014/main" id="{87093986-8D9A-0F1B-9124-D67B5D16247F}"/>
              </a:ext>
            </a:extLst>
          </p:cNvPr>
          <p:cNvSpPr txBox="1"/>
          <p:nvPr userDrawn="1"/>
        </p:nvSpPr>
        <p:spPr>
          <a:xfrm>
            <a:off x="9920747" y="6379363"/>
            <a:ext cx="2040193" cy="230832"/>
          </a:xfrm>
          <a:prstGeom prst="rect">
            <a:avLst/>
          </a:prstGeom>
          <a:noFill/>
        </p:spPr>
        <p:txBody>
          <a:bodyPr wrap="square" rtlCol="0">
            <a:spAutoFit/>
          </a:bodyPr>
          <a:lstStyle/>
          <a:p>
            <a:pPr algn="r"/>
            <a:r>
              <a:rPr lang="fr-FR" sz="900" b="1" dirty="0">
                <a:solidFill>
                  <a:schemeClr val="bg1"/>
                </a:solidFill>
                <a:latin typeface="Delius Unicase" panose="02000603000000000000" pitchFamily="2" charset="0"/>
              </a:rPr>
              <a:t>CRCDC PAYS DE LA LOIRE</a:t>
            </a:r>
          </a:p>
        </p:txBody>
      </p:sp>
    </p:spTree>
    <p:extLst>
      <p:ext uri="{BB962C8B-B14F-4D97-AF65-F5344CB8AC3E}">
        <p14:creationId xmlns:p14="http://schemas.microsoft.com/office/powerpoint/2010/main" val="2870143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n 4">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1BD517-4BBA-50C5-82FD-F74AE46D7872}"/>
              </a:ext>
            </a:extLst>
          </p:cNvPr>
          <p:cNvSpPr>
            <a:spLocks noGrp="1"/>
          </p:cNvSpPr>
          <p:nvPr>
            <p:ph type="title" hasCustomPrompt="1"/>
          </p:nvPr>
        </p:nvSpPr>
        <p:spPr>
          <a:xfrm>
            <a:off x="228600" y="2880725"/>
            <a:ext cx="11732340" cy="1096550"/>
          </a:xfrm>
        </p:spPr>
        <p:txBody>
          <a:bodyPr anchor="ctr"/>
          <a:lstStyle>
            <a:lvl1pPr algn="ctr">
              <a:defRPr/>
            </a:lvl1pPr>
          </a:lstStyle>
          <a:p>
            <a:r>
              <a:rPr lang="fr-FR" dirty="0"/>
              <a:t>Mot de la fin</a:t>
            </a:r>
          </a:p>
        </p:txBody>
      </p:sp>
      <p:sp>
        <p:nvSpPr>
          <p:cNvPr id="3" name="Espace réservé de la date 2">
            <a:extLst>
              <a:ext uri="{FF2B5EF4-FFF2-40B4-BE49-F238E27FC236}">
                <a16:creationId xmlns:a16="http://schemas.microsoft.com/office/drawing/2014/main" id="{40C2061E-4ECF-AA77-19F8-8665EB527589}"/>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75C2396B-D6F6-49EA-2B38-823F71D1671B}"/>
              </a:ext>
            </a:extLst>
          </p:cNvPr>
          <p:cNvSpPr>
            <a:spLocks noGrp="1"/>
          </p:cNvSpPr>
          <p:nvPr>
            <p:ph type="ftr" sz="quarter" idx="11"/>
          </p:nvPr>
        </p:nvSpPr>
        <p:spPr/>
        <p:txBody>
          <a:bodyPr/>
          <a:lstStyle/>
          <a:p>
            <a:r>
              <a:rPr lang="fr-FR"/>
              <a:t>Conférence Châteaubriant DOCS et DOCCR</a:t>
            </a:r>
            <a:endParaRPr lang="fr-FR" dirty="0"/>
          </a:p>
        </p:txBody>
      </p:sp>
      <p:pic>
        <p:nvPicPr>
          <p:cNvPr id="5" name="Graphique 4">
            <a:extLst>
              <a:ext uri="{FF2B5EF4-FFF2-40B4-BE49-F238E27FC236}">
                <a16:creationId xmlns:a16="http://schemas.microsoft.com/office/drawing/2014/main" id="{C1F04083-CEFA-815F-2505-9D84A7B44BA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312794" y="2246107"/>
            <a:ext cx="5566410" cy="627585"/>
          </a:xfrm>
          <a:prstGeom prst="rect">
            <a:avLst/>
          </a:prstGeom>
        </p:spPr>
      </p:pic>
    </p:spTree>
    <p:extLst>
      <p:ext uri="{BB962C8B-B14F-4D97-AF65-F5344CB8AC3E}">
        <p14:creationId xmlns:p14="http://schemas.microsoft.com/office/powerpoint/2010/main" val="3366328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n 5">
    <p:bg>
      <p:bgPr>
        <a:solidFill>
          <a:schemeClr val="accent3"/>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0C2061E-4ECF-AA77-19F8-8665EB527589}"/>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75C2396B-D6F6-49EA-2B38-823F71D1671B}"/>
              </a:ext>
            </a:extLst>
          </p:cNvPr>
          <p:cNvSpPr>
            <a:spLocks noGrp="1"/>
          </p:cNvSpPr>
          <p:nvPr>
            <p:ph type="ftr" sz="quarter" idx="11"/>
          </p:nvPr>
        </p:nvSpPr>
        <p:spPr/>
        <p:txBody>
          <a:bodyPr/>
          <a:lstStyle/>
          <a:p>
            <a:r>
              <a:rPr lang="fr-FR"/>
              <a:t>Conférence Châteaubriant DOCS et DOCCR</a:t>
            </a:r>
            <a:endParaRPr lang="fr-FR" dirty="0"/>
          </a:p>
        </p:txBody>
      </p:sp>
      <p:pic>
        <p:nvPicPr>
          <p:cNvPr id="6" name="Graphique 5">
            <a:extLst>
              <a:ext uri="{FF2B5EF4-FFF2-40B4-BE49-F238E27FC236}">
                <a16:creationId xmlns:a16="http://schemas.microsoft.com/office/drawing/2014/main" id="{DD55A9C2-BAB9-27E0-571B-699A267B551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312794" y="2246107"/>
            <a:ext cx="5566410" cy="627585"/>
          </a:xfrm>
          <a:prstGeom prst="rect">
            <a:avLst/>
          </a:prstGeom>
        </p:spPr>
      </p:pic>
      <p:grpSp>
        <p:nvGrpSpPr>
          <p:cNvPr id="7" name="Groupe 6">
            <a:extLst>
              <a:ext uri="{FF2B5EF4-FFF2-40B4-BE49-F238E27FC236}">
                <a16:creationId xmlns:a16="http://schemas.microsoft.com/office/drawing/2014/main" id="{5E64D9D2-07F0-E9A8-CF85-5461F1FA0825}"/>
              </a:ext>
            </a:extLst>
          </p:cNvPr>
          <p:cNvGrpSpPr/>
          <p:nvPr userDrawn="1"/>
        </p:nvGrpSpPr>
        <p:grpSpPr>
          <a:xfrm>
            <a:off x="4829295" y="3106384"/>
            <a:ext cx="2605978" cy="2010562"/>
            <a:chOff x="4829295" y="3106384"/>
            <a:chExt cx="2605978" cy="2010562"/>
          </a:xfrm>
        </p:grpSpPr>
        <p:pic>
          <p:nvPicPr>
            <p:cNvPr id="8" name="Image 7" descr="Une image contenant texte&#10;&#10;Description générée automatiquement">
              <a:extLst>
                <a:ext uri="{FF2B5EF4-FFF2-40B4-BE49-F238E27FC236}">
                  <a16:creationId xmlns:a16="http://schemas.microsoft.com/office/drawing/2014/main" id="{520713C8-409D-C4FC-4694-5BDCA8733EE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829295" y="3106384"/>
              <a:ext cx="2605978" cy="1458945"/>
            </a:xfrm>
            <a:prstGeom prst="rect">
              <a:avLst/>
            </a:prstGeom>
          </p:spPr>
        </p:pic>
        <p:pic>
          <p:nvPicPr>
            <p:cNvPr id="9" name="Graphique 8">
              <a:extLst>
                <a:ext uri="{FF2B5EF4-FFF2-40B4-BE49-F238E27FC236}">
                  <a16:creationId xmlns:a16="http://schemas.microsoft.com/office/drawing/2014/main" id="{7B419A37-9640-F652-3939-FED4C5D55F78}"/>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5075383" y="4491512"/>
              <a:ext cx="2032663" cy="625434"/>
            </a:xfrm>
            <a:prstGeom prst="rect">
              <a:avLst/>
            </a:prstGeom>
          </p:spPr>
        </p:pic>
      </p:grpSp>
    </p:spTree>
    <p:extLst>
      <p:ext uri="{BB962C8B-B14F-4D97-AF65-F5344CB8AC3E}">
        <p14:creationId xmlns:p14="http://schemas.microsoft.com/office/powerpoint/2010/main" val="2626732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In 6">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63B66-DB4D-F548-26C3-4D11A67393CE}"/>
              </a:ext>
            </a:extLst>
          </p:cNvPr>
          <p:cNvSpPr/>
          <p:nvPr userDrawn="1"/>
        </p:nvSpPr>
        <p:spPr>
          <a:xfrm>
            <a:off x="747252" y="6312310"/>
            <a:ext cx="707922" cy="3637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68876C6-4073-272D-79C1-254FA1569528}"/>
              </a:ext>
            </a:extLst>
          </p:cNvPr>
          <p:cNvSpPr/>
          <p:nvPr userDrawn="1"/>
        </p:nvSpPr>
        <p:spPr>
          <a:xfrm>
            <a:off x="10200968" y="6209071"/>
            <a:ext cx="1755058" cy="4670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C5554D0C-4672-DB66-D077-B8B6B5D5904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312794" y="2089827"/>
            <a:ext cx="5566410" cy="627585"/>
          </a:xfrm>
          <a:prstGeom prst="rect">
            <a:avLst/>
          </a:prstGeom>
        </p:spPr>
      </p:pic>
      <p:grpSp>
        <p:nvGrpSpPr>
          <p:cNvPr id="6" name="Groupe 5">
            <a:extLst>
              <a:ext uri="{FF2B5EF4-FFF2-40B4-BE49-F238E27FC236}">
                <a16:creationId xmlns:a16="http://schemas.microsoft.com/office/drawing/2014/main" id="{517CB3AC-8DEE-A58C-9D9F-3ED7CF447B64}"/>
              </a:ext>
            </a:extLst>
          </p:cNvPr>
          <p:cNvGrpSpPr/>
          <p:nvPr userDrawn="1"/>
        </p:nvGrpSpPr>
        <p:grpSpPr>
          <a:xfrm>
            <a:off x="4829295" y="4097018"/>
            <a:ext cx="2605978" cy="2010562"/>
            <a:chOff x="4829295" y="3106384"/>
            <a:chExt cx="2605978" cy="2010562"/>
          </a:xfrm>
        </p:grpSpPr>
        <p:pic>
          <p:nvPicPr>
            <p:cNvPr id="9" name="Image 8" descr="Une image contenant texte&#10;&#10;Description générée automatiquement">
              <a:extLst>
                <a:ext uri="{FF2B5EF4-FFF2-40B4-BE49-F238E27FC236}">
                  <a16:creationId xmlns:a16="http://schemas.microsoft.com/office/drawing/2014/main" id="{6A695C17-2DDB-CBAB-8DB1-C972606EB22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829295" y="3106384"/>
              <a:ext cx="2605978" cy="1458945"/>
            </a:xfrm>
            <a:prstGeom prst="rect">
              <a:avLst/>
            </a:prstGeom>
          </p:spPr>
        </p:pic>
        <p:pic>
          <p:nvPicPr>
            <p:cNvPr id="10" name="Graphique 9">
              <a:extLst>
                <a:ext uri="{FF2B5EF4-FFF2-40B4-BE49-F238E27FC236}">
                  <a16:creationId xmlns:a16="http://schemas.microsoft.com/office/drawing/2014/main" id="{5FCD9A2B-B4F1-CB1C-5A55-7E31C861EAB8}"/>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5075383" y="4491512"/>
              <a:ext cx="2032663" cy="625434"/>
            </a:xfrm>
            <a:prstGeom prst="rect">
              <a:avLst/>
            </a:prstGeom>
          </p:spPr>
        </p:pic>
      </p:grpSp>
    </p:spTree>
    <p:extLst>
      <p:ext uri="{BB962C8B-B14F-4D97-AF65-F5344CB8AC3E}">
        <p14:creationId xmlns:p14="http://schemas.microsoft.com/office/powerpoint/2010/main" val="707137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n 6">
    <p:bg>
      <p:bgPr>
        <a:solidFill>
          <a:schemeClr val="accent4"/>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662BECC1-5341-4416-EDB3-BB2401582E5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312794" y="2089827"/>
            <a:ext cx="5566410" cy="627585"/>
          </a:xfrm>
          <a:prstGeom prst="rect">
            <a:avLst/>
          </a:prstGeom>
        </p:spPr>
      </p:pic>
      <p:sp>
        <p:nvSpPr>
          <p:cNvPr id="7" name="Rectangle 6">
            <a:extLst>
              <a:ext uri="{FF2B5EF4-FFF2-40B4-BE49-F238E27FC236}">
                <a16:creationId xmlns:a16="http://schemas.microsoft.com/office/drawing/2014/main" id="{81363B66-DB4D-F548-26C3-4D11A67393CE}"/>
              </a:ext>
            </a:extLst>
          </p:cNvPr>
          <p:cNvSpPr/>
          <p:nvPr userDrawn="1"/>
        </p:nvSpPr>
        <p:spPr>
          <a:xfrm>
            <a:off x="747252" y="6312310"/>
            <a:ext cx="707922" cy="3637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68876C6-4073-272D-79C1-254FA1569528}"/>
              </a:ext>
            </a:extLst>
          </p:cNvPr>
          <p:cNvSpPr/>
          <p:nvPr userDrawn="1"/>
        </p:nvSpPr>
        <p:spPr>
          <a:xfrm>
            <a:off x="10200968" y="6209071"/>
            <a:ext cx="1755058" cy="4670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a:extLst>
              <a:ext uri="{FF2B5EF4-FFF2-40B4-BE49-F238E27FC236}">
                <a16:creationId xmlns:a16="http://schemas.microsoft.com/office/drawing/2014/main" id="{495CD8E5-ADAF-8ABF-252F-416D03355E60}"/>
              </a:ext>
            </a:extLst>
          </p:cNvPr>
          <p:cNvGrpSpPr/>
          <p:nvPr userDrawn="1"/>
        </p:nvGrpSpPr>
        <p:grpSpPr>
          <a:xfrm>
            <a:off x="4829295" y="3106384"/>
            <a:ext cx="2605978" cy="2010562"/>
            <a:chOff x="4829295" y="3106384"/>
            <a:chExt cx="2605978" cy="2010562"/>
          </a:xfrm>
        </p:grpSpPr>
        <p:pic>
          <p:nvPicPr>
            <p:cNvPr id="3" name="Image 2" descr="Une image contenant texte&#10;&#10;Description générée automatiquement">
              <a:extLst>
                <a:ext uri="{FF2B5EF4-FFF2-40B4-BE49-F238E27FC236}">
                  <a16:creationId xmlns:a16="http://schemas.microsoft.com/office/drawing/2014/main" id="{4430F076-E7F4-29A3-D2E6-78F4076E0C5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829295" y="3106384"/>
              <a:ext cx="2605978" cy="1458945"/>
            </a:xfrm>
            <a:prstGeom prst="rect">
              <a:avLst/>
            </a:prstGeom>
          </p:spPr>
        </p:pic>
        <p:pic>
          <p:nvPicPr>
            <p:cNvPr id="4" name="Graphique 3">
              <a:extLst>
                <a:ext uri="{FF2B5EF4-FFF2-40B4-BE49-F238E27FC236}">
                  <a16:creationId xmlns:a16="http://schemas.microsoft.com/office/drawing/2014/main" id="{8EEB1005-64FA-1F1A-4964-8291C8F53D2A}"/>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5075383" y="4491512"/>
              <a:ext cx="2032663" cy="625434"/>
            </a:xfrm>
            <a:prstGeom prst="rect">
              <a:avLst/>
            </a:prstGeom>
          </p:spPr>
        </p:pic>
      </p:grpSp>
    </p:spTree>
    <p:extLst>
      <p:ext uri="{BB962C8B-B14F-4D97-AF65-F5344CB8AC3E}">
        <p14:creationId xmlns:p14="http://schemas.microsoft.com/office/powerpoint/2010/main" val="1414931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vier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1B672-F510-7AE6-327D-62FDA7C118D7}"/>
              </a:ext>
            </a:extLst>
          </p:cNvPr>
          <p:cNvSpPr>
            <a:spLocks noGrp="1"/>
          </p:cNvSpPr>
          <p:nvPr>
            <p:ph type="title" hasCustomPrompt="1"/>
          </p:nvPr>
        </p:nvSpPr>
        <p:spPr/>
        <p:txBody>
          <a:bodyPr/>
          <a:lstStyle>
            <a:lvl1pPr>
              <a:defRPr/>
            </a:lvl1pPr>
          </a:lstStyle>
          <a:p>
            <a:r>
              <a:rPr lang="fr-FR" dirty="0"/>
              <a:t>Titre</a:t>
            </a:r>
          </a:p>
        </p:txBody>
      </p:sp>
      <p:sp>
        <p:nvSpPr>
          <p:cNvPr id="7" name="Rectangle 6">
            <a:extLst>
              <a:ext uri="{FF2B5EF4-FFF2-40B4-BE49-F238E27FC236}">
                <a16:creationId xmlns:a16="http://schemas.microsoft.com/office/drawing/2014/main" id="{4A0C256D-CFBA-E292-C8A6-BA4AC9F36F76}"/>
              </a:ext>
            </a:extLst>
          </p:cNvPr>
          <p:cNvSpPr/>
          <p:nvPr userDrawn="1"/>
        </p:nvSpPr>
        <p:spPr>
          <a:xfrm>
            <a:off x="894080" y="6258560"/>
            <a:ext cx="345440" cy="44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68361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34DEB-FB79-2AA6-945C-FEC7AB849223}"/>
              </a:ext>
            </a:extLst>
          </p:cNvPr>
          <p:cNvSpPr>
            <a:spLocks noGrp="1"/>
          </p:cNvSpPr>
          <p:nvPr>
            <p:ph type="title" hasCustomPrompt="1"/>
          </p:nvPr>
        </p:nvSpPr>
        <p:spPr>
          <a:xfrm>
            <a:off x="228600" y="358160"/>
            <a:ext cx="11734799" cy="1087182"/>
          </a:xfrm>
          <a:prstGeom prst="rect">
            <a:avLst/>
          </a:prstGeom>
        </p:spPr>
        <p:txBody>
          <a:bodyPr>
            <a:normAutofit/>
          </a:bodyPr>
          <a:lstStyle>
            <a:lvl1pPr>
              <a:defRPr lang="fr-FR" sz="3200" b="1" kern="1200" cap="all" baseline="0" dirty="0">
                <a:solidFill>
                  <a:srgbClr val="05316C"/>
                </a:solidFill>
                <a:latin typeface="Delius Unicase" panose="02000603000000000000" pitchFamily="2" charset="0"/>
                <a:ea typeface="+mj-ea"/>
                <a:cs typeface="+mj-cs"/>
              </a:defRPr>
            </a:lvl1pPr>
          </a:lstStyle>
          <a:p>
            <a:pPr marL="0" lvl="0" algn="l" defTabSz="914400" rtl="0" eaLnBrk="1" latinLnBrk="0" hangingPunct="1">
              <a:lnSpc>
                <a:spcPct val="90000"/>
              </a:lnSpc>
              <a:spcBef>
                <a:spcPct val="0"/>
              </a:spcBef>
              <a:buNone/>
            </a:pPr>
            <a:r>
              <a:rPr lang="fr-FR" dirty="0"/>
              <a:t>TITRE DE LA SLIDE</a:t>
            </a:r>
          </a:p>
        </p:txBody>
      </p:sp>
      <p:sp>
        <p:nvSpPr>
          <p:cNvPr id="3" name="Espace réservé du contenu 2">
            <a:extLst>
              <a:ext uri="{FF2B5EF4-FFF2-40B4-BE49-F238E27FC236}">
                <a16:creationId xmlns:a16="http://schemas.microsoft.com/office/drawing/2014/main" id="{082398AC-D0C6-C244-93F5-EBC32F276637}"/>
              </a:ext>
            </a:extLst>
          </p:cNvPr>
          <p:cNvSpPr>
            <a:spLocks noGrp="1"/>
          </p:cNvSpPr>
          <p:nvPr>
            <p:ph idx="1"/>
          </p:nvPr>
        </p:nvSpPr>
        <p:spPr>
          <a:xfrm>
            <a:off x="218768" y="1624013"/>
            <a:ext cx="11744631" cy="435133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B1AE1959-2F48-3C34-8A9F-19E0AFBDFBE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4EBF4A3A-B04F-9EDB-5891-F3A938023601}"/>
              </a:ext>
            </a:extLst>
          </p:cNvPr>
          <p:cNvSpPr>
            <a:spLocks noGrp="1"/>
          </p:cNvSpPr>
          <p:nvPr>
            <p:ph type="ftr" sz="quarter" idx="11"/>
          </p:nvPr>
        </p:nvSpPr>
        <p:spPr/>
        <p:txBody>
          <a:bodyPr/>
          <a:lstStyle/>
          <a:p>
            <a:r>
              <a:rPr lang="fr-FR"/>
              <a:t>Conférence Châteaubriant DOCS et DOCCR</a:t>
            </a:r>
          </a:p>
        </p:txBody>
      </p:sp>
    </p:spTree>
    <p:extLst>
      <p:ext uri="{BB962C8B-B14F-4D97-AF65-F5344CB8AC3E}">
        <p14:creationId xmlns:p14="http://schemas.microsoft.com/office/powerpoint/2010/main" val="402619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calaire 1 sein">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pic>
        <p:nvPicPr>
          <p:cNvPr id="14" name="Graphique 13">
            <a:extLst>
              <a:ext uri="{FF2B5EF4-FFF2-40B4-BE49-F238E27FC236}">
                <a16:creationId xmlns:a16="http://schemas.microsoft.com/office/drawing/2014/main" id="{2480D9FD-7323-DBE1-1CDE-149C9AC16EEF}"/>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252862" y="1204354"/>
            <a:ext cx="2437050" cy="4285441"/>
          </a:xfrm>
          <a:prstGeom prst="rect">
            <a:avLst/>
          </a:prstGeom>
        </p:spPr>
      </p:pic>
    </p:spTree>
    <p:extLst>
      <p:ext uri="{BB962C8B-B14F-4D97-AF65-F5344CB8AC3E}">
        <p14:creationId xmlns:p14="http://schemas.microsoft.com/office/powerpoint/2010/main" val="390689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calaire 1sein bis">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4" name="Graphique 13">
            <a:extLst>
              <a:ext uri="{FF2B5EF4-FFF2-40B4-BE49-F238E27FC236}">
                <a16:creationId xmlns:a16="http://schemas.microsoft.com/office/drawing/2014/main" id="{2480D9FD-7323-DBE1-1CDE-149C9AC16EE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7252862" y="1204354"/>
            <a:ext cx="2437050" cy="4285441"/>
          </a:xfrm>
          <a:prstGeom prst="rect">
            <a:avLst/>
          </a:prstGeom>
        </p:spPr>
      </p:pic>
    </p:spTree>
    <p:extLst>
      <p:ext uri="{BB962C8B-B14F-4D97-AF65-F5344CB8AC3E}">
        <p14:creationId xmlns:p14="http://schemas.microsoft.com/office/powerpoint/2010/main" val="84213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calaire 2">
    <p:bg>
      <p:bgPr>
        <a:solidFill>
          <a:schemeClr val="accent4"/>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sp>
        <p:nvSpPr>
          <p:cNvPr id="15" name="Espace réservé pour une image  14">
            <a:extLst>
              <a:ext uri="{FF2B5EF4-FFF2-40B4-BE49-F238E27FC236}">
                <a16:creationId xmlns:a16="http://schemas.microsoft.com/office/drawing/2014/main" id="{CAC94C24-76BD-3C09-510C-3326FB3314ED}"/>
              </a:ext>
            </a:extLst>
          </p:cNvPr>
          <p:cNvSpPr>
            <a:spLocks noGrp="1"/>
          </p:cNvSpPr>
          <p:nvPr>
            <p:ph type="pic" sz="quarter" idx="13"/>
          </p:nvPr>
        </p:nvSpPr>
        <p:spPr>
          <a:xfrm>
            <a:off x="7010400" y="1005376"/>
            <a:ext cx="4109884" cy="4847250"/>
          </a:xfrm>
        </p:spPr>
        <p:txBody>
          <a:bodyPr/>
          <a:lstStyle/>
          <a:p>
            <a:r>
              <a:rPr lang="fr-FR"/>
              <a:t>Cliquez sur l'icône pour ajouter une image</a:t>
            </a:r>
          </a:p>
        </p:txBody>
      </p:sp>
    </p:spTree>
    <p:extLst>
      <p:ext uri="{BB962C8B-B14F-4D97-AF65-F5344CB8AC3E}">
        <p14:creationId xmlns:p14="http://schemas.microsoft.com/office/powerpoint/2010/main" val="381084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calaire 2 colôn">
    <p:bg>
      <p:bgPr>
        <a:solidFill>
          <a:schemeClr val="accent4"/>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784D233-CC0C-D9DD-1B84-8196C5BBE9D0}"/>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789365-DE47-B75A-02D3-DCF4AE0D41C5}"/>
              </a:ext>
            </a:extLst>
          </p:cNvPr>
          <p:cNvSpPr>
            <a:spLocks noGrp="1"/>
          </p:cNvSpPr>
          <p:nvPr>
            <p:ph type="ftr" sz="quarter" idx="11"/>
          </p:nvPr>
        </p:nvSpPr>
        <p:spPr/>
        <p:txBody>
          <a:bodyPr/>
          <a:lstStyle/>
          <a:p>
            <a:r>
              <a:rPr lang="fr-FR"/>
              <a:t>Conférence Châteaubriant DOCS et DOCCR</a:t>
            </a:r>
          </a:p>
        </p:txBody>
      </p:sp>
      <p:sp>
        <p:nvSpPr>
          <p:cNvPr id="9" name="Titre 7">
            <a:extLst>
              <a:ext uri="{FF2B5EF4-FFF2-40B4-BE49-F238E27FC236}">
                <a16:creationId xmlns:a16="http://schemas.microsoft.com/office/drawing/2014/main" id="{98207E82-9CA8-ECD6-29D4-04D3FE31B4DD}"/>
              </a:ext>
            </a:extLst>
          </p:cNvPr>
          <p:cNvSpPr>
            <a:spLocks noGrp="1"/>
          </p:cNvSpPr>
          <p:nvPr>
            <p:ph type="title" hasCustomPrompt="1"/>
          </p:nvPr>
        </p:nvSpPr>
        <p:spPr>
          <a:xfrm>
            <a:off x="1071716" y="4827638"/>
            <a:ext cx="5938684" cy="1024987"/>
          </a:xfrm>
        </p:spPr>
        <p:txBody>
          <a:bodyPr anchor="b">
            <a:normAutofit/>
          </a:bodyPr>
          <a:lstStyle>
            <a:lvl1pPr>
              <a:defRPr sz="2600" b="0" cap="none" baseline="0">
                <a:latin typeface="Montserrat SemiBold" panose="00000700000000000000" pitchFamily="2" charset="0"/>
              </a:defRPr>
            </a:lvl1pPr>
          </a:lstStyle>
          <a:p>
            <a:r>
              <a:rPr lang="fr-FR" dirty="0"/>
              <a:t>Titre de la partie sur </a:t>
            </a:r>
            <a:br>
              <a:rPr lang="fr-FR" dirty="0"/>
            </a:br>
            <a:r>
              <a:rPr lang="fr-FR" dirty="0"/>
              <a:t>une ou deux lignes</a:t>
            </a:r>
          </a:p>
        </p:txBody>
      </p:sp>
      <p:pic>
        <p:nvPicPr>
          <p:cNvPr id="10" name="Graphique 9">
            <a:extLst>
              <a:ext uri="{FF2B5EF4-FFF2-40B4-BE49-F238E27FC236}">
                <a16:creationId xmlns:a16="http://schemas.microsoft.com/office/drawing/2014/main" id="{172AA8D6-AC74-CF7D-20AF-3DD6993D53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91119" y="4379129"/>
            <a:ext cx="2177326" cy="492442"/>
          </a:xfrm>
          <a:prstGeom prst="rect">
            <a:avLst/>
          </a:prstGeom>
        </p:spPr>
      </p:pic>
      <p:sp>
        <p:nvSpPr>
          <p:cNvPr id="13" name="Espace réservé du texte 12">
            <a:extLst>
              <a:ext uri="{FF2B5EF4-FFF2-40B4-BE49-F238E27FC236}">
                <a16:creationId xmlns:a16="http://schemas.microsoft.com/office/drawing/2014/main" id="{4E19786D-0E29-60E3-06DB-72FD2FF7A44A}"/>
              </a:ext>
            </a:extLst>
          </p:cNvPr>
          <p:cNvSpPr>
            <a:spLocks noGrp="1"/>
          </p:cNvSpPr>
          <p:nvPr>
            <p:ph type="body" sz="quarter" idx="12" hasCustomPrompt="1"/>
          </p:nvPr>
        </p:nvSpPr>
        <p:spPr>
          <a:xfrm>
            <a:off x="1034845" y="4404380"/>
            <a:ext cx="2133600" cy="441940"/>
          </a:xfrm>
        </p:spPr>
        <p:txBody>
          <a:bodyPr>
            <a:normAutofit/>
          </a:bodyPr>
          <a:lstStyle>
            <a:lvl1pPr>
              <a:defRPr sz="2600" cap="all" baseline="0">
                <a:latin typeface="Delius Unicase" panose="02000603000000000000" pitchFamily="2" charset="0"/>
              </a:defRPr>
            </a:lvl1pPr>
          </a:lstStyle>
          <a:p>
            <a:pPr lvl="0"/>
            <a:r>
              <a:rPr lang="fr-FR" dirty="0"/>
              <a:t>PARTIE 00</a:t>
            </a:r>
          </a:p>
        </p:txBody>
      </p:sp>
      <p:pic>
        <p:nvPicPr>
          <p:cNvPr id="3" name="Graphique 2">
            <a:extLst>
              <a:ext uri="{FF2B5EF4-FFF2-40B4-BE49-F238E27FC236}">
                <a16:creationId xmlns:a16="http://schemas.microsoft.com/office/drawing/2014/main" id="{2262347D-E31F-449E-DC0B-D9D2C3CCBC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090997" y="1702676"/>
            <a:ext cx="3611485" cy="3787119"/>
          </a:xfrm>
          <a:prstGeom prst="rect">
            <a:avLst/>
          </a:prstGeom>
        </p:spPr>
      </p:pic>
    </p:spTree>
    <p:extLst>
      <p:ext uri="{BB962C8B-B14F-4D97-AF65-F5344CB8AC3E}">
        <p14:creationId xmlns:p14="http://schemas.microsoft.com/office/powerpoint/2010/main" val="20423535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D98CEBE-8994-928F-C65F-0C5BCA159E07}"/>
              </a:ext>
            </a:extLst>
          </p:cNvPr>
          <p:cNvSpPr>
            <a:spLocks noGrp="1"/>
          </p:cNvSpPr>
          <p:nvPr>
            <p:ph type="title"/>
          </p:nvPr>
        </p:nvSpPr>
        <p:spPr>
          <a:xfrm>
            <a:off x="228600" y="348792"/>
            <a:ext cx="11732340" cy="1096550"/>
          </a:xfrm>
          <a:prstGeom prst="rect">
            <a:avLst/>
          </a:prstGeom>
        </p:spPr>
        <p:txBody>
          <a:bodyPr vert="horz" lIns="91440" tIns="45720" rIns="9144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3E3929E-7847-22C6-665E-F44D456E632F}"/>
              </a:ext>
            </a:extLst>
          </p:cNvPr>
          <p:cNvSpPr>
            <a:spLocks noGrp="1"/>
          </p:cNvSpPr>
          <p:nvPr>
            <p:ph type="body" idx="1"/>
          </p:nvPr>
        </p:nvSpPr>
        <p:spPr>
          <a:xfrm>
            <a:off x="228600" y="1624290"/>
            <a:ext cx="1173234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 </a:t>
            </a:r>
          </a:p>
          <a:p>
            <a:pPr lvl="3"/>
            <a:r>
              <a:rPr lang="fr-FR" dirty="0"/>
              <a:t>Quatrième niveau </a:t>
            </a:r>
          </a:p>
          <a:p>
            <a:pPr lvl="4"/>
            <a:r>
              <a:rPr lang="fr-FR" dirty="0"/>
              <a:t>Cinquième niveau</a:t>
            </a:r>
          </a:p>
          <a:p>
            <a:pPr lvl="5"/>
            <a:r>
              <a:rPr lang="fr-FR" dirty="0"/>
              <a:t>Sixième niveau</a:t>
            </a:r>
          </a:p>
          <a:p>
            <a:pPr lvl="6"/>
            <a:r>
              <a:rPr lang="fr-FR" dirty="0"/>
              <a:t>Septième niveau</a:t>
            </a:r>
          </a:p>
          <a:p>
            <a:pPr lvl="7"/>
            <a:r>
              <a:rPr lang="fr-FR" dirty="0"/>
              <a:t>Huitième niveau </a:t>
            </a:r>
          </a:p>
          <a:p>
            <a:pPr lvl="8"/>
            <a:r>
              <a:rPr lang="fr-FR" dirty="0"/>
              <a:t>Neuvième niveau</a:t>
            </a:r>
          </a:p>
        </p:txBody>
      </p:sp>
      <p:sp>
        <p:nvSpPr>
          <p:cNvPr id="4" name="Espace réservé de la date 3">
            <a:extLst>
              <a:ext uri="{FF2B5EF4-FFF2-40B4-BE49-F238E27FC236}">
                <a16:creationId xmlns:a16="http://schemas.microsoft.com/office/drawing/2014/main" id="{60169DAA-74EC-49E3-A68E-2C7B6CB87F76}"/>
              </a:ext>
            </a:extLst>
          </p:cNvPr>
          <p:cNvSpPr>
            <a:spLocks noGrp="1"/>
          </p:cNvSpPr>
          <p:nvPr>
            <p:ph type="dt" sz="half" idx="2"/>
          </p:nvPr>
        </p:nvSpPr>
        <p:spPr>
          <a:xfrm>
            <a:off x="228600" y="6310312"/>
            <a:ext cx="882445" cy="365125"/>
          </a:xfrm>
          <a:prstGeom prst="rect">
            <a:avLst/>
          </a:prstGeom>
        </p:spPr>
        <p:txBody>
          <a:bodyPr vert="horz" lIns="91440" tIns="45720" rIns="91440" bIns="45720" rtlCol="0" anchor="ctr"/>
          <a:lstStyle>
            <a:lvl1pPr algn="l">
              <a:defRPr sz="900" b="0">
                <a:solidFill>
                  <a:srgbClr val="05316C"/>
                </a:solidFill>
                <a:latin typeface="Montserrat Medium" panose="00000600000000000000" pitchFamily="2" charset="0"/>
              </a:defRPr>
            </a:lvl1pPr>
          </a:lstStyle>
          <a:p>
            <a:r>
              <a:rPr lang="fr-FR"/>
              <a:t>17 octobre 2024</a:t>
            </a:r>
            <a:endParaRPr lang="fr-FR" dirty="0"/>
          </a:p>
        </p:txBody>
      </p:sp>
      <p:sp>
        <p:nvSpPr>
          <p:cNvPr id="5" name="Espace réservé du pied de page 4">
            <a:extLst>
              <a:ext uri="{FF2B5EF4-FFF2-40B4-BE49-F238E27FC236}">
                <a16:creationId xmlns:a16="http://schemas.microsoft.com/office/drawing/2014/main" id="{B21D09FC-0EFC-49D9-AFEE-DCD957CCCC01}"/>
              </a:ext>
            </a:extLst>
          </p:cNvPr>
          <p:cNvSpPr>
            <a:spLocks noGrp="1"/>
          </p:cNvSpPr>
          <p:nvPr>
            <p:ph type="ftr" sz="quarter" idx="3"/>
          </p:nvPr>
        </p:nvSpPr>
        <p:spPr>
          <a:xfrm>
            <a:off x="1111045" y="6310311"/>
            <a:ext cx="4114800" cy="365125"/>
          </a:xfrm>
          <a:prstGeom prst="rect">
            <a:avLst/>
          </a:prstGeom>
        </p:spPr>
        <p:txBody>
          <a:bodyPr vert="horz" lIns="91440" tIns="45720" rIns="91440" bIns="45720" rtlCol="0" anchor="ctr"/>
          <a:lstStyle>
            <a:lvl1pPr algn="l">
              <a:defRPr sz="900" b="1" cap="all" baseline="0">
                <a:solidFill>
                  <a:srgbClr val="05316C"/>
                </a:solidFill>
                <a:latin typeface="Delius Unicase" panose="02000603000000000000" pitchFamily="2" charset="0"/>
              </a:defRPr>
            </a:lvl1pPr>
          </a:lstStyle>
          <a:p>
            <a:r>
              <a:rPr lang="fr-FR"/>
              <a:t>Conférence Châteaubriant DOCS et DOCCR</a:t>
            </a:r>
            <a:endParaRPr lang="fr-FR" dirty="0"/>
          </a:p>
        </p:txBody>
      </p:sp>
      <p:sp>
        <p:nvSpPr>
          <p:cNvPr id="7" name="ZoneTexte 6">
            <a:extLst>
              <a:ext uri="{FF2B5EF4-FFF2-40B4-BE49-F238E27FC236}">
                <a16:creationId xmlns:a16="http://schemas.microsoft.com/office/drawing/2014/main" id="{CA4FF34F-A061-7C8C-1A11-59EEEED7FFA5}"/>
              </a:ext>
            </a:extLst>
          </p:cNvPr>
          <p:cNvSpPr txBox="1"/>
          <p:nvPr userDrawn="1"/>
        </p:nvSpPr>
        <p:spPr>
          <a:xfrm>
            <a:off x="926691" y="6285773"/>
            <a:ext cx="253180" cy="369332"/>
          </a:xfrm>
          <a:prstGeom prst="rect">
            <a:avLst/>
          </a:prstGeom>
          <a:noFill/>
        </p:spPr>
        <p:txBody>
          <a:bodyPr wrap="square" rtlCol="0">
            <a:spAutoFit/>
          </a:bodyPr>
          <a:lstStyle/>
          <a:p>
            <a:r>
              <a:rPr lang="fr-FR" dirty="0">
                <a:solidFill>
                  <a:schemeClr val="tx2"/>
                </a:solidFill>
                <a:latin typeface="Montserrat Medium" panose="00000600000000000000" pitchFamily="2" charset="0"/>
              </a:rPr>
              <a:t>|</a:t>
            </a:r>
          </a:p>
        </p:txBody>
      </p:sp>
      <p:sp>
        <p:nvSpPr>
          <p:cNvPr id="8" name="ZoneTexte 7">
            <a:extLst>
              <a:ext uri="{FF2B5EF4-FFF2-40B4-BE49-F238E27FC236}">
                <a16:creationId xmlns:a16="http://schemas.microsoft.com/office/drawing/2014/main" id="{58AC355E-C39C-75B6-E17C-66BC586E56B8}"/>
              </a:ext>
            </a:extLst>
          </p:cNvPr>
          <p:cNvSpPr txBox="1"/>
          <p:nvPr userDrawn="1"/>
        </p:nvSpPr>
        <p:spPr>
          <a:xfrm>
            <a:off x="9920747" y="6379363"/>
            <a:ext cx="2040193" cy="230832"/>
          </a:xfrm>
          <a:prstGeom prst="rect">
            <a:avLst/>
          </a:prstGeom>
          <a:noFill/>
        </p:spPr>
        <p:txBody>
          <a:bodyPr wrap="square" rtlCol="0">
            <a:spAutoFit/>
          </a:bodyPr>
          <a:lstStyle/>
          <a:p>
            <a:pPr algn="r"/>
            <a:r>
              <a:rPr lang="fr-FR" sz="900" b="1" dirty="0">
                <a:solidFill>
                  <a:srgbClr val="05316C"/>
                </a:solidFill>
                <a:latin typeface="Delius Unicase" panose="02000603000000000000" pitchFamily="2" charset="0"/>
              </a:rPr>
              <a:t>CRCDC PAYS DE LA LOIRE</a:t>
            </a:r>
          </a:p>
        </p:txBody>
      </p:sp>
    </p:spTree>
    <p:extLst>
      <p:ext uri="{BB962C8B-B14F-4D97-AF65-F5344CB8AC3E}">
        <p14:creationId xmlns:p14="http://schemas.microsoft.com/office/powerpoint/2010/main" val="364077499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2" r:id="rId3"/>
    <p:sldLayoutId id="2147483663" r:id="rId4"/>
    <p:sldLayoutId id="2147483651" r:id="rId5"/>
    <p:sldLayoutId id="2147483679" r:id="rId6"/>
    <p:sldLayoutId id="2147483684" r:id="rId7"/>
    <p:sldLayoutId id="2147483680" r:id="rId8"/>
    <p:sldLayoutId id="2147483671" r:id="rId9"/>
    <p:sldLayoutId id="2147483685" r:id="rId10"/>
    <p:sldLayoutId id="2147483681" r:id="rId11"/>
    <p:sldLayoutId id="2147483674" r:id="rId12"/>
    <p:sldLayoutId id="2147483686" r:id="rId13"/>
    <p:sldLayoutId id="2147483675" r:id="rId14"/>
    <p:sldLayoutId id="2147483712" r:id="rId15"/>
    <p:sldLayoutId id="2147483715" r:id="rId16"/>
    <p:sldLayoutId id="2147483673" r:id="rId17"/>
    <p:sldLayoutId id="2147483711" r:id="rId18"/>
    <p:sldLayoutId id="2147483677" r:id="rId19"/>
    <p:sldLayoutId id="2147483710" r:id="rId20"/>
    <p:sldLayoutId id="2147483672" r:id="rId21"/>
    <p:sldLayoutId id="2147483709" r:id="rId22"/>
    <p:sldLayoutId id="2147483708" r:id="rId23"/>
    <p:sldLayoutId id="2147483676" r:id="rId24"/>
    <p:sldLayoutId id="2147483713" r:id="rId25"/>
    <p:sldLayoutId id="2147483678" r:id="rId26"/>
    <p:sldLayoutId id="2147483714" r:id="rId27"/>
    <p:sldLayoutId id="2147483660" r:id="rId28"/>
    <p:sldLayoutId id="2147483688" r:id="rId29"/>
    <p:sldLayoutId id="2147483689" r:id="rId30"/>
    <p:sldLayoutId id="2147483690" r:id="rId31"/>
    <p:sldLayoutId id="2147483691" r:id="rId32"/>
    <p:sldLayoutId id="2147483650" r:id="rId33"/>
    <p:sldLayoutId id="2147483664" r:id="rId34"/>
    <p:sldLayoutId id="2147483687" r:id="rId35"/>
    <p:sldLayoutId id="2147483692" r:id="rId36"/>
    <p:sldLayoutId id="2147483703" r:id="rId37"/>
    <p:sldLayoutId id="2147483704" r:id="rId38"/>
    <p:sldLayoutId id="2147483669" r:id="rId39"/>
    <p:sldLayoutId id="2147483666" r:id="rId40"/>
    <p:sldLayoutId id="2147483668" r:id="rId41"/>
    <p:sldLayoutId id="2147483667" r:id="rId42"/>
    <p:sldLayoutId id="2147483657" r:id="rId43"/>
    <p:sldLayoutId id="2147483705" r:id="rId44"/>
    <p:sldLayoutId id="2147483670" r:id="rId45"/>
    <p:sldLayoutId id="2147483665" r:id="rId46"/>
    <p:sldLayoutId id="2147483682" r:id="rId47"/>
    <p:sldLayoutId id="2147483716" r:id="rId48"/>
    <p:sldLayoutId id="2147483693" r:id="rId49"/>
    <p:sldLayoutId id="2147483697" r:id="rId50"/>
    <p:sldLayoutId id="2147483702" r:id="rId51"/>
    <p:sldLayoutId id="2147483698" r:id="rId52"/>
    <p:sldLayoutId id="2147483699" r:id="rId53"/>
    <p:sldLayoutId id="2147483707" r:id="rId54"/>
    <p:sldLayoutId id="2147483701" r:id="rId55"/>
    <p:sldLayoutId id="2147483683" r:id="rId56"/>
    <p:sldLayoutId id="2147483706" r:id="rId57"/>
  </p:sldLayoutIdLst>
  <p:hf sldNum="0" hdr="0"/>
  <p:txStyles>
    <p:titleStyle>
      <a:lvl1pPr algn="l" defTabSz="914400" rtl="0" eaLnBrk="1" latinLnBrk="0" hangingPunct="1">
        <a:lnSpc>
          <a:spcPct val="90000"/>
        </a:lnSpc>
        <a:spcBef>
          <a:spcPct val="0"/>
        </a:spcBef>
        <a:buNone/>
        <a:defRPr sz="3200" b="1" kern="1200" cap="all" baseline="0">
          <a:solidFill>
            <a:schemeClr val="tx2"/>
          </a:solidFill>
          <a:latin typeface="Delius Unicase" panose="02000603000000000000" pitchFamily="2" charset="0"/>
          <a:ea typeface="+mj-ea"/>
          <a:cs typeface="+mj-cs"/>
        </a:defRPr>
      </a:lvl1pPr>
    </p:titleStyle>
    <p:body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13.png"/><Relationship Id="rId7" Type="http://schemas.openxmlformats.org/officeDocument/2006/relationships/image" Target="../media/image82.svg"/><Relationship Id="rId12" Type="http://schemas.openxmlformats.org/officeDocument/2006/relationships/image" Target="../media/image87.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chart" Target="../charts/chart1.xml"/><Relationship Id="rId10" Type="http://schemas.openxmlformats.org/officeDocument/2006/relationships/image" Target="../media/image58.png"/><Relationship Id="rId4" Type="http://schemas.openxmlformats.org/officeDocument/2006/relationships/image" Target="../media/image19.svg"/><Relationship Id="rId9" Type="http://schemas.openxmlformats.org/officeDocument/2006/relationships/image" Target="../media/image84.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svg"/><Relationship Id="rId5" Type="http://schemas.openxmlformats.org/officeDocument/2006/relationships/image" Target="../media/image5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99.sv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93.sv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65.png"/><Relationship Id="rId14" Type="http://schemas.openxmlformats.org/officeDocument/2006/relationships/image" Target="../media/image101.sv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8.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72.svg"/><Relationship Id="rId5" Type="http://schemas.openxmlformats.org/officeDocument/2006/relationships/image" Target="../media/image51.png"/><Relationship Id="rId4" Type="http://schemas.openxmlformats.org/officeDocument/2006/relationships/image" Target="../media/image103.svg"/></Relationships>
</file>

<file path=ppt/slides/_rels/slide15.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13.svg"/><Relationship Id="rId17" Type="http://schemas.openxmlformats.org/officeDocument/2006/relationships/image" Target="../media/image76.png"/><Relationship Id="rId2" Type="http://schemas.openxmlformats.org/officeDocument/2006/relationships/notesSlide" Target="../notesSlides/notesSlide11.xml"/><Relationship Id="rId16" Type="http://schemas.openxmlformats.org/officeDocument/2006/relationships/image" Target="../media/image117.svg"/><Relationship Id="rId1" Type="http://schemas.openxmlformats.org/officeDocument/2006/relationships/slideLayout" Target="../slideLayouts/slideLayout38.xml"/><Relationship Id="rId6" Type="http://schemas.openxmlformats.org/officeDocument/2006/relationships/image" Target="../media/image107.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72.png"/><Relationship Id="rId14" Type="http://schemas.openxmlformats.org/officeDocument/2006/relationships/image" Target="../media/image115.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130.sv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124.svg"/><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image" Target="../media/image128.svg"/><Relationship Id="rId4" Type="http://schemas.openxmlformats.org/officeDocument/2006/relationships/image" Target="../media/image80.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15.xml"/><Relationship Id="rId7" Type="http://schemas.openxmlformats.org/officeDocument/2006/relationships/image" Target="../media/image107.svg"/><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image" Target="../media/image85.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91.jpeg"/><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90.jpeg"/><Relationship Id="rId5" Type="http://schemas.openxmlformats.org/officeDocument/2006/relationships/image" Target="../media/image111.sv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92.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26.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51.pn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113.svg"/><Relationship Id="rId5" Type="http://schemas.openxmlformats.org/officeDocument/2006/relationships/image" Target="../media/image73.png"/><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51.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113.svg"/><Relationship Id="rId5" Type="http://schemas.openxmlformats.org/officeDocument/2006/relationships/image" Target="../media/image73.png"/><Relationship Id="rId4" Type="http://schemas.openxmlformats.org/officeDocument/2006/relationships/image" Target="../media/image72.sv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95.png"/><Relationship Id="rId5" Type="http://schemas.openxmlformats.org/officeDocument/2006/relationships/hyperlink" Target="https://www.knowyourlemons.org/" TargetMode="External"/><Relationship Id="rId4" Type="http://schemas.openxmlformats.org/officeDocument/2006/relationships/image" Target="../media/image142.sv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78.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27.sv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33.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59.png"/><Relationship Id="rId12"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148.svg"/><Relationship Id="rId11" Type="http://schemas.openxmlformats.org/officeDocument/2006/relationships/image" Target="../media/image100.png"/><Relationship Id="rId5" Type="http://schemas.openxmlformats.org/officeDocument/2006/relationships/image" Target="../media/image98.png"/><Relationship Id="rId10" Type="http://schemas.openxmlformats.org/officeDocument/2006/relationships/image" Target="../media/image150.svg"/><Relationship Id="rId4" Type="http://schemas.openxmlformats.org/officeDocument/2006/relationships/image" Target="../media/image146.svg"/><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35.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67.png"/><Relationship Id="rId3" Type="http://schemas.openxmlformats.org/officeDocument/2006/relationships/image" Target="../media/image103.png"/><Relationship Id="rId7" Type="http://schemas.openxmlformats.org/officeDocument/2006/relationships/image" Target="../media/image64.png"/><Relationship Id="rId12" Type="http://schemas.openxmlformats.org/officeDocument/2006/relationships/image" Target="../media/image99.sv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93.sv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104.png"/><Relationship Id="rId10" Type="http://schemas.openxmlformats.org/officeDocument/2006/relationships/image" Target="../media/image97.svg"/><Relationship Id="rId4" Type="http://schemas.openxmlformats.org/officeDocument/2006/relationships/image" Target="../media/image155.svg"/><Relationship Id="rId9" Type="http://schemas.openxmlformats.org/officeDocument/2006/relationships/image" Target="../media/image65.png"/><Relationship Id="rId14" Type="http://schemas.openxmlformats.org/officeDocument/2006/relationships/image" Target="../media/image101.sv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5.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image" Target="../media/image140.svg"/><Relationship Id="rId5" Type="http://schemas.openxmlformats.org/officeDocument/2006/relationships/image" Target="../media/image93.png"/><Relationship Id="rId10" Type="http://schemas.openxmlformats.org/officeDocument/2006/relationships/image" Target="../media/image160.svg"/><Relationship Id="rId4" Type="http://schemas.openxmlformats.org/officeDocument/2006/relationships/image" Target="../media/image155.svg"/><Relationship Id="rId9"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33.xml"/><Relationship Id="rId4" Type="http://schemas.openxmlformats.org/officeDocument/2006/relationships/image" Target="../media/image162.svg"/></Relationships>
</file>

<file path=ppt/slides/_rels/slide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53.sv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11.png"/><Relationship Id="rId3" Type="http://schemas.openxmlformats.org/officeDocument/2006/relationships/image" Target="../media/image109.png"/><Relationship Id="rId7" Type="http://schemas.openxmlformats.org/officeDocument/2006/relationships/image" Target="../media/image74.png"/><Relationship Id="rId12" Type="http://schemas.openxmlformats.org/officeDocument/2006/relationships/image" Target="../media/image166.svg"/><Relationship Id="rId17" Type="http://schemas.openxmlformats.org/officeDocument/2006/relationships/image" Target="../media/image86.png"/><Relationship Id="rId2" Type="http://schemas.openxmlformats.org/officeDocument/2006/relationships/notesSlide" Target="../notesSlides/notesSlide32.xml"/><Relationship Id="rId16" Type="http://schemas.openxmlformats.org/officeDocument/2006/relationships/image" Target="../media/image170.svg"/><Relationship Id="rId1" Type="http://schemas.openxmlformats.org/officeDocument/2006/relationships/slideLayout" Target="../slideLayouts/slideLayout38.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69.png"/><Relationship Id="rId1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64.svg"/><Relationship Id="rId9" Type="http://schemas.openxmlformats.org/officeDocument/2006/relationships/image" Target="../media/image75.png"/><Relationship Id="rId14" Type="http://schemas.openxmlformats.org/officeDocument/2006/relationships/image" Target="../media/image168.svg"/></Relationships>
</file>

<file path=ppt/slides/_rels/slide41.xml.rels><?xml version="1.0" encoding="UTF-8" standalone="yes"?>
<Relationships xmlns="http://schemas.openxmlformats.org/package/2006/relationships"><Relationship Id="rId3" Type="http://schemas.openxmlformats.org/officeDocument/2006/relationships/hyperlink" Target="https://monkit.depistage-colorectal.fr/" TargetMode="External"/><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8" Type="http://schemas.openxmlformats.org/officeDocument/2006/relationships/image" Target="../media/image176.svg"/><Relationship Id="rId3" Type="http://schemas.openxmlformats.org/officeDocument/2006/relationships/image" Target="../media/image79.png"/><Relationship Id="rId7" Type="http://schemas.openxmlformats.org/officeDocument/2006/relationships/image" Target="../media/image116.png"/><Relationship Id="rId12" Type="http://schemas.openxmlformats.org/officeDocument/2006/relationships/image" Target="../media/image126.sv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174.svg"/><Relationship Id="rId11" Type="http://schemas.openxmlformats.org/officeDocument/2006/relationships/image" Target="../media/image82.png"/><Relationship Id="rId5" Type="http://schemas.openxmlformats.org/officeDocument/2006/relationships/image" Target="../media/image115.png"/><Relationship Id="rId10" Type="http://schemas.openxmlformats.org/officeDocument/2006/relationships/image" Target="../media/image124.svg"/><Relationship Id="rId4" Type="http://schemas.openxmlformats.org/officeDocument/2006/relationships/image" Target="../media/image80.png"/><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2.svg"/><Relationship Id="rId5" Type="http://schemas.openxmlformats.org/officeDocument/2006/relationships/image" Target="../media/image51.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3.xml"/><Relationship Id="rId4" Type="http://schemas.openxmlformats.org/officeDocument/2006/relationships/image" Target="../media/image72.sv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8.xml"/><Relationship Id="rId1" Type="http://schemas.openxmlformats.org/officeDocument/2006/relationships/slideLayout" Target="../slideLayouts/slideLayout57.xml"/><Relationship Id="rId5" Type="http://schemas.openxmlformats.org/officeDocument/2006/relationships/image" Target="../media/image121.png"/><Relationship Id="rId4" Type="http://schemas.openxmlformats.org/officeDocument/2006/relationships/image" Target="../media/image181.svg"/></Relationships>
</file>

<file path=ppt/slides/_rels/slide4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41.png"/><Relationship Id="rId4" Type="http://schemas.openxmlformats.org/officeDocument/2006/relationships/image" Target="../media/image8.svg"/><Relationship Id="rId9" Type="http://schemas.openxmlformats.org/officeDocument/2006/relationships/image" Target="../media/image4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8.sv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61.svg"/><Relationship Id="rId11" Type="http://schemas.openxmlformats.org/officeDocument/2006/relationships/image" Target="../media/image48.jpeg"/><Relationship Id="rId5" Type="http://schemas.openxmlformats.org/officeDocument/2006/relationships/image" Target="../media/image43.png"/><Relationship Id="rId15" Type="http://schemas.openxmlformats.org/officeDocument/2006/relationships/image" Target="../media/image70.svg"/><Relationship Id="rId10" Type="http://schemas.openxmlformats.org/officeDocument/2006/relationships/image" Target="../media/image47.png"/><Relationship Id="rId4" Type="http://schemas.openxmlformats.org/officeDocument/2006/relationships/image" Target="../media/image59.svg"/><Relationship Id="rId9" Type="http://schemas.openxmlformats.org/officeDocument/2006/relationships/image" Target="../media/image46.pn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9.sv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74.svg"/><Relationship Id="rId11" Type="http://schemas.openxmlformats.org/officeDocument/2006/relationships/image" Target="../media/image42.png"/><Relationship Id="rId5" Type="http://schemas.openxmlformats.org/officeDocument/2006/relationships/image" Target="../media/image52.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54.png"/><Relationship Id="rId14" Type="http://schemas.openxmlformats.org/officeDocument/2006/relationships/image" Target="../media/image8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595C8-3EBA-4456-689A-F4ED30A26878}"/>
              </a:ext>
            </a:extLst>
          </p:cNvPr>
          <p:cNvSpPr>
            <a:spLocks noGrp="1"/>
          </p:cNvSpPr>
          <p:nvPr>
            <p:ph type="ctrTitle"/>
          </p:nvPr>
        </p:nvSpPr>
        <p:spPr>
          <a:xfrm>
            <a:off x="674254" y="3476625"/>
            <a:ext cx="11517746" cy="2376000"/>
          </a:xfrm>
        </p:spPr>
        <p:txBody>
          <a:bodyPr/>
          <a:lstStyle/>
          <a:p>
            <a:r>
              <a:rPr lang="fr-FR" dirty="0"/>
              <a:t>Dépistages organisés des cancers du sein et colo-rectal,</a:t>
            </a:r>
            <a:br>
              <a:rPr lang="fr-FR" dirty="0"/>
            </a:br>
            <a:r>
              <a:rPr lang="fr-FR" dirty="0"/>
              <a:t>et si on en parlait !</a:t>
            </a:r>
            <a:br>
              <a:rPr lang="fr-FR" dirty="0"/>
            </a:br>
            <a:r>
              <a:rPr lang="fr-FR" dirty="0"/>
              <a:t/>
            </a:r>
            <a:br>
              <a:rPr lang="fr-FR" dirty="0"/>
            </a:br>
            <a:endParaRPr lang="fr-FR" dirty="0"/>
          </a:p>
        </p:txBody>
      </p:sp>
      <p:sp>
        <p:nvSpPr>
          <p:cNvPr id="6" name="ZoneTexte 5">
            <a:extLst>
              <a:ext uri="{FF2B5EF4-FFF2-40B4-BE49-F238E27FC236}">
                <a16:creationId xmlns:a16="http://schemas.microsoft.com/office/drawing/2014/main" id="{57AD2C1D-F2E4-DAEC-7FDA-10043B1FD39E}"/>
              </a:ext>
            </a:extLst>
          </p:cNvPr>
          <p:cNvSpPr txBox="1"/>
          <p:nvPr/>
        </p:nvSpPr>
        <p:spPr>
          <a:xfrm>
            <a:off x="674254" y="5929627"/>
            <a:ext cx="4138864" cy="369332"/>
          </a:xfrm>
          <a:prstGeom prst="rect">
            <a:avLst/>
          </a:prstGeom>
          <a:noFill/>
        </p:spPr>
        <p:txBody>
          <a:bodyPr wrap="square" rtlCol="0">
            <a:spAutoFit/>
          </a:bodyPr>
          <a:lstStyle/>
          <a:p>
            <a:r>
              <a:rPr lang="fr-FR" dirty="0">
                <a:solidFill>
                  <a:srgbClr val="05316C"/>
                </a:solidFill>
              </a:rPr>
              <a:t>Dr Karine BERQUET</a:t>
            </a:r>
          </a:p>
        </p:txBody>
      </p:sp>
    </p:spTree>
    <p:extLst>
      <p:ext uri="{BB962C8B-B14F-4D97-AF65-F5344CB8AC3E}">
        <p14:creationId xmlns:p14="http://schemas.microsoft.com/office/powerpoint/2010/main" val="3663821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EF03B2-2A01-682E-88DD-8043523AB127}"/>
              </a:ext>
            </a:extLst>
          </p:cNvPr>
          <p:cNvSpPr>
            <a:spLocks noGrp="1"/>
          </p:cNvSpPr>
          <p:nvPr>
            <p:ph type="dt" sz="half" idx="10"/>
          </p:nvPr>
        </p:nvSpPr>
        <p:spPr/>
        <p:txBody>
          <a:bodyPr/>
          <a:lstStyle/>
          <a:p>
            <a:r>
              <a:rPr lang="fr-FR"/>
              <a:t>17 octobre 2024</a:t>
            </a:r>
          </a:p>
        </p:txBody>
      </p:sp>
      <p:sp>
        <p:nvSpPr>
          <p:cNvPr id="3" name="Espace réservé du pied de page 2">
            <a:extLst>
              <a:ext uri="{FF2B5EF4-FFF2-40B4-BE49-F238E27FC236}">
                <a16:creationId xmlns:a16="http://schemas.microsoft.com/office/drawing/2014/main" id="{388652CC-AB83-239D-F3FC-197C7AAE56B8}"/>
              </a:ext>
            </a:extLst>
          </p:cNvPr>
          <p:cNvSpPr>
            <a:spLocks noGrp="1"/>
          </p:cNvSpPr>
          <p:nvPr>
            <p:ph type="ftr" sz="quarter" idx="11"/>
          </p:nvPr>
        </p:nvSpPr>
        <p:spPr>
          <a:xfrm>
            <a:off x="1111044" y="6310311"/>
            <a:ext cx="4324555" cy="365125"/>
          </a:xfrm>
        </p:spPr>
        <p:txBody>
          <a:bodyPr/>
          <a:lstStyle/>
          <a:p>
            <a:r>
              <a:rPr lang="fr-FR"/>
              <a:t>Conférence Châteaubriant DOCS et DOCCR</a:t>
            </a:r>
            <a:endParaRPr lang="fr-FR" dirty="0"/>
          </a:p>
        </p:txBody>
      </p:sp>
      <p:sp>
        <p:nvSpPr>
          <p:cNvPr id="4" name="Titre 3">
            <a:extLst>
              <a:ext uri="{FF2B5EF4-FFF2-40B4-BE49-F238E27FC236}">
                <a16:creationId xmlns:a16="http://schemas.microsoft.com/office/drawing/2014/main" id="{8349792C-6A9C-81F2-88A2-6090BDE2A18C}"/>
              </a:ext>
            </a:extLst>
          </p:cNvPr>
          <p:cNvSpPr>
            <a:spLocks noGrp="1"/>
          </p:cNvSpPr>
          <p:nvPr>
            <p:ph type="title"/>
          </p:nvPr>
        </p:nvSpPr>
        <p:spPr/>
        <p:txBody>
          <a:bodyPr/>
          <a:lstStyle/>
          <a:p>
            <a:r>
              <a:rPr lang="fr-FR" dirty="0"/>
              <a:t>Le dépistage organisé </a:t>
            </a:r>
            <a:br>
              <a:rPr lang="fr-FR" dirty="0"/>
            </a:br>
            <a:r>
              <a:rPr lang="fr-FR" dirty="0"/>
              <a:t>du cancer du sein</a:t>
            </a:r>
          </a:p>
        </p:txBody>
      </p:sp>
      <p:sp>
        <p:nvSpPr>
          <p:cNvPr id="5" name="Espace réservé du texte 4">
            <a:extLst>
              <a:ext uri="{FF2B5EF4-FFF2-40B4-BE49-F238E27FC236}">
                <a16:creationId xmlns:a16="http://schemas.microsoft.com/office/drawing/2014/main" id="{AE851576-82A0-68CF-005A-52008F5D0FDE}"/>
              </a:ext>
            </a:extLst>
          </p:cNvPr>
          <p:cNvSpPr>
            <a:spLocks noGrp="1"/>
          </p:cNvSpPr>
          <p:nvPr>
            <p:ph type="body" sz="quarter" idx="12"/>
          </p:nvPr>
        </p:nvSpPr>
        <p:spPr/>
        <p:txBody>
          <a:bodyPr>
            <a:normAutofit fontScale="92500" lnSpcReduction="10000"/>
          </a:bodyPr>
          <a:lstStyle/>
          <a:p>
            <a:r>
              <a:rPr lang="fr-FR" dirty="0"/>
              <a:t>PARTIE 03</a:t>
            </a:r>
          </a:p>
        </p:txBody>
      </p:sp>
    </p:spTree>
    <p:extLst>
      <p:ext uri="{BB962C8B-B14F-4D97-AF65-F5344CB8AC3E}">
        <p14:creationId xmlns:p14="http://schemas.microsoft.com/office/powerpoint/2010/main" val="1816852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8E9D0C9-CD4C-99BE-0050-247DBCDCC8A1}"/>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CB7C0891-49D4-E675-4A0F-9B2E060FACDF}"/>
              </a:ext>
            </a:extLst>
          </p:cNvPr>
          <p:cNvSpPr>
            <a:spLocks noGrp="1"/>
          </p:cNvSpPr>
          <p:nvPr>
            <p:ph type="ftr" sz="quarter" idx="11"/>
          </p:nvPr>
        </p:nvSpPr>
        <p:spPr>
          <a:xfrm>
            <a:off x="1111044" y="6310311"/>
            <a:ext cx="4365195" cy="365125"/>
          </a:xfrm>
        </p:spPr>
        <p:txBody>
          <a:bodyPr/>
          <a:lstStyle/>
          <a:p>
            <a:r>
              <a:rPr lang="fr-FR"/>
              <a:t>Conférence Châteaubriant DOCS et DOCCR</a:t>
            </a:r>
            <a:endParaRPr lang="fr-FR" dirty="0"/>
          </a:p>
        </p:txBody>
      </p:sp>
      <p:sp>
        <p:nvSpPr>
          <p:cNvPr id="8" name="Rectangle : coins arrondis 7">
            <a:extLst>
              <a:ext uri="{FF2B5EF4-FFF2-40B4-BE49-F238E27FC236}">
                <a16:creationId xmlns:a16="http://schemas.microsoft.com/office/drawing/2014/main" id="{77C1904D-BD2D-3AE7-1EFA-D205AF1D5A5F}"/>
              </a:ext>
            </a:extLst>
          </p:cNvPr>
          <p:cNvSpPr/>
          <p:nvPr/>
        </p:nvSpPr>
        <p:spPr>
          <a:xfrm>
            <a:off x="400051" y="389256"/>
            <a:ext cx="11391899" cy="5753099"/>
          </a:xfrm>
          <a:prstGeom prst="roundRect">
            <a:avLst>
              <a:gd name="adj" fmla="val 1120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EBFD72B-AC98-0436-51B2-3E5C5AEC6511}"/>
              </a:ext>
            </a:extLst>
          </p:cNvPr>
          <p:cNvSpPr txBox="1"/>
          <p:nvPr/>
        </p:nvSpPr>
        <p:spPr>
          <a:xfrm>
            <a:off x="2486025" y="838200"/>
            <a:ext cx="7219950" cy="461665"/>
          </a:xfrm>
          <a:prstGeom prst="rect">
            <a:avLst/>
          </a:prstGeom>
          <a:noFill/>
        </p:spPr>
        <p:txBody>
          <a:bodyPr wrap="square" rtlCol="0">
            <a:spAutoFit/>
          </a:bodyPr>
          <a:lstStyle/>
          <a:p>
            <a:pPr algn="ctr"/>
            <a:r>
              <a:rPr lang="fr-FR" sz="2400" b="1" dirty="0">
                <a:latin typeface="Delius Unicase" panose="02000603000000000000" pitchFamily="2" charset="0"/>
              </a:rPr>
              <a:t>Le cancer du sein</a:t>
            </a:r>
          </a:p>
        </p:txBody>
      </p:sp>
      <p:grpSp>
        <p:nvGrpSpPr>
          <p:cNvPr id="2" name="Groupe 1">
            <a:extLst>
              <a:ext uri="{FF2B5EF4-FFF2-40B4-BE49-F238E27FC236}">
                <a16:creationId xmlns:a16="http://schemas.microsoft.com/office/drawing/2014/main" id="{CAF33422-C339-BB77-2257-F6C951ACFD6D}"/>
              </a:ext>
            </a:extLst>
          </p:cNvPr>
          <p:cNvGrpSpPr/>
          <p:nvPr/>
        </p:nvGrpSpPr>
        <p:grpSpPr>
          <a:xfrm>
            <a:off x="755081" y="1809822"/>
            <a:ext cx="3679039" cy="947598"/>
            <a:chOff x="322929" y="1587980"/>
            <a:chExt cx="3679039" cy="947598"/>
          </a:xfrm>
        </p:grpSpPr>
        <p:pic>
          <p:nvPicPr>
            <p:cNvPr id="3" name="Graphique 2">
              <a:extLst>
                <a:ext uri="{FF2B5EF4-FFF2-40B4-BE49-F238E27FC236}">
                  <a16:creationId xmlns:a16="http://schemas.microsoft.com/office/drawing/2014/main" id="{D61C0227-394A-811B-E29D-8625D1A13451}"/>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323193" y="1587980"/>
              <a:ext cx="1516118" cy="403084"/>
            </a:xfrm>
            <a:prstGeom prst="rect">
              <a:avLst/>
            </a:prstGeom>
          </p:spPr>
        </p:pic>
        <p:sp>
          <p:nvSpPr>
            <p:cNvPr id="10" name="ZoneTexte 9">
              <a:extLst>
                <a:ext uri="{FF2B5EF4-FFF2-40B4-BE49-F238E27FC236}">
                  <a16:creationId xmlns:a16="http://schemas.microsoft.com/office/drawing/2014/main" id="{C9B2580E-DA05-7F57-3373-F0690499EFE0}"/>
                </a:ext>
              </a:extLst>
            </p:cNvPr>
            <p:cNvSpPr txBox="1"/>
            <p:nvPr/>
          </p:nvSpPr>
          <p:spPr>
            <a:xfrm>
              <a:off x="322929" y="1950803"/>
              <a:ext cx="36790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solidFill>
                  <a:latin typeface="Montserrat SemiBold" panose="00000700000000000000" pitchFamily="2" charset="0"/>
                  <a:ea typeface="Tahoma" panose="020B0604030504040204" pitchFamily="34" charset="0"/>
                  <a:cs typeface="Tahoma" panose="020B0604030504040204" pitchFamily="34" charset="0"/>
                </a:rPr>
                <a:t>D</a:t>
              </a: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E DÉCÈS PAR CANCER</a:t>
              </a:r>
              <a:b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b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CHEZ LES FEMMES EN </a:t>
              </a:r>
              <a:r>
                <a:rPr lang="fr-FR" sz="1600" dirty="0">
                  <a:solidFill>
                    <a:prstClr val="black"/>
                  </a:solidFill>
                  <a:latin typeface="Montserrat SemiBold" panose="00000700000000000000" pitchFamily="2" charset="0"/>
                  <a:ea typeface="Tahoma" panose="020B0604030504040204" pitchFamily="34" charset="0"/>
                  <a:cs typeface="Tahoma" panose="020B0604030504040204" pitchFamily="34" charset="0"/>
                </a:rPr>
                <a:t>F</a:t>
              </a: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RANCE</a:t>
              </a:r>
              <a:endParaRPr kumimoji="0" lang="fr-FR" sz="1600" i="0" u="none" strike="noStrike" kern="1200" spc="0" normalizeH="0" noProof="0" dirty="0">
                <a:ln>
                  <a:noFill/>
                </a:ln>
                <a:solidFill>
                  <a:srgbClr val="05316C"/>
                </a:solidFill>
                <a:effectLst/>
                <a:uLnTx/>
                <a:uFillTx/>
                <a:latin typeface="Montserrat SemiBold" panose="00000700000000000000" pitchFamily="2" charset="0"/>
                <a:ea typeface="Tahoma" panose="020B0604030504040204" pitchFamily="34" charset="0"/>
                <a:cs typeface="Tahoma" panose="020B0604030504040204" pitchFamily="34" charset="0"/>
              </a:endParaRPr>
            </a:p>
          </p:txBody>
        </p:sp>
        <p:sp>
          <p:nvSpPr>
            <p:cNvPr id="12" name="ZoneTexte 11">
              <a:extLst>
                <a:ext uri="{FF2B5EF4-FFF2-40B4-BE49-F238E27FC236}">
                  <a16:creationId xmlns:a16="http://schemas.microsoft.com/office/drawing/2014/main" id="{4AE93DD8-1AF4-46E0-B384-60838CBC190B}"/>
                </a:ext>
              </a:extLst>
            </p:cNvPr>
            <p:cNvSpPr txBox="1"/>
            <p:nvPr/>
          </p:nvSpPr>
          <p:spPr>
            <a:xfrm>
              <a:off x="322929" y="1621732"/>
              <a:ext cx="17160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bg2"/>
                  </a:solidFill>
                  <a:latin typeface="Delius Unicase" panose="02000603000000000000" pitchFamily="2" charset="0"/>
                  <a:ea typeface="Tahoma" panose="020B0604030504040204" pitchFamily="34" charset="0"/>
                  <a:cs typeface="Tahoma" panose="020B0604030504040204" pitchFamily="34" charset="0"/>
                </a:rPr>
                <a:t>1</a:t>
              </a:r>
              <a:r>
                <a:rPr lang="fr-FR" b="1" baseline="30000" dirty="0">
                  <a:solidFill>
                    <a:schemeClr val="bg2"/>
                  </a:solidFill>
                  <a:latin typeface="Delius Unicase" panose="02000603000000000000" pitchFamily="2" charset="0"/>
                  <a:ea typeface="Tahoma" panose="020B0604030504040204" pitchFamily="34" charset="0"/>
                  <a:cs typeface="Tahoma" panose="020B0604030504040204" pitchFamily="34" charset="0"/>
                </a:rPr>
                <a:t>ère</a:t>
              </a:r>
              <a:r>
                <a:rPr lang="fr-FR" b="1" dirty="0">
                  <a:solidFill>
                    <a:schemeClr val="bg2"/>
                  </a:solidFill>
                  <a:latin typeface="Delius Unicase" panose="02000603000000000000" pitchFamily="2" charset="0"/>
                  <a:ea typeface="Tahoma" panose="020B0604030504040204" pitchFamily="34" charset="0"/>
                  <a:cs typeface="Tahoma" panose="020B0604030504040204" pitchFamily="34" charset="0"/>
                </a:rPr>
                <a:t> cause</a:t>
              </a:r>
              <a:endParaRPr kumimoji="0" lang="fr-FR" b="1" i="0" u="none" strike="noStrike" kern="1200" cap="none" spc="0" normalizeH="0" baseline="0" noProof="0" dirty="0">
                <a:ln>
                  <a:noFill/>
                </a:ln>
                <a:solidFill>
                  <a:schemeClr val="bg2"/>
                </a:solidFill>
                <a:effectLst/>
                <a:uLnTx/>
                <a:uFillTx/>
                <a:latin typeface="Delius Unicase" panose="02000603000000000000" pitchFamily="2" charset="0"/>
                <a:ea typeface="Tahoma" panose="020B0604030504040204" pitchFamily="34" charset="0"/>
                <a:cs typeface="Tahoma" panose="020B0604030504040204" pitchFamily="34" charset="0"/>
              </a:endParaRPr>
            </a:p>
          </p:txBody>
        </p:sp>
      </p:grpSp>
      <p:sp>
        <p:nvSpPr>
          <p:cNvPr id="15" name="ZoneTexte 14">
            <a:extLst>
              <a:ext uri="{FF2B5EF4-FFF2-40B4-BE49-F238E27FC236}">
                <a16:creationId xmlns:a16="http://schemas.microsoft.com/office/drawing/2014/main" id="{51D323AE-7C4C-088C-E845-9500706EA2CB}"/>
              </a:ext>
            </a:extLst>
          </p:cNvPr>
          <p:cNvSpPr txBox="1"/>
          <p:nvPr/>
        </p:nvSpPr>
        <p:spPr>
          <a:xfrm>
            <a:off x="7339740" y="4740199"/>
            <a:ext cx="20539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solidFill>
                  <a:schemeClr val="bg2"/>
                </a:solidFill>
                <a:latin typeface="Delius Unicase" panose="02000603000000000000" pitchFamily="2" charset="0"/>
                <a:ea typeface="Tahoma" panose="020B0604030504040204" pitchFamily="34" charset="0"/>
                <a:cs typeface="Tahoma" panose="020B0604030504040204" pitchFamily="34" charset="0"/>
              </a:rPr>
              <a:t>1 FEMME SUR 8</a:t>
            </a:r>
            <a:endParaRPr kumimoji="0" lang="fr-FR" b="1" i="0" u="none" strike="noStrike" kern="1200" cap="none" spc="0" normalizeH="0" baseline="0" noProof="0" dirty="0">
              <a:ln>
                <a:noFill/>
              </a:ln>
              <a:solidFill>
                <a:schemeClr val="bg2"/>
              </a:solidFill>
              <a:effectLst/>
              <a:uLnTx/>
              <a:uFillTx/>
              <a:latin typeface="Delius Unicase" panose="02000603000000000000" pitchFamily="2" charset="0"/>
              <a:ea typeface="Tahoma" panose="020B0604030504040204" pitchFamily="34" charset="0"/>
              <a:cs typeface="Tahoma" panose="020B0604030504040204" pitchFamily="34" charset="0"/>
            </a:endParaRPr>
          </a:p>
        </p:txBody>
      </p:sp>
      <p:sp>
        <p:nvSpPr>
          <p:cNvPr id="17" name="ZoneTexte 16">
            <a:extLst>
              <a:ext uri="{FF2B5EF4-FFF2-40B4-BE49-F238E27FC236}">
                <a16:creationId xmlns:a16="http://schemas.microsoft.com/office/drawing/2014/main" id="{4AEDF38F-70F5-2AD6-453B-0671792BF297}"/>
              </a:ext>
            </a:extLst>
          </p:cNvPr>
          <p:cNvSpPr txBox="1"/>
          <p:nvPr/>
        </p:nvSpPr>
        <p:spPr>
          <a:xfrm>
            <a:off x="7339740" y="5075207"/>
            <a:ext cx="336558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solidFill>
                <a:latin typeface="Montserrat SemiBold" panose="00000700000000000000" pitchFamily="2" charset="0"/>
                <a:ea typeface="Tahoma" panose="020B0604030504040204" pitchFamily="34" charset="0"/>
                <a:cs typeface="Tahoma" panose="020B0604030504040204" pitchFamily="34" charset="0"/>
              </a:rPr>
              <a:t>S</a:t>
            </a: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ERA TOUCHÉE PAR UN </a:t>
            </a:r>
            <a:b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b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CANCER AU COURS DE SA VIE </a:t>
            </a:r>
          </a:p>
        </p:txBody>
      </p:sp>
      <p:grpSp>
        <p:nvGrpSpPr>
          <p:cNvPr id="7" name="Groupe 6">
            <a:extLst>
              <a:ext uri="{FF2B5EF4-FFF2-40B4-BE49-F238E27FC236}">
                <a16:creationId xmlns:a16="http://schemas.microsoft.com/office/drawing/2014/main" id="{924949C9-68C1-5E38-62AC-08101DCADB14}"/>
              </a:ext>
            </a:extLst>
          </p:cNvPr>
          <p:cNvGrpSpPr/>
          <p:nvPr/>
        </p:nvGrpSpPr>
        <p:grpSpPr>
          <a:xfrm>
            <a:off x="7398602" y="3671749"/>
            <a:ext cx="2129972" cy="455349"/>
            <a:chOff x="7398602" y="3671749"/>
            <a:chExt cx="2129972" cy="455349"/>
          </a:xfrm>
        </p:grpSpPr>
        <p:grpSp>
          <p:nvGrpSpPr>
            <p:cNvPr id="23" name="Graphique 16">
              <a:extLst>
                <a:ext uri="{FF2B5EF4-FFF2-40B4-BE49-F238E27FC236}">
                  <a16:creationId xmlns:a16="http://schemas.microsoft.com/office/drawing/2014/main" id="{368541D4-82C5-E46C-E795-1B1588175F05}"/>
                </a:ext>
              </a:extLst>
            </p:cNvPr>
            <p:cNvGrpSpPr/>
            <p:nvPr/>
          </p:nvGrpSpPr>
          <p:grpSpPr>
            <a:xfrm>
              <a:off x="7958026" y="3671749"/>
              <a:ext cx="445792" cy="445792"/>
              <a:chOff x="6428283" y="2470091"/>
              <a:chExt cx="445792" cy="445792"/>
            </a:xfrm>
          </p:grpSpPr>
          <p:sp>
            <p:nvSpPr>
              <p:cNvPr id="81" name="Forme libre : forme 80">
                <a:extLst>
                  <a:ext uri="{FF2B5EF4-FFF2-40B4-BE49-F238E27FC236}">
                    <a16:creationId xmlns:a16="http://schemas.microsoft.com/office/drawing/2014/main" id="{1FD1741F-22BF-D44A-4B04-837802D81F0E}"/>
                  </a:ext>
                </a:extLst>
              </p:cNvPr>
              <p:cNvSpPr/>
              <p:nvPr/>
            </p:nvSpPr>
            <p:spPr>
              <a:xfrm>
                <a:off x="6428283" y="2470091"/>
                <a:ext cx="445792" cy="445792"/>
              </a:xfrm>
              <a:custGeom>
                <a:avLst/>
                <a:gdLst>
                  <a:gd name="connsiteX0" fmla="*/ 445793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3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3" y="222896"/>
                    </a:moveTo>
                    <a:cubicBezTo>
                      <a:pt x="445793" y="345999"/>
                      <a:pt x="345998" y="445793"/>
                      <a:pt x="222896" y="445793"/>
                    </a:cubicBezTo>
                    <a:cubicBezTo>
                      <a:pt x="99794" y="445793"/>
                      <a:pt x="0" y="345999"/>
                      <a:pt x="0" y="222896"/>
                    </a:cubicBezTo>
                    <a:cubicBezTo>
                      <a:pt x="0" y="99794"/>
                      <a:pt x="99794" y="0"/>
                      <a:pt x="222896" y="0"/>
                    </a:cubicBezTo>
                    <a:cubicBezTo>
                      <a:pt x="345998" y="0"/>
                      <a:pt x="445793" y="99794"/>
                      <a:pt x="445793" y="222896"/>
                    </a:cubicBezTo>
                    <a:close/>
                  </a:path>
                </a:pathLst>
              </a:custGeom>
              <a:solidFill>
                <a:srgbClr val="FFFFFF"/>
              </a:solidFill>
              <a:ln w="13557" cap="rnd">
                <a:solidFill>
                  <a:srgbClr val="1C1C1C"/>
                </a:solidFill>
                <a:prstDash val="solid"/>
                <a:round/>
              </a:ln>
            </p:spPr>
            <p:txBody>
              <a:bodyPr rtlCol="0" anchor="ctr"/>
              <a:lstStyle/>
              <a:p>
                <a:endParaRPr lang="fr-FR"/>
              </a:p>
            </p:txBody>
          </p:sp>
          <p:grpSp>
            <p:nvGrpSpPr>
              <p:cNvPr id="82" name="Graphique 16">
                <a:extLst>
                  <a:ext uri="{FF2B5EF4-FFF2-40B4-BE49-F238E27FC236}">
                    <a16:creationId xmlns:a16="http://schemas.microsoft.com/office/drawing/2014/main" id="{5D2B62FF-C414-9BA7-5BC5-C8DB9F9DC235}"/>
                  </a:ext>
                </a:extLst>
              </p:cNvPr>
              <p:cNvGrpSpPr/>
              <p:nvPr/>
            </p:nvGrpSpPr>
            <p:grpSpPr>
              <a:xfrm>
                <a:off x="6572685" y="2624931"/>
                <a:ext cx="138223" cy="123134"/>
                <a:chOff x="6572685" y="2624931"/>
                <a:chExt cx="138223" cy="123134"/>
              </a:xfrm>
            </p:grpSpPr>
            <p:grpSp>
              <p:nvGrpSpPr>
                <p:cNvPr id="83" name="Graphique 16">
                  <a:extLst>
                    <a:ext uri="{FF2B5EF4-FFF2-40B4-BE49-F238E27FC236}">
                      <a16:creationId xmlns:a16="http://schemas.microsoft.com/office/drawing/2014/main" id="{473265B0-E5C5-6919-3990-99DFB1AAE399}"/>
                    </a:ext>
                  </a:extLst>
                </p:cNvPr>
                <p:cNvGrpSpPr/>
                <p:nvPr/>
              </p:nvGrpSpPr>
              <p:grpSpPr>
                <a:xfrm>
                  <a:off x="6572685" y="2624931"/>
                  <a:ext cx="138223" cy="50047"/>
                  <a:chOff x="6572685" y="2624931"/>
                  <a:chExt cx="138223" cy="50047"/>
                </a:xfrm>
                <a:solidFill>
                  <a:srgbClr val="1C1C1C"/>
                </a:solidFill>
              </p:grpSpPr>
              <p:sp>
                <p:nvSpPr>
                  <p:cNvPr id="85" name="Forme libre : forme 84">
                    <a:extLst>
                      <a:ext uri="{FF2B5EF4-FFF2-40B4-BE49-F238E27FC236}">
                        <a16:creationId xmlns:a16="http://schemas.microsoft.com/office/drawing/2014/main" id="{288C1E5A-7BE4-5CF2-AE53-334B4A5E108B}"/>
                      </a:ext>
                    </a:extLst>
                  </p:cNvPr>
                  <p:cNvSpPr/>
                  <p:nvPr/>
                </p:nvSpPr>
                <p:spPr>
                  <a:xfrm rot="-739800">
                    <a:off x="6574729" y="2651471"/>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9" y="21463"/>
                          <a:pt x="10732" y="21463"/>
                        </a:cubicBezTo>
                        <a:cubicBezTo>
                          <a:pt x="4805"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86" name="Forme libre : forme 85">
                    <a:extLst>
                      <a:ext uri="{FF2B5EF4-FFF2-40B4-BE49-F238E27FC236}">
                        <a16:creationId xmlns:a16="http://schemas.microsoft.com/office/drawing/2014/main" id="{7DD90367-1E87-253B-05F0-5AD4DFFD3B70}"/>
                      </a:ext>
                    </a:extLst>
                  </p:cNvPr>
                  <p:cNvSpPr/>
                  <p:nvPr/>
                </p:nvSpPr>
                <p:spPr>
                  <a:xfrm rot="-739800">
                    <a:off x="6687401" y="2626975"/>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grpSp>
            <p:sp>
              <p:nvSpPr>
                <p:cNvPr id="84" name="Forme libre : forme 83">
                  <a:extLst>
                    <a:ext uri="{FF2B5EF4-FFF2-40B4-BE49-F238E27FC236}">
                      <a16:creationId xmlns:a16="http://schemas.microsoft.com/office/drawing/2014/main" id="{548F3553-C21D-E26E-D109-438961A91958}"/>
                    </a:ext>
                  </a:extLst>
                </p:cNvPr>
                <p:cNvSpPr/>
                <p:nvPr/>
              </p:nvSpPr>
              <p:spPr>
                <a:xfrm>
                  <a:off x="6615037" y="2713094"/>
                  <a:ext cx="84865" cy="34971"/>
                </a:xfrm>
                <a:custGeom>
                  <a:avLst/>
                  <a:gdLst>
                    <a:gd name="connsiteX0" fmla="*/ 84866 w 84865"/>
                    <a:gd name="connsiteY0" fmla="*/ 0 h 34971"/>
                    <a:gd name="connsiteX1" fmla="*/ 47737 w 84865"/>
                    <a:gd name="connsiteY1" fmla="*/ 33552 h 34971"/>
                    <a:gd name="connsiteX2" fmla="*/ 0 w 84865"/>
                    <a:gd name="connsiteY2" fmla="*/ 18503 h 34971"/>
                  </a:gdLst>
                  <a:ahLst/>
                  <a:cxnLst>
                    <a:cxn ang="0">
                      <a:pos x="connsiteX0" y="connsiteY0"/>
                    </a:cxn>
                    <a:cxn ang="0">
                      <a:pos x="connsiteX1" y="connsiteY1"/>
                    </a:cxn>
                    <a:cxn ang="0">
                      <a:pos x="connsiteX2" y="connsiteY2"/>
                    </a:cxn>
                  </a:cxnLst>
                  <a:rect l="l" t="t" r="r" b="b"/>
                  <a:pathLst>
                    <a:path w="84865" h="34971">
                      <a:moveTo>
                        <a:pt x="84866" y="0"/>
                      </a:moveTo>
                      <a:cubicBezTo>
                        <a:pt x="84866" y="0"/>
                        <a:pt x="80672" y="26274"/>
                        <a:pt x="47737" y="33552"/>
                      </a:cubicBezTo>
                      <a:cubicBezTo>
                        <a:pt x="14802" y="40706"/>
                        <a:pt x="0" y="18503"/>
                        <a:pt x="0" y="18503"/>
                      </a:cubicBezTo>
                    </a:path>
                  </a:pathLst>
                </a:custGeom>
                <a:noFill/>
                <a:ln w="13557" cap="rnd">
                  <a:solidFill>
                    <a:srgbClr val="1C1C1C"/>
                  </a:solidFill>
                  <a:prstDash val="solid"/>
                  <a:round/>
                </a:ln>
              </p:spPr>
              <p:txBody>
                <a:bodyPr rtlCol="0" anchor="ctr"/>
                <a:lstStyle/>
                <a:p>
                  <a:endParaRPr lang="fr-FR"/>
                </a:p>
              </p:txBody>
            </p:sp>
          </p:grpSp>
        </p:grpSp>
        <p:grpSp>
          <p:nvGrpSpPr>
            <p:cNvPr id="28" name="Graphique 16">
              <a:extLst>
                <a:ext uri="{FF2B5EF4-FFF2-40B4-BE49-F238E27FC236}">
                  <a16:creationId xmlns:a16="http://schemas.microsoft.com/office/drawing/2014/main" id="{B07DA80A-DF7C-403E-F514-606BF9ADAAD0}"/>
                </a:ext>
              </a:extLst>
            </p:cNvPr>
            <p:cNvGrpSpPr/>
            <p:nvPr/>
          </p:nvGrpSpPr>
          <p:grpSpPr>
            <a:xfrm>
              <a:off x="9082782" y="3681306"/>
              <a:ext cx="445792" cy="445792"/>
              <a:chOff x="7601110" y="2470091"/>
              <a:chExt cx="445792" cy="445792"/>
            </a:xfrm>
          </p:grpSpPr>
          <p:sp>
            <p:nvSpPr>
              <p:cNvPr id="75" name="Forme libre : forme 74">
                <a:extLst>
                  <a:ext uri="{FF2B5EF4-FFF2-40B4-BE49-F238E27FC236}">
                    <a16:creationId xmlns:a16="http://schemas.microsoft.com/office/drawing/2014/main" id="{1EB5EE9D-855D-DD61-DE40-40D258508E50}"/>
                  </a:ext>
                </a:extLst>
              </p:cNvPr>
              <p:cNvSpPr/>
              <p:nvPr/>
            </p:nvSpPr>
            <p:spPr>
              <a:xfrm>
                <a:off x="7601110" y="2470091"/>
                <a:ext cx="445792" cy="445792"/>
              </a:xfrm>
              <a:custGeom>
                <a:avLst/>
                <a:gdLst>
                  <a:gd name="connsiteX0" fmla="*/ 445793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3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3" y="222896"/>
                    </a:moveTo>
                    <a:cubicBezTo>
                      <a:pt x="445793" y="345999"/>
                      <a:pt x="345999" y="445793"/>
                      <a:pt x="222896" y="445793"/>
                    </a:cubicBezTo>
                    <a:cubicBezTo>
                      <a:pt x="99794" y="445793"/>
                      <a:pt x="0" y="345999"/>
                      <a:pt x="0" y="222896"/>
                    </a:cubicBezTo>
                    <a:cubicBezTo>
                      <a:pt x="0" y="99794"/>
                      <a:pt x="99794" y="0"/>
                      <a:pt x="222896" y="0"/>
                    </a:cubicBezTo>
                    <a:cubicBezTo>
                      <a:pt x="345998" y="0"/>
                      <a:pt x="445793" y="99794"/>
                      <a:pt x="445793" y="222896"/>
                    </a:cubicBezTo>
                    <a:close/>
                  </a:path>
                </a:pathLst>
              </a:custGeom>
              <a:solidFill>
                <a:srgbClr val="FFFFFF"/>
              </a:solidFill>
              <a:ln w="13557" cap="rnd">
                <a:solidFill>
                  <a:srgbClr val="1C1C1C"/>
                </a:solidFill>
                <a:prstDash val="solid"/>
                <a:round/>
              </a:ln>
            </p:spPr>
            <p:txBody>
              <a:bodyPr rtlCol="0" anchor="ctr"/>
              <a:lstStyle/>
              <a:p>
                <a:endParaRPr lang="fr-FR"/>
              </a:p>
            </p:txBody>
          </p:sp>
          <p:grpSp>
            <p:nvGrpSpPr>
              <p:cNvPr id="76" name="Graphique 16">
                <a:extLst>
                  <a:ext uri="{FF2B5EF4-FFF2-40B4-BE49-F238E27FC236}">
                    <a16:creationId xmlns:a16="http://schemas.microsoft.com/office/drawing/2014/main" id="{C2B4430F-06A8-30C3-7FA2-F7D90F37C057}"/>
                  </a:ext>
                </a:extLst>
              </p:cNvPr>
              <p:cNvGrpSpPr/>
              <p:nvPr/>
            </p:nvGrpSpPr>
            <p:grpSpPr>
              <a:xfrm>
                <a:off x="7763794" y="2625437"/>
                <a:ext cx="138318" cy="122534"/>
                <a:chOff x="7763794" y="2625437"/>
                <a:chExt cx="138318" cy="122534"/>
              </a:xfrm>
            </p:grpSpPr>
            <p:grpSp>
              <p:nvGrpSpPr>
                <p:cNvPr id="77" name="Graphique 16">
                  <a:extLst>
                    <a:ext uri="{FF2B5EF4-FFF2-40B4-BE49-F238E27FC236}">
                      <a16:creationId xmlns:a16="http://schemas.microsoft.com/office/drawing/2014/main" id="{AFA4AFDF-378A-9DDF-47DC-695A0141B158}"/>
                    </a:ext>
                  </a:extLst>
                </p:cNvPr>
                <p:cNvGrpSpPr/>
                <p:nvPr/>
              </p:nvGrpSpPr>
              <p:grpSpPr>
                <a:xfrm>
                  <a:off x="7763794" y="2625437"/>
                  <a:ext cx="138318" cy="49046"/>
                  <a:chOff x="7763794" y="2625437"/>
                  <a:chExt cx="138318" cy="49046"/>
                </a:xfrm>
                <a:solidFill>
                  <a:srgbClr val="1C1C1C"/>
                </a:solidFill>
              </p:grpSpPr>
              <p:sp>
                <p:nvSpPr>
                  <p:cNvPr id="79" name="Forme libre : forme 78">
                    <a:extLst>
                      <a:ext uri="{FF2B5EF4-FFF2-40B4-BE49-F238E27FC236}">
                        <a16:creationId xmlns:a16="http://schemas.microsoft.com/office/drawing/2014/main" id="{616FE99B-9E3E-C7B8-429A-3E1345F2DDF3}"/>
                      </a:ext>
                    </a:extLst>
                  </p:cNvPr>
                  <p:cNvSpPr/>
                  <p:nvPr/>
                </p:nvSpPr>
                <p:spPr>
                  <a:xfrm rot="-4691400">
                    <a:off x="7765764" y="2627406"/>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id="{C9516617-B5C3-999E-61BF-158F476E8FFD}"/>
                      </a:ext>
                    </a:extLst>
                  </p:cNvPr>
                  <p:cNvSpPr/>
                  <p:nvPr/>
                </p:nvSpPr>
                <p:spPr>
                  <a:xfrm rot="-4691400">
                    <a:off x="7878681" y="2651051"/>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9" y="21463"/>
                          <a:pt x="10732" y="21463"/>
                        </a:cubicBezTo>
                        <a:cubicBezTo>
                          <a:pt x="4805"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grpSp>
            <p:sp>
              <p:nvSpPr>
                <p:cNvPr id="78" name="Forme libre : forme 77">
                  <a:extLst>
                    <a:ext uri="{FF2B5EF4-FFF2-40B4-BE49-F238E27FC236}">
                      <a16:creationId xmlns:a16="http://schemas.microsoft.com/office/drawing/2014/main" id="{E99D5AD1-6F29-AEA4-C436-CB18F164502E}"/>
                    </a:ext>
                  </a:extLst>
                </p:cNvPr>
                <p:cNvSpPr/>
                <p:nvPr/>
              </p:nvSpPr>
              <p:spPr>
                <a:xfrm>
                  <a:off x="7775282" y="2713464"/>
                  <a:ext cx="84989" cy="34507"/>
                </a:xfrm>
                <a:custGeom>
                  <a:avLst/>
                  <a:gdLst>
                    <a:gd name="connsiteX0" fmla="*/ 84989 w 84989"/>
                    <a:gd name="connsiteY0" fmla="*/ 17763 h 34507"/>
                    <a:gd name="connsiteX1" fmla="*/ 37376 w 84989"/>
                    <a:gd name="connsiteY1" fmla="*/ 33182 h 34507"/>
                    <a:gd name="connsiteX2" fmla="*/ 0 w 84989"/>
                    <a:gd name="connsiteY2" fmla="*/ 0 h 34507"/>
                  </a:gdLst>
                  <a:ahLst/>
                  <a:cxnLst>
                    <a:cxn ang="0">
                      <a:pos x="connsiteX0" y="connsiteY0"/>
                    </a:cxn>
                    <a:cxn ang="0">
                      <a:pos x="connsiteX1" y="connsiteY1"/>
                    </a:cxn>
                    <a:cxn ang="0">
                      <a:pos x="connsiteX2" y="connsiteY2"/>
                    </a:cxn>
                  </a:cxnLst>
                  <a:rect l="l" t="t" r="r" b="b"/>
                  <a:pathLst>
                    <a:path w="84989" h="34507">
                      <a:moveTo>
                        <a:pt x="84989" y="17763"/>
                      </a:moveTo>
                      <a:cubicBezTo>
                        <a:pt x="84989" y="17763"/>
                        <a:pt x="70434" y="40089"/>
                        <a:pt x="37376" y="33182"/>
                      </a:cubicBezTo>
                      <a:cubicBezTo>
                        <a:pt x="4317" y="26274"/>
                        <a:pt x="0" y="0"/>
                        <a:pt x="0" y="0"/>
                      </a:cubicBezTo>
                    </a:path>
                  </a:pathLst>
                </a:custGeom>
                <a:noFill/>
                <a:ln w="13557" cap="rnd">
                  <a:solidFill>
                    <a:srgbClr val="1C1C1C"/>
                  </a:solidFill>
                  <a:prstDash val="solid"/>
                  <a:round/>
                </a:ln>
              </p:spPr>
              <p:txBody>
                <a:bodyPr rtlCol="0" anchor="ctr"/>
                <a:lstStyle/>
                <a:p>
                  <a:endParaRPr lang="fr-FR"/>
                </a:p>
              </p:txBody>
            </p:sp>
          </p:grpSp>
        </p:grpSp>
        <p:grpSp>
          <p:nvGrpSpPr>
            <p:cNvPr id="31" name="Graphique 16">
              <a:extLst>
                <a:ext uri="{FF2B5EF4-FFF2-40B4-BE49-F238E27FC236}">
                  <a16:creationId xmlns:a16="http://schemas.microsoft.com/office/drawing/2014/main" id="{6C5F5695-1D8B-A58D-AC5E-8A238D97095F}"/>
                </a:ext>
              </a:extLst>
            </p:cNvPr>
            <p:cNvGrpSpPr/>
            <p:nvPr/>
          </p:nvGrpSpPr>
          <p:grpSpPr>
            <a:xfrm>
              <a:off x="7398602" y="3681306"/>
              <a:ext cx="445792" cy="445792"/>
              <a:chOff x="5858399" y="2470091"/>
              <a:chExt cx="445792" cy="445792"/>
            </a:xfrm>
          </p:grpSpPr>
          <p:sp>
            <p:nvSpPr>
              <p:cNvPr id="69" name="Forme libre : forme 68">
                <a:extLst>
                  <a:ext uri="{FF2B5EF4-FFF2-40B4-BE49-F238E27FC236}">
                    <a16:creationId xmlns:a16="http://schemas.microsoft.com/office/drawing/2014/main" id="{09729F08-C986-B7F2-22E6-5BD55680005C}"/>
                  </a:ext>
                </a:extLst>
              </p:cNvPr>
              <p:cNvSpPr/>
              <p:nvPr/>
            </p:nvSpPr>
            <p:spPr>
              <a:xfrm>
                <a:off x="5858399" y="2470091"/>
                <a:ext cx="445792" cy="445792"/>
              </a:xfrm>
              <a:custGeom>
                <a:avLst/>
                <a:gdLst>
                  <a:gd name="connsiteX0" fmla="*/ 445793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3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3" y="222896"/>
                    </a:moveTo>
                    <a:cubicBezTo>
                      <a:pt x="445793" y="345999"/>
                      <a:pt x="345999" y="445793"/>
                      <a:pt x="222896" y="445793"/>
                    </a:cubicBezTo>
                    <a:cubicBezTo>
                      <a:pt x="99794" y="445793"/>
                      <a:pt x="0" y="345999"/>
                      <a:pt x="0" y="222896"/>
                    </a:cubicBezTo>
                    <a:cubicBezTo>
                      <a:pt x="0" y="99794"/>
                      <a:pt x="99794" y="0"/>
                      <a:pt x="222896" y="0"/>
                    </a:cubicBezTo>
                    <a:cubicBezTo>
                      <a:pt x="345999" y="0"/>
                      <a:pt x="445793" y="99794"/>
                      <a:pt x="445793" y="222896"/>
                    </a:cubicBezTo>
                    <a:close/>
                  </a:path>
                </a:pathLst>
              </a:custGeom>
              <a:solidFill>
                <a:srgbClr val="FFFFFF"/>
              </a:solidFill>
              <a:ln w="13557" cap="rnd">
                <a:solidFill>
                  <a:srgbClr val="1C1C1C"/>
                </a:solidFill>
                <a:prstDash val="solid"/>
                <a:round/>
              </a:ln>
            </p:spPr>
            <p:txBody>
              <a:bodyPr rtlCol="0" anchor="ctr"/>
              <a:lstStyle/>
              <a:p>
                <a:endParaRPr lang="fr-FR"/>
              </a:p>
            </p:txBody>
          </p:sp>
          <p:grpSp>
            <p:nvGrpSpPr>
              <p:cNvPr id="70" name="Graphique 16">
                <a:extLst>
                  <a:ext uri="{FF2B5EF4-FFF2-40B4-BE49-F238E27FC236}">
                    <a16:creationId xmlns:a16="http://schemas.microsoft.com/office/drawing/2014/main" id="{2A8FB25D-C5AD-D26F-A549-4E1FAC33D4D5}"/>
                  </a:ext>
                </a:extLst>
              </p:cNvPr>
              <p:cNvGrpSpPr/>
              <p:nvPr/>
            </p:nvGrpSpPr>
            <p:grpSpPr>
              <a:xfrm>
                <a:off x="6021166" y="2625309"/>
                <a:ext cx="138293" cy="122662"/>
                <a:chOff x="6021166" y="2625309"/>
                <a:chExt cx="138293" cy="122662"/>
              </a:xfrm>
            </p:grpSpPr>
            <p:grpSp>
              <p:nvGrpSpPr>
                <p:cNvPr id="71" name="Graphique 16">
                  <a:extLst>
                    <a:ext uri="{FF2B5EF4-FFF2-40B4-BE49-F238E27FC236}">
                      <a16:creationId xmlns:a16="http://schemas.microsoft.com/office/drawing/2014/main" id="{F85E9B42-5D73-0689-82C4-4BE78A5F6514}"/>
                    </a:ext>
                  </a:extLst>
                </p:cNvPr>
                <p:cNvGrpSpPr/>
                <p:nvPr/>
              </p:nvGrpSpPr>
              <p:grpSpPr>
                <a:xfrm>
                  <a:off x="6021166" y="2625309"/>
                  <a:ext cx="138293" cy="49167"/>
                  <a:chOff x="6021166" y="2625309"/>
                  <a:chExt cx="138293" cy="49167"/>
                </a:xfrm>
                <a:solidFill>
                  <a:srgbClr val="1C1C1C"/>
                </a:solidFill>
              </p:grpSpPr>
              <p:sp>
                <p:nvSpPr>
                  <p:cNvPr id="73" name="Forme libre : forme 72">
                    <a:extLst>
                      <a:ext uri="{FF2B5EF4-FFF2-40B4-BE49-F238E27FC236}">
                        <a16:creationId xmlns:a16="http://schemas.microsoft.com/office/drawing/2014/main" id="{F5116BD3-8DF3-1BBE-02C9-B4AECE99D6BA}"/>
                      </a:ext>
                    </a:extLst>
                  </p:cNvPr>
                  <p:cNvSpPr/>
                  <p:nvPr/>
                </p:nvSpPr>
                <p:spPr>
                  <a:xfrm rot="-4691400">
                    <a:off x="6023135" y="2627278"/>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04DA78EB-B89E-5895-5BBE-0C65D3FBB134}"/>
                      </a:ext>
                    </a:extLst>
                  </p:cNvPr>
                  <p:cNvSpPr/>
                  <p:nvPr/>
                </p:nvSpPr>
                <p:spPr>
                  <a:xfrm rot="-4691400">
                    <a:off x="6136027" y="2651043"/>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grpSp>
            <p:sp>
              <p:nvSpPr>
                <p:cNvPr id="72" name="Forme libre : forme 71">
                  <a:extLst>
                    <a:ext uri="{FF2B5EF4-FFF2-40B4-BE49-F238E27FC236}">
                      <a16:creationId xmlns:a16="http://schemas.microsoft.com/office/drawing/2014/main" id="{BDAC7D96-3628-E262-7A52-5FD1C42E22A8}"/>
                    </a:ext>
                  </a:extLst>
                </p:cNvPr>
                <p:cNvSpPr/>
                <p:nvPr/>
              </p:nvSpPr>
              <p:spPr>
                <a:xfrm>
                  <a:off x="6032695" y="2713464"/>
                  <a:ext cx="84989" cy="34507"/>
                </a:xfrm>
                <a:custGeom>
                  <a:avLst/>
                  <a:gdLst>
                    <a:gd name="connsiteX0" fmla="*/ 84989 w 84989"/>
                    <a:gd name="connsiteY0" fmla="*/ 17763 h 34507"/>
                    <a:gd name="connsiteX1" fmla="*/ 37376 w 84989"/>
                    <a:gd name="connsiteY1" fmla="*/ 33182 h 34507"/>
                    <a:gd name="connsiteX2" fmla="*/ 0 w 84989"/>
                    <a:gd name="connsiteY2" fmla="*/ 0 h 34507"/>
                  </a:gdLst>
                  <a:ahLst/>
                  <a:cxnLst>
                    <a:cxn ang="0">
                      <a:pos x="connsiteX0" y="connsiteY0"/>
                    </a:cxn>
                    <a:cxn ang="0">
                      <a:pos x="connsiteX1" y="connsiteY1"/>
                    </a:cxn>
                    <a:cxn ang="0">
                      <a:pos x="connsiteX2" y="connsiteY2"/>
                    </a:cxn>
                  </a:cxnLst>
                  <a:rect l="l" t="t" r="r" b="b"/>
                  <a:pathLst>
                    <a:path w="84989" h="34507">
                      <a:moveTo>
                        <a:pt x="84989" y="17763"/>
                      </a:moveTo>
                      <a:cubicBezTo>
                        <a:pt x="84989" y="17763"/>
                        <a:pt x="70434" y="40089"/>
                        <a:pt x="37376" y="33182"/>
                      </a:cubicBezTo>
                      <a:cubicBezTo>
                        <a:pt x="4317" y="26274"/>
                        <a:pt x="0" y="0"/>
                        <a:pt x="0" y="0"/>
                      </a:cubicBezTo>
                    </a:path>
                  </a:pathLst>
                </a:custGeom>
                <a:noFill/>
                <a:ln w="13557" cap="rnd">
                  <a:solidFill>
                    <a:srgbClr val="1C1C1C"/>
                  </a:solidFill>
                  <a:prstDash val="solid"/>
                  <a:round/>
                </a:ln>
              </p:spPr>
              <p:txBody>
                <a:bodyPr rtlCol="0" anchor="ctr"/>
                <a:lstStyle/>
                <a:p>
                  <a:endParaRPr lang="fr-FR"/>
                </a:p>
              </p:txBody>
            </p:sp>
          </p:grpSp>
        </p:grpSp>
        <p:grpSp>
          <p:nvGrpSpPr>
            <p:cNvPr id="33" name="Graphique 16">
              <a:extLst>
                <a:ext uri="{FF2B5EF4-FFF2-40B4-BE49-F238E27FC236}">
                  <a16:creationId xmlns:a16="http://schemas.microsoft.com/office/drawing/2014/main" id="{8F541916-9280-C41D-891A-D55433C1F129}"/>
                </a:ext>
              </a:extLst>
            </p:cNvPr>
            <p:cNvGrpSpPr/>
            <p:nvPr/>
          </p:nvGrpSpPr>
          <p:grpSpPr>
            <a:xfrm>
              <a:off x="8527940" y="3681306"/>
              <a:ext cx="445792" cy="445792"/>
              <a:chOff x="7014696" y="2470091"/>
              <a:chExt cx="445792" cy="445792"/>
            </a:xfrm>
          </p:grpSpPr>
          <p:sp>
            <p:nvSpPr>
              <p:cNvPr id="63" name="Forme libre : forme 62">
                <a:extLst>
                  <a:ext uri="{FF2B5EF4-FFF2-40B4-BE49-F238E27FC236}">
                    <a16:creationId xmlns:a16="http://schemas.microsoft.com/office/drawing/2014/main" id="{D5BF6120-D310-3481-C7A6-212AF6E46CB8}"/>
                  </a:ext>
                </a:extLst>
              </p:cNvPr>
              <p:cNvSpPr/>
              <p:nvPr/>
            </p:nvSpPr>
            <p:spPr>
              <a:xfrm>
                <a:off x="7014696" y="2470091"/>
                <a:ext cx="445792" cy="445792"/>
              </a:xfrm>
              <a:custGeom>
                <a:avLst/>
                <a:gdLst>
                  <a:gd name="connsiteX0" fmla="*/ 445792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2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2" y="222896"/>
                    </a:moveTo>
                    <a:cubicBezTo>
                      <a:pt x="445792" y="345999"/>
                      <a:pt x="345998" y="445793"/>
                      <a:pt x="222896" y="445793"/>
                    </a:cubicBezTo>
                    <a:cubicBezTo>
                      <a:pt x="99794" y="445793"/>
                      <a:pt x="0" y="345999"/>
                      <a:pt x="0" y="222896"/>
                    </a:cubicBezTo>
                    <a:cubicBezTo>
                      <a:pt x="0" y="99794"/>
                      <a:pt x="99794" y="0"/>
                      <a:pt x="222896" y="0"/>
                    </a:cubicBezTo>
                    <a:cubicBezTo>
                      <a:pt x="345998" y="0"/>
                      <a:pt x="445792" y="99794"/>
                      <a:pt x="445792" y="222896"/>
                    </a:cubicBezTo>
                    <a:close/>
                  </a:path>
                </a:pathLst>
              </a:custGeom>
              <a:solidFill>
                <a:srgbClr val="FFFFFF"/>
              </a:solidFill>
              <a:ln w="13557" cap="rnd">
                <a:solidFill>
                  <a:srgbClr val="1C1C1C"/>
                </a:solidFill>
                <a:prstDash val="solid"/>
                <a:round/>
              </a:ln>
            </p:spPr>
            <p:txBody>
              <a:bodyPr rtlCol="0" anchor="ctr"/>
              <a:lstStyle/>
              <a:p>
                <a:endParaRPr lang="fr-FR"/>
              </a:p>
            </p:txBody>
          </p:sp>
          <p:grpSp>
            <p:nvGrpSpPr>
              <p:cNvPr id="64" name="Graphique 16">
                <a:extLst>
                  <a:ext uri="{FF2B5EF4-FFF2-40B4-BE49-F238E27FC236}">
                    <a16:creationId xmlns:a16="http://schemas.microsoft.com/office/drawing/2014/main" id="{E442B457-B81D-1D35-A536-773095C6C43D}"/>
                  </a:ext>
                </a:extLst>
              </p:cNvPr>
              <p:cNvGrpSpPr/>
              <p:nvPr/>
            </p:nvGrpSpPr>
            <p:grpSpPr>
              <a:xfrm>
                <a:off x="7164374" y="2632016"/>
                <a:ext cx="138177" cy="115769"/>
                <a:chOff x="7164374" y="2632016"/>
                <a:chExt cx="138177" cy="115769"/>
              </a:xfrm>
            </p:grpSpPr>
            <p:grpSp>
              <p:nvGrpSpPr>
                <p:cNvPr id="65" name="Graphique 16">
                  <a:extLst>
                    <a:ext uri="{FF2B5EF4-FFF2-40B4-BE49-F238E27FC236}">
                      <a16:creationId xmlns:a16="http://schemas.microsoft.com/office/drawing/2014/main" id="{CBE95493-13D3-1CAD-93F0-F38D982C119C}"/>
                    </a:ext>
                  </a:extLst>
                </p:cNvPr>
                <p:cNvGrpSpPr/>
                <p:nvPr/>
              </p:nvGrpSpPr>
              <p:grpSpPr>
                <a:xfrm>
                  <a:off x="7164374" y="2632016"/>
                  <a:ext cx="138177" cy="34247"/>
                  <a:chOff x="7164374" y="2632016"/>
                  <a:chExt cx="138177" cy="34247"/>
                </a:xfrm>
                <a:solidFill>
                  <a:srgbClr val="1C1C1C"/>
                </a:solidFill>
              </p:grpSpPr>
              <p:sp>
                <p:nvSpPr>
                  <p:cNvPr id="67" name="Forme libre : forme 66">
                    <a:extLst>
                      <a:ext uri="{FF2B5EF4-FFF2-40B4-BE49-F238E27FC236}">
                        <a16:creationId xmlns:a16="http://schemas.microsoft.com/office/drawing/2014/main" id="{F10A9034-5E7C-51F1-AB30-987DB90BA249}"/>
                      </a:ext>
                    </a:extLst>
                  </p:cNvPr>
                  <p:cNvSpPr/>
                  <p:nvPr/>
                </p:nvSpPr>
                <p:spPr>
                  <a:xfrm rot="-323400">
                    <a:off x="7165335" y="2643840"/>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630B2BC6-CC93-76C8-CFBA-2F221E5D3F91}"/>
                      </a:ext>
                    </a:extLst>
                  </p:cNvPr>
                  <p:cNvSpPr/>
                  <p:nvPr/>
                </p:nvSpPr>
                <p:spPr>
                  <a:xfrm rot="-323400">
                    <a:off x="7280128" y="2632977"/>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9"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grpSp>
            <p:sp>
              <p:nvSpPr>
                <p:cNvPr id="66" name="Forme libre : forme 65">
                  <a:extLst>
                    <a:ext uri="{FF2B5EF4-FFF2-40B4-BE49-F238E27FC236}">
                      <a16:creationId xmlns:a16="http://schemas.microsoft.com/office/drawing/2014/main" id="{996110AB-7613-6394-4B0F-6CD7C8FC2AD6}"/>
                    </a:ext>
                  </a:extLst>
                </p:cNvPr>
                <p:cNvSpPr/>
                <p:nvPr/>
              </p:nvSpPr>
              <p:spPr>
                <a:xfrm>
                  <a:off x="7197257" y="2718768"/>
                  <a:ext cx="86346" cy="29017"/>
                </a:xfrm>
                <a:custGeom>
                  <a:avLst/>
                  <a:gdLst>
                    <a:gd name="connsiteX0" fmla="*/ 86346 w 86346"/>
                    <a:gd name="connsiteY0" fmla="*/ 0 h 29017"/>
                    <a:gd name="connsiteX1" fmla="*/ 45517 w 86346"/>
                    <a:gd name="connsiteY1" fmla="*/ 28741 h 29017"/>
                    <a:gd name="connsiteX2" fmla="*/ 0 w 86346"/>
                    <a:gd name="connsiteY2" fmla="*/ 8141 h 29017"/>
                  </a:gdLst>
                  <a:ahLst/>
                  <a:cxnLst>
                    <a:cxn ang="0">
                      <a:pos x="connsiteX0" y="connsiteY0"/>
                    </a:cxn>
                    <a:cxn ang="0">
                      <a:pos x="connsiteX1" y="connsiteY1"/>
                    </a:cxn>
                    <a:cxn ang="0">
                      <a:pos x="connsiteX2" y="connsiteY2"/>
                    </a:cxn>
                  </a:cxnLst>
                  <a:rect l="l" t="t" r="r" b="b"/>
                  <a:pathLst>
                    <a:path w="86346" h="29017">
                      <a:moveTo>
                        <a:pt x="86346" y="0"/>
                      </a:moveTo>
                      <a:cubicBezTo>
                        <a:pt x="86346" y="0"/>
                        <a:pt x="78945" y="25657"/>
                        <a:pt x="45517" y="28741"/>
                      </a:cubicBezTo>
                      <a:cubicBezTo>
                        <a:pt x="12088" y="31825"/>
                        <a:pt x="0" y="8141"/>
                        <a:pt x="0" y="8141"/>
                      </a:cubicBezTo>
                    </a:path>
                  </a:pathLst>
                </a:custGeom>
                <a:noFill/>
                <a:ln w="13557" cap="rnd">
                  <a:solidFill>
                    <a:srgbClr val="1C1C1C"/>
                  </a:solidFill>
                  <a:prstDash val="solid"/>
                  <a:round/>
                </a:ln>
              </p:spPr>
              <p:txBody>
                <a:bodyPr rtlCol="0" anchor="ctr"/>
                <a:lstStyle/>
                <a:p>
                  <a:endParaRPr lang="fr-FR"/>
                </a:p>
              </p:txBody>
            </p:sp>
          </p:grpSp>
        </p:grpSp>
      </p:grpSp>
      <p:grpSp>
        <p:nvGrpSpPr>
          <p:cNvPr id="97" name="Groupe 96">
            <a:extLst>
              <a:ext uri="{FF2B5EF4-FFF2-40B4-BE49-F238E27FC236}">
                <a16:creationId xmlns:a16="http://schemas.microsoft.com/office/drawing/2014/main" id="{3B5AF6F4-552B-7038-62B4-EC18B8113B5B}"/>
              </a:ext>
            </a:extLst>
          </p:cNvPr>
          <p:cNvGrpSpPr/>
          <p:nvPr/>
        </p:nvGrpSpPr>
        <p:grpSpPr>
          <a:xfrm>
            <a:off x="7400093" y="4206581"/>
            <a:ext cx="2138422" cy="445792"/>
            <a:chOff x="8884228" y="2726622"/>
            <a:chExt cx="2138422" cy="445792"/>
          </a:xfrm>
        </p:grpSpPr>
        <p:grpSp>
          <p:nvGrpSpPr>
            <p:cNvPr id="34" name="Graphique 16">
              <a:extLst>
                <a:ext uri="{FF2B5EF4-FFF2-40B4-BE49-F238E27FC236}">
                  <a16:creationId xmlns:a16="http://schemas.microsoft.com/office/drawing/2014/main" id="{C8458974-B4B5-E313-36A4-A3CED68F9FC4}"/>
                </a:ext>
              </a:extLst>
            </p:cNvPr>
            <p:cNvGrpSpPr/>
            <p:nvPr/>
          </p:nvGrpSpPr>
          <p:grpSpPr>
            <a:xfrm>
              <a:off x="9444984" y="2726622"/>
              <a:ext cx="445792" cy="445792"/>
              <a:chOff x="8759381" y="2470091"/>
              <a:chExt cx="445792" cy="445792"/>
            </a:xfrm>
          </p:grpSpPr>
          <p:sp>
            <p:nvSpPr>
              <p:cNvPr id="57" name="Forme libre : forme 56">
                <a:extLst>
                  <a:ext uri="{FF2B5EF4-FFF2-40B4-BE49-F238E27FC236}">
                    <a16:creationId xmlns:a16="http://schemas.microsoft.com/office/drawing/2014/main" id="{CA1D9164-06E8-AB2B-20E6-676D016FE1A9}"/>
                  </a:ext>
                </a:extLst>
              </p:cNvPr>
              <p:cNvSpPr/>
              <p:nvPr/>
            </p:nvSpPr>
            <p:spPr>
              <a:xfrm>
                <a:off x="8759381" y="2470091"/>
                <a:ext cx="445792" cy="445792"/>
              </a:xfrm>
              <a:custGeom>
                <a:avLst/>
                <a:gdLst>
                  <a:gd name="connsiteX0" fmla="*/ 445793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3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3" y="222896"/>
                    </a:moveTo>
                    <a:cubicBezTo>
                      <a:pt x="445793" y="345999"/>
                      <a:pt x="345999" y="445793"/>
                      <a:pt x="222896" y="445793"/>
                    </a:cubicBezTo>
                    <a:cubicBezTo>
                      <a:pt x="99794" y="445793"/>
                      <a:pt x="0" y="345999"/>
                      <a:pt x="0" y="222896"/>
                    </a:cubicBezTo>
                    <a:cubicBezTo>
                      <a:pt x="0" y="99794"/>
                      <a:pt x="99794" y="0"/>
                      <a:pt x="222896" y="0"/>
                    </a:cubicBezTo>
                    <a:cubicBezTo>
                      <a:pt x="345999" y="0"/>
                      <a:pt x="445793" y="99794"/>
                      <a:pt x="445793" y="222896"/>
                    </a:cubicBezTo>
                    <a:close/>
                  </a:path>
                </a:pathLst>
              </a:custGeom>
              <a:solidFill>
                <a:srgbClr val="FFFFFF"/>
              </a:solidFill>
              <a:ln w="13557" cap="rnd">
                <a:solidFill>
                  <a:srgbClr val="1C1C1C"/>
                </a:solidFill>
                <a:prstDash val="solid"/>
                <a:round/>
              </a:ln>
            </p:spPr>
            <p:txBody>
              <a:bodyPr rtlCol="0" anchor="ctr"/>
              <a:lstStyle/>
              <a:p>
                <a:endParaRPr lang="fr-FR"/>
              </a:p>
            </p:txBody>
          </p:sp>
          <p:grpSp>
            <p:nvGrpSpPr>
              <p:cNvPr id="58" name="Graphique 16">
                <a:extLst>
                  <a:ext uri="{FF2B5EF4-FFF2-40B4-BE49-F238E27FC236}">
                    <a16:creationId xmlns:a16="http://schemas.microsoft.com/office/drawing/2014/main" id="{AE6B6BAB-5AD8-2934-9CFF-8002256AED82}"/>
                  </a:ext>
                </a:extLst>
              </p:cNvPr>
              <p:cNvGrpSpPr/>
              <p:nvPr/>
            </p:nvGrpSpPr>
            <p:grpSpPr>
              <a:xfrm>
                <a:off x="8903795" y="2624867"/>
                <a:ext cx="138223" cy="123198"/>
                <a:chOff x="8903795" y="2624867"/>
                <a:chExt cx="138223" cy="123198"/>
              </a:xfrm>
            </p:grpSpPr>
            <p:grpSp>
              <p:nvGrpSpPr>
                <p:cNvPr id="59" name="Graphique 16">
                  <a:extLst>
                    <a:ext uri="{FF2B5EF4-FFF2-40B4-BE49-F238E27FC236}">
                      <a16:creationId xmlns:a16="http://schemas.microsoft.com/office/drawing/2014/main" id="{2A7DE165-27BA-A812-11C2-BEA8BB0A7E02}"/>
                    </a:ext>
                  </a:extLst>
                </p:cNvPr>
                <p:cNvGrpSpPr/>
                <p:nvPr/>
              </p:nvGrpSpPr>
              <p:grpSpPr>
                <a:xfrm>
                  <a:off x="8903795" y="2624867"/>
                  <a:ext cx="138223" cy="50170"/>
                  <a:chOff x="8903795" y="2624867"/>
                  <a:chExt cx="138223" cy="50170"/>
                </a:xfrm>
                <a:solidFill>
                  <a:srgbClr val="1C1C1C"/>
                </a:solidFill>
              </p:grpSpPr>
              <p:sp>
                <p:nvSpPr>
                  <p:cNvPr id="61" name="Forme libre : forme 60">
                    <a:extLst>
                      <a:ext uri="{FF2B5EF4-FFF2-40B4-BE49-F238E27FC236}">
                        <a16:creationId xmlns:a16="http://schemas.microsoft.com/office/drawing/2014/main" id="{A0539A45-8DAA-C6CD-D575-AEE3031133C7}"/>
                      </a:ext>
                    </a:extLst>
                  </p:cNvPr>
                  <p:cNvSpPr/>
                  <p:nvPr/>
                </p:nvSpPr>
                <p:spPr>
                  <a:xfrm rot="-739800">
                    <a:off x="8905839" y="2651531"/>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14C6D03F-2C39-8886-4ADA-250D3AE73C60}"/>
                      </a:ext>
                    </a:extLst>
                  </p:cNvPr>
                  <p:cNvSpPr/>
                  <p:nvPr/>
                </p:nvSpPr>
                <p:spPr>
                  <a:xfrm rot="-739800">
                    <a:off x="9018511" y="2626911"/>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grpSp>
            <p:sp>
              <p:nvSpPr>
                <p:cNvPr id="60" name="Forme libre : forme 59">
                  <a:extLst>
                    <a:ext uri="{FF2B5EF4-FFF2-40B4-BE49-F238E27FC236}">
                      <a16:creationId xmlns:a16="http://schemas.microsoft.com/office/drawing/2014/main" id="{88A5C0C4-DEED-7A96-9E53-AEB6BF0DD389}"/>
                    </a:ext>
                  </a:extLst>
                </p:cNvPr>
                <p:cNvSpPr/>
                <p:nvPr/>
              </p:nvSpPr>
              <p:spPr>
                <a:xfrm>
                  <a:off x="8946259" y="2713094"/>
                  <a:ext cx="84865" cy="34971"/>
                </a:xfrm>
                <a:custGeom>
                  <a:avLst/>
                  <a:gdLst>
                    <a:gd name="connsiteX0" fmla="*/ 84866 w 84865"/>
                    <a:gd name="connsiteY0" fmla="*/ 0 h 34971"/>
                    <a:gd name="connsiteX1" fmla="*/ 47737 w 84865"/>
                    <a:gd name="connsiteY1" fmla="*/ 33552 h 34971"/>
                    <a:gd name="connsiteX2" fmla="*/ 0 w 84865"/>
                    <a:gd name="connsiteY2" fmla="*/ 18503 h 34971"/>
                  </a:gdLst>
                  <a:ahLst/>
                  <a:cxnLst>
                    <a:cxn ang="0">
                      <a:pos x="connsiteX0" y="connsiteY0"/>
                    </a:cxn>
                    <a:cxn ang="0">
                      <a:pos x="connsiteX1" y="connsiteY1"/>
                    </a:cxn>
                    <a:cxn ang="0">
                      <a:pos x="connsiteX2" y="connsiteY2"/>
                    </a:cxn>
                  </a:cxnLst>
                  <a:rect l="l" t="t" r="r" b="b"/>
                  <a:pathLst>
                    <a:path w="84865" h="34971">
                      <a:moveTo>
                        <a:pt x="84866" y="0"/>
                      </a:moveTo>
                      <a:cubicBezTo>
                        <a:pt x="84866" y="0"/>
                        <a:pt x="80672" y="26274"/>
                        <a:pt x="47737" y="33552"/>
                      </a:cubicBezTo>
                      <a:cubicBezTo>
                        <a:pt x="14802" y="40706"/>
                        <a:pt x="0" y="18503"/>
                        <a:pt x="0" y="18503"/>
                      </a:cubicBezTo>
                    </a:path>
                  </a:pathLst>
                </a:custGeom>
                <a:noFill/>
                <a:ln w="13557" cap="rnd">
                  <a:solidFill>
                    <a:srgbClr val="1C1C1C"/>
                  </a:solidFill>
                  <a:prstDash val="solid"/>
                  <a:round/>
                </a:ln>
              </p:spPr>
              <p:txBody>
                <a:bodyPr rtlCol="0" anchor="ctr"/>
                <a:lstStyle/>
                <a:p>
                  <a:endParaRPr lang="fr-FR"/>
                </a:p>
              </p:txBody>
            </p:sp>
          </p:grpSp>
        </p:grpSp>
        <p:grpSp>
          <p:nvGrpSpPr>
            <p:cNvPr id="35" name="Graphique 16">
              <a:extLst>
                <a:ext uri="{FF2B5EF4-FFF2-40B4-BE49-F238E27FC236}">
                  <a16:creationId xmlns:a16="http://schemas.microsoft.com/office/drawing/2014/main" id="{65A13933-2FA0-DB09-94F5-E3E8ED3E651D}"/>
                </a:ext>
              </a:extLst>
            </p:cNvPr>
            <p:cNvGrpSpPr/>
            <p:nvPr/>
          </p:nvGrpSpPr>
          <p:grpSpPr>
            <a:xfrm>
              <a:off x="10576858" y="2726622"/>
              <a:ext cx="445792" cy="445792"/>
              <a:chOff x="9891255" y="2470091"/>
              <a:chExt cx="445792" cy="445792"/>
            </a:xfrm>
          </p:grpSpPr>
          <p:sp>
            <p:nvSpPr>
              <p:cNvPr id="51" name="Forme libre : forme 50">
                <a:extLst>
                  <a:ext uri="{FF2B5EF4-FFF2-40B4-BE49-F238E27FC236}">
                    <a16:creationId xmlns:a16="http://schemas.microsoft.com/office/drawing/2014/main" id="{019EA089-C5D0-BD25-AB1A-E1E39F97609E}"/>
                  </a:ext>
                </a:extLst>
              </p:cNvPr>
              <p:cNvSpPr/>
              <p:nvPr/>
            </p:nvSpPr>
            <p:spPr>
              <a:xfrm>
                <a:off x="9891255" y="2470091"/>
                <a:ext cx="445792" cy="445792"/>
              </a:xfrm>
              <a:custGeom>
                <a:avLst/>
                <a:gdLst>
                  <a:gd name="connsiteX0" fmla="*/ 445793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3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3" y="222896"/>
                    </a:moveTo>
                    <a:cubicBezTo>
                      <a:pt x="445793" y="345999"/>
                      <a:pt x="345999" y="445793"/>
                      <a:pt x="222896" y="445793"/>
                    </a:cubicBezTo>
                    <a:cubicBezTo>
                      <a:pt x="99794" y="445793"/>
                      <a:pt x="0" y="345999"/>
                      <a:pt x="0" y="222896"/>
                    </a:cubicBezTo>
                    <a:cubicBezTo>
                      <a:pt x="0" y="99794"/>
                      <a:pt x="99794" y="0"/>
                      <a:pt x="222896" y="0"/>
                    </a:cubicBezTo>
                    <a:cubicBezTo>
                      <a:pt x="345999" y="0"/>
                      <a:pt x="445793" y="99794"/>
                      <a:pt x="445793" y="222896"/>
                    </a:cubicBezTo>
                    <a:close/>
                  </a:path>
                </a:pathLst>
              </a:custGeom>
              <a:solidFill>
                <a:srgbClr val="FFFFFF"/>
              </a:solidFill>
              <a:ln w="13557" cap="rnd">
                <a:solidFill>
                  <a:srgbClr val="1C1C1C"/>
                </a:solidFill>
                <a:prstDash val="solid"/>
                <a:round/>
              </a:ln>
            </p:spPr>
            <p:txBody>
              <a:bodyPr rtlCol="0" anchor="ctr"/>
              <a:lstStyle/>
              <a:p>
                <a:endParaRPr lang="fr-FR"/>
              </a:p>
            </p:txBody>
          </p:sp>
          <p:grpSp>
            <p:nvGrpSpPr>
              <p:cNvPr id="52" name="Graphique 16">
                <a:extLst>
                  <a:ext uri="{FF2B5EF4-FFF2-40B4-BE49-F238E27FC236}">
                    <a16:creationId xmlns:a16="http://schemas.microsoft.com/office/drawing/2014/main" id="{BF4A8787-A617-16F5-DFA5-E9110C427231}"/>
                  </a:ext>
                </a:extLst>
              </p:cNvPr>
              <p:cNvGrpSpPr/>
              <p:nvPr/>
            </p:nvGrpSpPr>
            <p:grpSpPr>
              <a:xfrm>
                <a:off x="10053946" y="2625317"/>
                <a:ext cx="138293" cy="122654"/>
                <a:chOff x="10053946" y="2625317"/>
                <a:chExt cx="138293" cy="122654"/>
              </a:xfrm>
            </p:grpSpPr>
            <p:grpSp>
              <p:nvGrpSpPr>
                <p:cNvPr id="53" name="Graphique 16">
                  <a:extLst>
                    <a:ext uri="{FF2B5EF4-FFF2-40B4-BE49-F238E27FC236}">
                      <a16:creationId xmlns:a16="http://schemas.microsoft.com/office/drawing/2014/main" id="{01274E69-B181-651F-C641-A467EDEA1779}"/>
                    </a:ext>
                  </a:extLst>
                </p:cNvPr>
                <p:cNvGrpSpPr/>
                <p:nvPr/>
              </p:nvGrpSpPr>
              <p:grpSpPr>
                <a:xfrm>
                  <a:off x="10053946" y="2625317"/>
                  <a:ext cx="138293" cy="49167"/>
                  <a:chOff x="10053946" y="2625317"/>
                  <a:chExt cx="138293" cy="49167"/>
                </a:xfrm>
                <a:solidFill>
                  <a:srgbClr val="1C1C1C"/>
                </a:solidFill>
              </p:grpSpPr>
              <p:sp>
                <p:nvSpPr>
                  <p:cNvPr id="55" name="Forme libre : forme 54">
                    <a:extLst>
                      <a:ext uri="{FF2B5EF4-FFF2-40B4-BE49-F238E27FC236}">
                        <a16:creationId xmlns:a16="http://schemas.microsoft.com/office/drawing/2014/main" id="{4D4F6FD1-197F-AFA5-384F-E2558C84AF52}"/>
                      </a:ext>
                    </a:extLst>
                  </p:cNvPr>
                  <p:cNvSpPr/>
                  <p:nvPr/>
                </p:nvSpPr>
                <p:spPr>
                  <a:xfrm rot="-4691400">
                    <a:off x="10055915" y="2627286"/>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E37ECCF3-B52F-B868-CA24-95347F70B131}"/>
                      </a:ext>
                    </a:extLst>
                  </p:cNvPr>
                  <p:cNvSpPr/>
                  <p:nvPr/>
                </p:nvSpPr>
                <p:spPr>
                  <a:xfrm rot="-4691400">
                    <a:off x="10168807" y="2651051"/>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4"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grpSp>
            <p:sp>
              <p:nvSpPr>
                <p:cNvPr id="54" name="Forme libre : forme 53">
                  <a:extLst>
                    <a:ext uri="{FF2B5EF4-FFF2-40B4-BE49-F238E27FC236}">
                      <a16:creationId xmlns:a16="http://schemas.microsoft.com/office/drawing/2014/main" id="{870F786B-051A-1411-ADF6-DF14635BC195}"/>
                    </a:ext>
                  </a:extLst>
                </p:cNvPr>
                <p:cNvSpPr/>
                <p:nvPr/>
              </p:nvSpPr>
              <p:spPr>
                <a:xfrm>
                  <a:off x="10065551" y="2713464"/>
                  <a:ext cx="84989" cy="34507"/>
                </a:xfrm>
                <a:custGeom>
                  <a:avLst/>
                  <a:gdLst>
                    <a:gd name="connsiteX0" fmla="*/ 84989 w 84989"/>
                    <a:gd name="connsiteY0" fmla="*/ 17763 h 34507"/>
                    <a:gd name="connsiteX1" fmla="*/ 37376 w 84989"/>
                    <a:gd name="connsiteY1" fmla="*/ 33182 h 34507"/>
                    <a:gd name="connsiteX2" fmla="*/ 0 w 84989"/>
                    <a:gd name="connsiteY2" fmla="*/ 0 h 34507"/>
                  </a:gdLst>
                  <a:ahLst/>
                  <a:cxnLst>
                    <a:cxn ang="0">
                      <a:pos x="connsiteX0" y="connsiteY0"/>
                    </a:cxn>
                    <a:cxn ang="0">
                      <a:pos x="connsiteX1" y="connsiteY1"/>
                    </a:cxn>
                    <a:cxn ang="0">
                      <a:pos x="connsiteX2" y="connsiteY2"/>
                    </a:cxn>
                  </a:cxnLst>
                  <a:rect l="l" t="t" r="r" b="b"/>
                  <a:pathLst>
                    <a:path w="84989" h="34507">
                      <a:moveTo>
                        <a:pt x="84989" y="17763"/>
                      </a:moveTo>
                      <a:cubicBezTo>
                        <a:pt x="84989" y="17763"/>
                        <a:pt x="70434" y="40089"/>
                        <a:pt x="37376" y="33182"/>
                      </a:cubicBezTo>
                      <a:cubicBezTo>
                        <a:pt x="4317" y="26274"/>
                        <a:pt x="0" y="0"/>
                        <a:pt x="0" y="0"/>
                      </a:cubicBezTo>
                    </a:path>
                  </a:pathLst>
                </a:custGeom>
                <a:noFill/>
                <a:ln w="13557" cap="rnd">
                  <a:solidFill>
                    <a:srgbClr val="1C1C1C"/>
                  </a:solidFill>
                  <a:prstDash val="solid"/>
                  <a:round/>
                </a:ln>
              </p:spPr>
              <p:txBody>
                <a:bodyPr rtlCol="0" anchor="ctr"/>
                <a:lstStyle/>
                <a:p>
                  <a:endParaRPr lang="fr-FR"/>
                </a:p>
              </p:txBody>
            </p:sp>
          </p:grpSp>
        </p:grpSp>
        <p:sp>
          <p:nvSpPr>
            <p:cNvPr id="39" name="Forme libre : forme 38">
              <a:extLst>
                <a:ext uri="{FF2B5EF4-FFF2-40B4-BE49-F238E27FC236}">
                  <a16:creationId xmlns:a16="http://schemas.microsoft.com/office/drawing/2014/main" id="{5B97CF03-C966-0E98-D080-6C55C6F31BDB}"/>
                </a:ext>
              </a:extLst>
            </p:cNvPr>
            <p:cNvSpPr/>
            <p:nvPr/>
          </p:nvSpPr>
          <p:spPr>
            <a:xfrm>
              <a:off x="8884228" y="2726622"/>
              <a:ext cx="445792" cy="445792"/>
            </a:xfrm>
            <a:custGeom>
              <a:avLst/>
              <a:gdLst>
                <a:gd name="connsiteX0" fmla="*/ 445793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3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3" y="222896"/>
                  </a:moveTo>
                  <a:cubicBezTo>
                    <a:pt x="445793" y="345999"/>
                    <a:pt x="345999" y="445793"/>
                    <a:pt x="222896" y="445793"/>
                  </a:cubicBezTo>
                  <a:cubicBezTo>
                    <a:pt x="99794" y="445793"/>
                    <a:pt x="0" y="345999"/>
                    <a:pt x="0" y="222896"/>
                  </a:cubicBezTo>
                  <a:cubicBezTo>
                    <a:pt x="0" y="99794"/>
                    <a:pt x="99794" y="0"/>
                    <a:pt x="222896" y="0"/>
                  </a:cubicBezTo>
                  <a:cubicBezTo>
                    <a:pt x="345998" y="0"/>
                    <a:pt x="445793" y="99794"/>
                    <a:pt x="445793" y="222896"/>
                  </a:cubicBezTo>
                  <a:close/>
                </a:path>
              </a:pathLst>
            </a:custGeom>
            <a:solidFill>
              <a:srgbClr val="F6D2E5"/>
            </a:solidFill>
            <a:ln w="13557" cap="rnd">
              <a:solidFill>
                <a:srgbClr val="1C1C1C"/>
              </a:solidFill>
              <a:prstDash val="solid"/>
              <a:round/>
            </a:ln>
          </p:spPr>
          <p:txBody>
            <a:bodyPr rtlCol="0" anchor="ctr"/>
            <a:lstStyle/>
            <a:p>
              <a:endParaRPr lang="fr-FR"/>
            </a:p>
          </p:txBody>
        </p:sp>
        <p:grpSp>
          <p:nvGrpSpPr>
            <p:cNvPr id="40" name="Graphique 16">
              <a:extLst>
                <a:ext uri="{FF2B5EF4-FFF2-40B4-BE49-F238E27FC236}">
                  <a16:creationId xmlns:a16="http://schemas.microsoft.com/office/drawing/2014/main" id="{C195C29C-7920-2627-4497-426323B7AB1C}"/>
                </a:ext>
              </a:extLst>
            </p:cNvPr>
            <p:cNvGrpSpPr/>
            <p:nvPr/>
          </p:nvGrpSpPr>
          <p:grpSpPr>
            <a:xfrm>
              <a:off x="9046988" y="2881913"/>
              <a:ext cx="138293" cy="49043"/>
              <a:chOff x="8361385" y="2625382"/>
              <a:chExt cx="138293" cy="49043"/>
            </a:xfrm>
            <a:solidFill>
              <a:srgbClr val="1C1C1C"/>
            </a:solidFill>
          </p:grpSpPr>
          <p:sp>
            <p:nvSpPr>
              <p:cNvPr id="49" name="Forme libre : forme 48">
                <a:extLst>
                  <a:ext uri="{FF2B5EF4-FFF2-40B4-BE49-F238E27FC236}">
                    <a16:creationId xmlns:a16="http://schemas.microsoft.com/office/drawing/2014/main" id="{AB8FABBD-8E91-2E2B-3EA5-CEEFEFE098D1}"/>
                  </a:ext>
                </a:extLst>
              </p:cNvPr>
              <p:cNvSpPr/>
              <p:nvPr/>
            </p:nvSpPr>
            <p:spPr>
              <a:xfrm rot="-4691400">
                <a:off x="8363354" y="2627352"/>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8"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1BA5256D-813C-BA58-E95E-477DA0F2B30E}"/>
                  </a:ext>
                </a:extLst>
              </p:cNvPr>
              <p:cNvSpPr/>
              <p:nvPr/>
            </p:nvSpPr>
            <p:spPr>
              <a:xfrm rot="-4691400">
                <a:off x="8476246" y="2650994"/>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9" y="21463"/>
                      <a:pt x="10732" y="21463"/>
                    </a:cubicBezTo>
                    <a:cubicBezTo>
                      <a:pt x="4805"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grpSp>
        <p:grpSp>
          <p:nvGrpSpPr>
            <p:cNvPr id="41" name="Graphique 16">
              <a:extLst>
                <a:ext uri="{FF2B5EF4-FFF2-40B4-BE49-F238E27FC236}">
                  <a16:creationId xmlns:a16="http://schemas.microsoft.com/office/drawing/2014/main" id="{4302CD18-9C66-E99A-8D63-99575679F532}"/>
                </a:ext>
              </a:extLst>
            </p:cNvPr>
            <p:cNvGrpSpPr/>
            <p:nvPr/>
          </p:nvGrpSpPr>
          <p:grpSpPr>
            <a:xfrm>
              <a:off x="10005740" y="2726622"/>
              <a:ext cx="445792" cy="445792"/>
              <a:chOff x="9320137" y="2470091"/>
              <a:chExt cx="445792" cy="445792"/>
            </a:xfrm>
          </p:grpSpPr>
          <p:sp>
            <p:nvSpPr>
              <p:cNvPr id="43" name="Forme libre : forme 42">
                <a:extLst>
                  <a:ext uri="{FF2B5EF4-FFF2-40B4-BE49-F238E27FC236}">
                    <a16:creationId xmlns:a16="http://schemas.microsoft.com/office/drawing/2014/main" id="{49D0F003-1312-B55C-2D39-2EFCDDDAAB69}"/>
                  </a:ext>
                </a:extLst>
              </p:cNvPr>
              <p:cNvSpPr/>
              <p:nvPr/>
            </p:nvSpPr>
            <p:spPr>
              <a:xfrm>
                <a:off x="9320137" y="2470091"/>
                <a:ext cx="445792" cy="445792"/>
              </a:xfrm>
              <a:custGeom>
                <a:avLst/>
                <a:gdLst>
                  <a:gd name="connsiteX0" fmla="*/ 445792 w 445792"/>
                  <a:gd name="connsiteY0" fmla="*/ 222896 h 445792"/>
                  <a:gd name="connsiteX1" fmla="*/ 222896 w 445792"/>
                  <a:gd name="connsiteY1" fmla="*/ 445793 h 445792"/>
                  <a:gd name="connsiteX2" fmla="*/ 0 w 445792"/>
                  <a:gd name="connsiteY2" fmla="*/ 222896 h 445792"/>
                  <a:gd name="connsiteX3" fmla="*/ 222896 w 445792"/>
                  <a:gd name="connsiteY3" fmla="*/ 0 h 445792"/>
                  <a:gd name="connsiteX4" fmla="*/ 445792 w 445792"/>
                  <a:gd name="connsiteY4" fmla="*/ 222896 h 44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92" h="445792">
                    <a:moveTo>
                      <a:pt x="445792" y="222896"/>
                    </a:moveTo>
                    <a:cubicBezTo>
                      <a:pt x="445792" y="345999"/>
                      <a:pt x="345998" y="445793"/>
                      <a:pt x="222896" y="445793"/>
                    </a:cubicBezTo>
                    <a:cubicBezTo>
                      <a:pt x="99794" y="445793"/>
                      <a:pt x="0" y="345999"/>
                      <a:pt x="0" y="222896"/>
                    </a:cubicBezTo>
                    <a:cubicBezTo>
                      <a:pt x="0" y="99794"/>
                      <a:pt x="99794" y="0"/>
                      <a:pt x="222896" y="0"/>
                    </a:cubicBezTo>
                    <a:cubicBezTo>
                      <a:pt x="345998" y="0"/>
                      <a:pt x="445792" y="99794"/>
                      <a:pt x="445792" y="222896"/>
                    </a:cubicBezTo>
                    <a:close/>
                  </a:path>
                </a:pathLst>
              </a:custGeom>
              <a:solidFill>
                <a:srgbClr val="FFFFFF"/>
              </a:solidFill>
              <a:ln w="13557" cap="rnd">
                <a:solidFill>
                  <a:srgbClr val="1C1C1C"/>
                </a:solidFill>
                <a:prstDash val="solid"/>
                <a:round/>
              </a:ln>
            </p:spPr>
            <p:txBody>
              <a:bodyPr rtlCol="0" anchor="ctr"/>
              <a:lstStyle/>
              <a:p>
                <a:endParaRPr lang="fr-FR"/>
              </a:p>
            </p:txBody>
          </p:sp>
          <p:grpSp>
            <p:nvGrpSpPr>
              <p:cNvPr id="44" name="Graphique 16">
                <a:extLst>
                  <a:ext uri="{FF2B5EF4-FFF2-40B4-BE49-F238E27FC236}">
                    <a16:creationId xmlns:a16="http://schemas.microsoft.com/office/drawing/2014/main" id="{10A2EC46-58F4-BF6E-0B35-7BC8256AF76D}"/>
                  </a:ext>
                </a:extLst>
              </p:cNvPr>
              <p:cNvGrpSpPr/>
              <p:nvPr/>
            </p:nvGrpSpPr>
            <p:grpSpPr>
              <a:xfrm>
                <a:off x="9469735" y="2631938"/>
                <a:ext cx="138300" cy="115848"/>
                <a:chOff x="9469735" y="2631938"/>
                <a:chExt cx="138300" cy="115848"/>
              </a:xfrm>
            </p:grpSpPr>
            <p:grpSp>
              <p:nvGrpSpPr>
                <p:cNvPr id="45" name="Graphique 16">
                  <a:extLst>
                    <a:ext uri="{FF2B5EF4-FFF2-40B4-BE49-F238E27FC236}">
                      <a16:creationId xmlns:a16="http://schemas.microsoft.com/office/drawing/2014/main" id="{2E2F7E6A-BEC6-BBE3-FCA9-C5894EFC2C75}"/>
                    </a:ext>
                  </a:extLst>
                </p:cNvPr>
                <p:cNvGrpSpPr/>
                <p:nvPr/>
              </p:nvGrpSpPr>
              <p:grpSpPr>
                <a:xfrm>
                  <a:off x="9469735" y="2631938"/>
                  <a:ext cx="138300" cy="34247"/>
                  <a:chOff x="9469735" y="2631938"/>
                  <a:chExt cx="138300" cy="34247"/>
                </a:xfrm>
                <a:solidFill>
                  <a:srgbClr val="1C1C1C"/>
                </a:solidFill>
              </p:grpSpPr>
              <p:sp>
                <p:nvSpPr>
                  <p:cNvPr id="47" name="Forme libre : forme 46">
                    <a:extLst>
                      <a:ext uri="{FF2B5EF4-FFF2-40B4-BE49-F238E27FC236}">
                        <a16:creationId xmlns:a16="http://schemas.microsoft.com/office/drawing/2014/main" id="{9C46F77B-1A66-B4FC-D1E3-E1F90ECD07BA}"/>
                      </a:ext>
                    </a:extLst>
                  </p:cNvPr>
                  <p:cNvSpPr/>
                  <p:nvPr/>
                </p:nvSpPr>
                <p:spPr>
                  <a:xfrm rot="-323400">
                    <a:off x="9470696" y="2643761"/>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87F5D554-6EC2-C554-202B-84B13CE2A7D9}"/>
                      </a:ext>
                    </a:extLst>
                  </p:cNvPr>
                  <p:cNvSpPr/>
                  <p:nvPr/>
                </p:nvSpPr>
                <p:spPr>
                  <a:xfrm rot="-323400">
                    <a:off x="9585612" y="2632898"/>
                    <a:ext cx="21463" cy="21463"/>
                  </a:xfrm>
                  <a:custGeom>
                    <a:avLst/>
                    <a:gdLst>
                      <a:gd name="connsiteX0" fmla="*/ 21463 w 21463"/>
                      <a:gd name="connsiteY0" fmla="*/ 10732 h 21463"/>
                      <a:gd name="connsiteX1" fmla="*/ 10732 w 21463"/>
                      <a:gd name="connsiteY1" fmla="*/ 21463 h 21463"/>
                      <a:gd name="connsiteX2" fmla="*/ 0 w 21463"/>
                      <a:gd name="connsiteY2" fmla="*/ 10732 h 21463"/>
                      <a:gd name="connsiteX3" fmla="*/ 10732 w 21463"/>
                      <a:gd name="connsiteY3" fmla="*/ 0 h 21463"/>
                      <a:gd name="connsiteX4" fmla="*/ 21463 w 21463"/>
                      <a:gd name="connsiteY4" fmla="*/ 10732 h 2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 h="21463">
                        <a:moveTo>
                          <a:pt x="21463" y="10732"/>
                        </a:moveTo>
                        <a:cubicBezTo>
                          <a:pt x="21463" y="16658"/>
                          <a:pt x="16658" y="21463"/>
                          <a:pt x="10732" y="21463"/>
                        </a:cubicBezTo>
                        <a:cubicBezTo>
                          <a:pt x="4805" y="21463"/>
                          <a:pt x="0" y="16658"/>
                          <a:pt x="0" y="10732"/>
                        </a:cubicBezTo>
                        <a:cubicBezTo>
                          <a:pt x="0" y="4805"/>
                          <a:pt x="4805" y="0"/>
                          <a:pt x="10732" y="0"/>
                        </a:cubicBezTo>
                        <a:cubicBezTo>
                          <a:pt x="16659" y="0"/>
                          <a:pt x="21463" y="4805"/>
                          <a:pt x="21463" y="10732"/>
                        </a:cubicBezTo>
                        <a:close/>
                      </a:path>
                    </a:pathLst>
                  </a:custGeom>
                  <a:solidFill>
                    <a:srgbClr val="1C1C1C"/>
                  </a:solidFill>
                  <a:ln w="12325" cap="flat">
                    <a:noFill/>
                    <a:prstDash val="solid"/>
                    <a:miter/>
                  </a:ln>
                </p:spPr>
                <p:txBody>
                  <a:bodyPr rtlCol="0" anchor="ctr"/>
                  <a:lstStyle/>
                  <a:p>
                    <a:endParaRPr lang="fr-FR"/>
                  </a:p>
                </p:txBody>
              </p:sp>
            </p:grpSp>
            <p:sp>
              <p:nvSpPr>
                <p:cNvPr id="46" name="Forme libre : forme 45">
                  <a:extLst>
                    <a:ext uri="{FF2B5EF4-FFF2-40B4-BE49-F238E27FC236}">
                      <a16:creationId xmlns:a16="http://schemas.microsoft.com/office/drawing/2014/main" id="{CC9DDA49-CACE-1913-8F9A-A8FDA690AFB4}"/>
                    </a:ext>
                  </a:extLst>
                </p:cNvPr>
                <p:cNvSpPr/>
                <p:nvPr/>
              </p:nvSpPr>
              <p:spPr>
                <a:xfrm>
                  <a:off x="9502697" y="2718768"/>
                  <a:ext cx="86346" cy="29017"/>
                </a:xfrm>
                <a:custGeom>
                  <a:avLst/>
                  <a:gdLst>
                    <a:gd name="connsiteX0" fmla="*/ 86346 w 86346"/>
                    <a:gd name="connsiteY0" fmla="*/ 0 h 29017"/>
                    <a:gd name="connsiteX1" fmla="*/ 45517 w 86346"/>
                    <a:gd name="connsiteY1" fmla="*/ 28741 h 29017"/>
                    <a:gd name="connsiteX2" fmla="*/ 0 w 86346"/>
                    <a:gd name="connsiteY2" fmla="*/ 8141 h 29017"/>
                  </a:gdLst>
                  <a:ahLst/>
                  <a:cxnLst>
                    <a:cxn ang="0">
                      <a:pos x="connsiteX0" y="connsiteY0"/>
                    </a:cxn>
                    <a:cxn ang="0">
                      <a:pos x="connsiteX1" y="connsiteY1"/>
                    </a:cxn>
                    <a:cxn ang="0">
                      <a:pos x="connsiteX2" y="connsiteY2"/>
                    </a:cxn>
                  </a:cxnLst>
                  <a:rect l="l" t="t" r="r" b="b"/>
                  <a:pathLst>
                    <a:path w="86346" h="29017">
                      <a:moveTo>
                        <a:pt x="86346" y="0"/>
                      </a:moveTo>
                      <a:cubicBezTo>
                        <a:pt x="86346" y="0"/>
                        <a:pt x="78945" y="25657"/>
                        <a:pt x="45517" y="28741"/>
                      </a:cubicBezTo>
                      <a:cubicBezTo>
                        <a:pt x="12089" y="31825"/>
                        <a:pt x="0" y="8141"/>
                        <a:pt x="0" y="8141"/>
                      </a:cubicBezTo>
                    </a:path>
                  </a:pathLst>
                </a:custGeom>
                <a:noFill/>
                <a:ln w="13557" cap="rnd">
                  <a:solidFill>
                    <a:srgbClr val="1C1C1C"/>
                  </a:solidFill>
                  <a:prstDash val="solid"/>
                  <a:round/>
                </a:ln>
              </p:spPr>
              <p:txBody>
                <a:bodyPr rtlCol="0" anchor="ctr"/>
                <a:lstStyle/>
                <a:p>
                  <a:endParaRPr lang="fr-FR"/>
                </a:p>
              </p:txBody>
            </p:sp>
          </p:grpSp>
        </p:grpSp>
        <p:cxnSp>
          <p:nvCxnSpPr>
            <p:cNvPr id="42" name="Connecteur droit 41">
              <a:extLst>
                <a:ext uri="{FF2B5EF4-FFF2-40B4-BE49-F238E27FC236}">
                  <a16:creationId xmlns:a16="http://schemas.microsoft.com/office/drawing/2014/main" id="{19D651B8-F328-788F-3000-9B848EEEA361}"/>
                </a:ext>
              </a:extLst>
            </p:cNvPr>
            <p:cNvCxnSpPr>
              <a:cxnSpLocks/>
            </p:cNvCxnSpPr>
            <p:nvPr/>
          </p:nvCxnSpPr>
          <p:spPr>
            <a:xfrm>
              <a:off x="9048745" y="2984803"/>
              <a:ext cx="94276" cy="19513"/>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e 91">
            <a:extLst>
              <a:ext uri="{FF2B5EF4-FFF2-40B4-BE49-F238E27FC236}">
                <a16:creationId xmlns:a16="http://schemas.microsoft.com/office/drawing/2014/main" id="{4A3482AD-A82C-73FB-29BE-2034F61BECF6}"/>
              </a:ext>
            </a:extLst>
          </p:cNvPr>
          <p:cNvGrpSpPr/>
          <p:nvPr/>
        </p:nvGrpSpPr>
        <p:grpSpPr>
          <a:xfrm>
            <a:off x="8170785" y="1574332"/>
            <a:ext cx="4141200" cy="2251943"/>
            <a:chOff x="6158473" y="3763830"/>
            <a:chExt cx="4292001" cy="2333948"/>
          </a:xfrm>
        </p:grpSpPr>
        <p:sp>
          <p:nvSpPr>
            <p:cNvPr id="93" name="ZoneTexte 92">
              <a:extLst>
                <a:ext uri="{FF2B5EF4-FFF2-40B4-BE49-F238E27FC236}">
                  <a16:creationId xmlns:a16="http://schemas.microsoft.com/office/drawing/2014/main" id="{2EE4900B-2EE2-8D11-AAB1-E0AEE0186D1B}"/>
                </a:ext>
              </a:extLst>
            </p:cNvPr>
            <p:cNvSpPr txBox="1"/>
            <p:nvPr/>
          </p:nvSpPr>
          <p:spPr>
            <a:xfrm>
              <a:off x="6158473" y="3763830"/>
              <a:ext cx="4292001" cy="8612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DÉTECTÉ À UN STADE </a:t>
              </a:r>
              <a:b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b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PRÉCOCE, IL PEUT ÊTRE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GUÉRIT DANS </a:t>
              </a:r>
            </a:p>
          </p:txBody>
        </p:sp>
        <p:graphicFrame>
          <p:nvGraphicFramePr>
            <p:cNvPr id="94" name="Graphique 93">
              <a:extLst>
                <a:ext uri="{FF2B5EF4-FFF2-40B4-BE49-F238E27FC236}">
                  <a16:creationId xmlns:a16="http://schemas.microsoft.com/office/drawing/2014/main" id="{03DF8138-96DB-41E4-9BB2-891D9F9AF49E}"/>
                </a:ext>
              </a:extLst>
            </p:cNvPr>
            <p:cNvGraphicFramePr/>
            <p:nvPr>
              <p:extLst>
                <p:ext uri="{D42A27DB-BD31-4B8C-83A1-F6EECF244321}">
                  <p14:modId xmlns:p14="http://schemas.microsoft.com/office/powerpoint/2010/main" val="1569992592"/>
                </p:ext>
              </p:extLst>
            </p:nvPr>
          </p:nvGraphicFramePr>
          <p:xfrm>
            <a:off x="7491399" y="4021053"/>
            <a:ext cx="2534035" cy="2076725"/>
          </p:xfrm>
          <a:graphic>
            <a:graphicData uri="http://schemas.openxmlformats.org/drawingml/2006/chart">
              <c:chart xmlns:c="http://schemas.openxmlformats.org/drawingml/2006/chart" xmlns:r="http://schemas.openxmlformats.org/officeDocument/2006/relationships" r:id="rId5"/>
            </a:graphicData>
          </a:graphic>
        </p:graphicFrame>
        <p:sp>
          <p:nvSpPr>
            <p:cNvPr id="95" name="ZoneTexte 94">
              <a:extLst>
                <a:ext uri="{FF2B5EF4-FFF2-40B4-BE49-F238E27FC236}">
                  <a16:creationId xmlns:a16="http://schemas.microsoft.com/office/drawing/2014/main" id="{1ED2F0E0-EE6E-3305-3297-B1ED2C190D1C}"/>
                </a:ext>
              </a:extLst>
            </p:cNvPr>
            <p:cNvSpPr txBox="1"/>
            <p:nvPr/>
          </p:nvSpPr>
          <p:spPr>
            <a:xfrm>
              <a:off x="8056545" y="4786692"/>
              <a:ext cx="1187254" cy="615553"/>
            </a:xfrm>
            <a:prstGeom prst="rect">
              <a:avLst/>
            </a:prstGeom>
            <a:noFill/>
          </p:spPr>
          <p:txBody>
            <a:bodyPr wrap="square" rtlCol="0">
              <a:spAutoFit/>
            </a:bodyPr>
            <a:lstStyle/>
            <a:p>
              <a:r>
                <a:rPr lang="fr-FR" b="1" dirty="0">
                  <a:solidFill>
                    <a:schemeClr val="bg2"/>
                  </a:solidFill>
                  <a:latin typeface="Delius Unicase" panose="02000603000000000000" pitchFamily="2" charset="0"/>
                </a:rPr>
                <a:t>99 % </a:t>
              </a:r>
              <a:r>
                <a:rPr lang="fr-FR" sz="1600" b="1" dirty="0">
                  <a:solidFill>
                    <a:schemeClr val="bg2"/>
                  </a:solidFill>
                  <a:latin typeface="Delius Unicase" panose="02000603000000000000" pitchFamily="2" charset="0"/>
                </a:rPr>
                <a:t>DES CAS</a:t>
              </a:r>
            </a:p>
          </p:txBody>
        </p:sp>
      </p:grpSp>
      <p:pic>
        <p:nvPicPr>
          <p:cNvPr id="91" name="Graphique 90">
            <a:extLst>
              <a:ext uri="{FF2B5EF4-FFF2-40B4-BE49-F238E27FC236}">
                <a16:creationId xmlns:a16="http://schemas.microsoft.com/office/drawing/2014/main" id="{FEA4CAB2-EA43-D96A-042A-C54E5823B43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020262" y="3011247"/>
            <a:ext cx="1449607" cy="2560972"/>
          </a:xfrm>
          <a:prstGeom prst="rect">
            <a:avLst/>
          </a:prstGeom>
        </p:spPr>
      </p:pic>
      <p:grpSp>
        <p:nvGrpSpPr>
          <p:cNvPr id="104" name="Groupe 103">
            <a:extLst>
              <a:ext uri="{FF2B5EF4-FFF2-40B4-BE49-F238E27FC236}">
                <a16:creationId xmlns:a16="http://schemas.microsoft.com/office/drawing/2014/main" id="{2DE3146B-F9EF-484B-0FF9-9ED7DEEFF2BC}"/>
              </a:ext>
            </a:extLst>
          </p:cNvPr>
          <p:cNvGrpSpPr/>
          <p:nvPr/>
        </p:nvGrpSpPr>
        <p:grpSpPr>
          <a:xfrm>
            <a:off x="4858488" y="3928905"/>
            <a:ext cx="1743080" cy="1431161"/>
            <a:chOff x="5158426" y="4329512"/>
            <a:chExt cx="1743080" cy="1431161"/>
          </a:xfrm>
        </p:grpSpPr>
        <p:sp>
          <p:nvSpPr>
            <p:cNvPr id="89" name="ZoneTexte 88">
              <a:extLst>
                <a:ext uri="{FF2B5EF4-FFF2-40B4-BE49-F238E27FC236}">
                  <a16:creationId xmlns:a16="http://schemas.microsoft.com/office/drawing/2014/main" id="{08E6892F-695D-F459-EC66-674D1D4CFACA}"/>
                </a:ext>
              </a:extLst>
            </p:cNvPr>
            <p:cNvSpPr txBox="1"/>
            <p:nvPr/>
          </p:nvSpPr>
          <p:spPr>
            <a:xfrm>
              <a:off x="5245322" y="4329512"/>
              <a:ext cx="1656184" cy="143116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Medium" panose="00000600000000000000" pitchFamily="2" charset="0"/>
                </a:rPr>
                <a:t> </a:t>
              </a:r>
              <a:endParaRPr lang="fr-FR" sz="1400" dirty="0">
                <a:solidFill>
                  <a:srgbClr val="05316C"/>
                </a:solidFill>
                <a:latin typeface="Montserrat Medium" panose="000006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5316C"/>
                  </a:solidFill>
                  <a:effectLst/>
                  <a:uLnTx/>
                  <a:uFillTx/>
                  <a:latin typeface="Montserrat SemiBold" panose="00000700000000000000" pitchFamily="2" charset="0"/>
                </a:rPr>
                <a:t/>
              </a:r>
              <a:br>
                <a:rPr kumimoji="0" lang="fr-FR" sz="2400" i="0" u="none" strike="noStrike" kern="1200" cap="none" spc="0" normalizeH="0" baseline="0" noProof="0" dirty="0">
                  <a:ln>
                    <a:noFill/>
                  </a:ln>
                  <a:solidFill>
                    <a:srgbClr val="05316C"/>
                  </a:solidFill>
                  <a:effectLst/>
                  <a:uLnTx/>
                  <a:uFillTx/>
                  <a:latin typeface="Montserrat SemiBold" panose="00000700000000000000" pitchFamily="2" charset="0"/>
                </a:rPr>
              </a:br>
              <a:endParaRPr kumimoji="0" lang="fr-FR" sz="2400" i="0" u="none" strike="noStrike" kern="1200" cap="none" spc="0" normalizeH="0" baseline="0" noProof="0" dirty="0">
                <a:ln>
                  <a:noFill/>
                </a:ln>
                <a:solidFill>
                  <a:srgbClr val="05316C"/>
                </a:solidFill>
                <a:effectLst/>
                <a:uLnTx/>
                <a:uFillTx/>
                <a:latin typeface="Montserrat SemiBold" panose="000007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solidFill>
                  <a:effectLst/>
                  <a:uLnTx/>
                  <a:uFillTx/>
                  <a:latin typeface="Montserrat SemiBold" panose="00000700000000000000" pitchFamily="2" charset="0"/>
                </a:rPr>
                <a:t>DÉCÈS / AN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900" i="0" u="none" strike="noStrike" kern="1200" cap="none" spc="0" normalizeH="0" baseline="0" noProof="0" dirty="0">
                <a:ln>
                  <a:noFill/>
                </a:ln>
                <a:solidFill>
                  <a:srgbClr val="05316C"/>
                </a:solidFill>
                <a:effectLst/>
                <a:uLnTx/>
                <a:uFillTx/>
                <a:latin typeface="Montserrat Medium" panose="00000600000000000000" pitchFamily="2" charset="0"/>
              </a:endParaRPr>
            </a:p>
          </p:txBody>
        </p:sp>
        <p:pic>
          <p:nvPicPr>
            <p:cNvPr id="103" name="Graphique 102">
              <a:extLst>
                <a:ext uri="{FF2B5EF4-FFF2-40B4-BE49-F238E27FC236}">
                  <a16:creationId xmlns:a16="http://schemas.microsoft.com/office/drawing/2014/main" id="{C1F8AE58-9AA1-FA81-D5E0-CF7719A9566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158426" y="4656504"/>
              <a:ext cx="1628710" cy="612000"/>
            </a:xfrm>
            <a:prstGeom prst="rect">
              <a:avLst/>
            </a:prstGeom>
          </p:spPr>
        </p:pic>
      </p:grpSp>
      <p:grpSp>
        <p:nvGrpSpPr>
          <p:cNvPr id="107" name="Groupe 106">
            <a:extLst>
              <a:ext uri="{FF2B5EF4-FFF2-40B4-BE49-F238E27FC236}">
                <a16:creationId xmlns:a16="http://schemas.microsoft.com/office/drawing/2014/main" id="{F735A01E-F3C3-56D7-BBD6-D9A2981DD273}"/>
              </a:ext>
            </a:extLst>
          </p:cNvPr>
          <p:cNvGrpSpPr/>
          <p:nvPr/>
        </p:nvGrpSpPr>
        <p:grpSpPr>
          <a:xfrm>
            <a:off x="1250879" y="3459634"/>
            <a:ext cx="2437990" cy="1754326"/>
            <a:chOff x="1250879" y="3713634"/>
            <a:chExt cx="2437990" cy="1754326"/>
          </a:xfrm>
        </p:grpSpPr>
        <p:sp>
          <p:nvSpPr>
            <p:cNvPr id="90" name="ZoneTexte 89">
              <a:extLst>
                <a:ext uri="{FF2B5EF4-FFF2-40B4-BE49-F238E27FC236}">
                  <a16:creationId xmlns:a16="http://schemas.microsoft.com/office/drawing/2014/main" id="{A4ED1C40-22E9-FF91-3138-BE88416B46DD}"/>
                </a:ext>
              </a:extLst>
            </p:cNvPr>
            <p:cNvSpPr txBox="1"/>
            <p:nvPr/>
          </p:nvSpPr>
          <p:spPr>
            <a:xfrm>
              <a:off x="1250879" y="3713634"/>
              <a:ext cx="2437990"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Montserrat Medium" panose="000006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fr-FR" sz="1400" dirty="0">
                <a:solidFill>
                  <a:prstClr val="black"/>
                </a:solidFill>
                <a:latin typeface="Montserrat Medium" panose="000006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600" i="0" u="none" strike="noStrike" kern="1200" cap="none" spc="0" normalizeH="0" baseline="0" noProof="0" dirty="0">
                <a:ln>
                  <a:noFill/>
                </a:ln>
                <a:solidFill>
                  <a:prstClr val="black"/>
                </a:solidFill>
                <a:effectLst/>
                <a:uLnTx/>
                <a:uFillTx/>
                <a:latin typeface="Montserrat SemiBold" panose="000007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fr-FR" sz="1600" dirty="0">
                <a:solidFill>
                  <a:prstClr val="black"/>
                </a:solidFill>
                <a:latin typeface="Montserrat SemiBold" panose="000007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solidFill>
                  <a:effectLst/>
                  <a:uLnTx/>
                  <a:uFillTx/>
                  <a:latin typeface="Montserrat SemiBold" panose="00000700000000000000" pitchFamily="2" charset="0"/>
                </a:rPr>
                <a:t>NOUVELLES PERSONNES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solidFill>
                  <a:effectLst/>
                  <a:uLnTx/>
                  <a:uFillTx/>
                  <a:latin typeface="Montserrat SemiBold" panose="00000700000000000000" pitchFamily="2" charset="0"/>
                </a:rPr>
                <a:t>TOUCHÉES</a:t>
              </a:r>
              <a:endParaRPr kumimoji="0" lang="fr-FR" sz="1050" i="0" u="none" strike="noStrike" kern="1200" cap="none" spc="0" normalizeH="0" baseline="0" noProof="0" dirty="0">
                <a:ln>
                  <a:noFill/>
                </a:ln>
                <a:solidFill>
                  <a:srgbClr val="05316C"/>
                </a:solidFill>
                <a:effectLst/>
                <a:uLnTx/>
                <a:uFillTx/>
                <a:latin typeface="Montserrat SemiBold" panose="00000700000000000000" pitchFamily="2" charset="0"/>
              </a:endParaRPr>
            </a:p>
          </p:txBody>
        </p:sp>
        <p:pic>
          <p:nvPicPr>
            <p:cNvPr id="106" name="Graphique 105">
              <a:extLst>
                <a:ext uri="{FF2B5EF4-FFF2-40B4-BE49-F238E27FC236}">
                  <a16:creationId xmlns:a16="http://schemas.microsoft.com/office/drawing/2014/main" id="{A09B7891-1311-7C13-DDEC-B473A4C6038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68928" y="4039674"/>
              <a:ext cx="1604545" cy="578131"/>
            </a:xfrm>
            <a:prstGeom prst="rect">
              <a:avLst/>
            </a:prstGeom>
          </p:spPr>
        </p:pic>
      </p:grpSp>
      <p:sp>
        <p:nvSpPr>
          <p:cNvPr id="108" name="Espace réservé du contenu 37">
            <a:extLst>
              <a:ext uri="{FF2B5EF4-FFF2-40B4-BE49-F238E27FC236}">
                <a16:creationId xmlns:a16="http://schemas.microsoft.com/office/drawing/2014/main" id="{A9F6BFD6-6C3F-4444-CF6D-0094541DA964}"/>
              </a:ext>
            </a:extLst>
          </p:cNvPr>
          <p:cNvSpPr txBox="1">
            <a:spLocks/>
          </p:cNvSpPr>
          <p:nvPr/>
        </p:nvSpPr>
        <p:spPr>
          <a:xfrm>
            <a:off x="1126070" y="5769389"/>
            <a:ext cx="10930466" cy="29653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lvl="3"/>
            <a:r>
              <a:rPr lang="fr-FR" sz="1000" dirty="0"/>
              <a:t>Estimation France de l’année 2023 – source : Institut NATIONAL DU CANCER </a:t>
            </a:r>
          </a:p>
        </p:txBody>
      </p:sp>
      <p:pic>
        <p:nvPicPr>
          <p:cNvPr id="9" name="Graphique 8">
            <a:extLst>
              <a:ext uri="{FF2B5EF4-FFF2-40B4-BE49-F238E27FC236}">
                <a16:creationId xmlns:a16="http://schemas.microsoft.com/office/drawing/2014/main" id="{A5258B4F-63F4-A5D2-6C02-62FACAA9805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652028" y="4759830"/>
            <a:ext cx="326025" cy="326025"/>
          </a:xfrm>
          <a:prstGeom prst="rect">
            <a:avLst/>
          </a:prstGeom>
        </p:spPr>
      </p:pic>
      <p:pic>
        <p:nvPicPr>
          <p:cNvPr id="13" name="Graphique 12">
            <a:extLst>
              <a:ext uri="{FF2B5EF4-FFF2-40B4-BE49-F238E27FC236}">
                <a16:creationId xmlns:a16="http://schemas.microsoft.com/office/drawing/2014/main" id="{6B0C6C72-D2F3-0EBD-FA7A-D87E029C3FE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72902" y="4301749"/>
            <a:ext cx="326025" cy="326025"/>
          </a:xfrm>
          <a:prstGeom prst="rect">
            <a:avLst/>
          </a:prstGeom>
        </p:spPr>
      </p:pic>
      <p:sp>
        <p:nvSpPr>
          <p:cNvPr id="25" name="ZoneTexte 24">
            <a:extLst>
              <a:ext uri="{FF2B5EF4-FFF2-40B4-BE49-F238E27FC236}">
                <a16:creationId xmlns:a16="http://schemas.microsoft.com/office/drawing/2014/main" id="{717BD54F-F93B-8A55-9E65-0B746F716131}"/>
              </a:ext>
            </a:extLst>
          </p:cNvPr>
          <p:cNvSpPr txBox="1"/>
          <p:nvPr/>
        </p:nvSpPr>
        <p:spPr>
          <a:xfrm>
            <a:off x="4827586" y="1612626"/>
            <a:ext cx="2262494" cy="584775"/>
          </a:xfrm>
          <a:prstGeom prst="rect">
            <a:avLst/>
          </a:prstGeom>
          <a:noFill/>
        </p:spPr>
        <p:txBody>
          <a:bodyPr wrap="square" rtlCol="0">
            <a:spAutoFit/>
          </a:bodyPr>
          <a:lstStyle/>
          <a:p>
            <a:pPr algn="ctr"/>
            <a:r>
              <a:rPr lang="fr-FR" sz="1600" dirty="0">
                <a:latin typeface="Montserrat SemiBold" panose="00000700000000000000" pitchFamily="2" charset="0"/>
              </a:rPr>
              <a:t>ÂGE MÉDIAN </a:t>
            </a:r>
          </a:p>
          <a:p>
            <a:pPr algn="ctr"/>
            <a:r>
              <a:rPr lang="fr-FR" sz="1600" dirty="0">
                <a:latin typeface="Montserrat SemiBold" panose="00000700000000000000" pitchFamily="2" charset="0"/>
              </a:rPr>
              <a:t>DU DIAGNOSTIC</a:t>
            </a:r>
          </a:p>
        </p:txBody>
      </p:sp>
      <p:pic>
        <p:nvPicPr>
          <p:cNvPr id="26" name="Image 25">
            <a:extLst>
              <a:ext uri="{FF2B5EF4-FFF2-40B4-BE49-F238E27FC236}">
                <a16:creationId xmlns:a16="http://schemas.microsoft.com/office/drawing/2014/main" id="{0FB39102-6E81-3431-B5A1-56DFFA655105}"/>
              </a:ext>
            </a:extLst>
          </p:cNvPr>
          <p:cNvPicPr>
            <a:picLocks noChangeAspect="1"/>
          </p:cNvPicPr>
          <p:nvPr/>
        </p:nvPicPr>
        <p:blipFill>
          <a:blip r:embed="rId13"/>
          <a:stretch>
            <a:fillRect/>
          </a:stretch>
        </p:blipFill>
        <p:spPr>
          <a:xfrm>
            <a:off x="5375230" y="2145437"/>
            <a:ext cx="1167206" cy="1514125"/>
          </a:xfrm>
          <a:prstGeom prst="rect">
            <a:avLst/>
          </a:prstGeom>
        </p:spPr>
      </p:pic>
      <p:sp>
        <p:nvSpPr>
          <p:cNvPr id="32" name="Rectangle 31">
            <a:extLst>
              <a:ext uri="{FF2B5EF4-FFF2-40B4-BE49-F238E27FC236}">
                <a16:creationId xmlns:a16="http://schemas.microsoft.com/office/drawing/2014/main" id="{51B1D9FD-F91F-9E8D-7531-13DD4CECE3CC}"/>
              </a:ext>
            </a:extLst>
          </p:cNvPr>
          <p:cNvSpPr/>
          <p:nvPr/>
        </p:nvSpPr>
        <p:spPr>
          <a:xfrm>
            <a:off x="5773476" y="2465032"/>
            <a:ext cx="368244" cy="265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4F77A8D0-946D-95C7-708F-FC1AA7F75732}"/>
              </a:ext>
            </a:extLst>
          </p:cNvPr>
          <p:cNvSpPr txBox="1"/>
          <p:nvPr/>
        </p:nvSpPr>
        <p:spPr>
          <a:xfrm>
            <a:off x="5670620" y="2386833"/>
            <a:ext cx="821542" cy="461665"/>
          </a:xfrm>
          <a:prstGeom prst="rect">
            <a:avLst/>
          </a:prstGeom>
          <a:noFill/>
        </p:spPr>
        <p:txBody>
          <a:bodyPr wrap="square" rtlCol="0">
            <a:spAutoFit/>
          </a:bodyPr>
          <a:lstStyle/>
          <a:p>
            <a:r>
              <a:rPr lang="fr-FR" sz="2400" dirty="0">
                <a:latin typeface="Delius Unicase bold" panose="02000603000000000000" pitchFamily="2" charset="0"/>
              </a:rPr>
              <a:t>64</a:t>
            </a:r>
          </a:p>
        </p:txBody>
      </p:sp>
    </p:spTree>
    <p:extLst>
      <p:ext uri="{BB962C8B-B14F-4D97-AF65-F5344CB8AC3E}">
        <p14:creationId xmlns:p14="http://schemas.microsoft.com/office/powerpoint/2010/main" val="1759398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748173" y="1746890"/>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Je peux agir pour prévenir </a:t>
            </a:r>
            <a:br>
              <a:rPr lang="fr-FR" sz="2400" b="1" dirty="0"/>
            </a:br>
            <a:r>
              <a:rPr lang="fr-FR" sz="2400" b="1" dirty="0"/>
              <a:t>le cancer du sein.</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225845" y="1293983"/>
            <a:ext cx="1308120" cy="6216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VRAI !</a:t>
            </a:r>
            <a:endParaRPr lang="fr-FR" sz="2800" dirty="0">
              <a:solidFill>
                <a:schemeClr val="bg2"/>
              </a:solidFill>
              <a:latin typeface="Delius Unicase" panose="02000603000000000000" pitchFamily="2" charset="0"/>
            </a:endParaRPr>
          </a:p>
        </p:txBody>
      </p:sp>
      <p:pic>
        <p:nvPicPr>
          <p:cNvPr id="7" name="Film d'animation Tout savoir sur le développement d'un cancer 202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751015" y="2019760"/>
            <a:ext cx="6819924" cy="3836120"/>
          </a:xfrm>
        </p:spPr>
      </p:pic>
    </p:spTree>
    <p:extLst>
      <p:ext uri="{BB962C8B-B14F-4D97-AF65-F5344CB8AC3E}">
        <p14:creationId xmlns:p14="http://schemas.microsoft.com/office/powerpoint/2010/main" val="12295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CAD3DC26-049A-73D0-248C-57E256337C9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18557" y="1414773"/>
            <a:ext cx="1679222" cy="326063"/>
          </a:xfrm>
          <a:prstGeom prst="rect">
            <a:avLst/>
          </a:prstGeom>
        </p:spPr>
      </p:pic>
      <p:sp>
        <p:nvSpPr>
          <p:cNvPr id="2" name="Titre 1">
            <a:extLst>
              <a:ext uri="{FF2B5EF4-FFF2-40B4-BE49-F238E27FC236}">
                <a16:creationId xmlns:a16="http://schemas.microsoft.com/office/drawing/2014/main" id="{A484ED90-AF8D-44C6-3FF0-20D035D20294}"/>
              </a:ext>
            </a:extLst>
          </p:cNvPr>
          <p:cNvSpPr>
            <a:spLocks noGrp="1"/>
          </p:cNvSpPr>
          <p:nvPr>
            <p:ph type="title"/>
          </p:nvPr>
        </p:nvSpPr>
        <p:spPr/>
        <p:txBody>
          <a:bodyPr/>
          <a:lstStyle/>
          <a:p>
            <a:r>
              <a:rPr lang="fr-FR" dirty="0"/>
              <a:t>Facteurs de risque du cancer du sein</a:t>
            </a:r>
            <a:br>
              <a:rPr lang="fr-FR" dirty="0"/>
            </a:br>
            <a:r>
              <a:rPr kumimoji="0" lang="fr-FR" sz="1300" b="1" i="0" u="none" strike="noStrike" kern="1200" cap="all" spc="0" normalizeH="0" baseline="0" noProof="0" dirty="0">
                <a:ln>
                  <a:noFill/>
                </a:ln>
                <a:solidFill>
                  <a:srgbClr val="05316C"/>
                </a:solidFill>
                <a:effectLst/>
                <a:uLnTx/>
                <a:uFillTx/>
                <a:latin typeface="Delius Unicase" panose="02000603000000000000" pitchFamily="2" charset="0"/>
                <a:ea typeface="+mj-ea"/>
                <a:cs typeface="+mj-cs"/>
              </a:rPr>
              <a:t>Classification du </a:t>
            </a:r>
            <a:r>
              <a:rPr kumimoji="0" lang="fr-FR" sz="1300" b="1" i="0" u="none" strike="noStrike" kern="1200" cap="all" spc="0" normalizeH="0" baseline="0" noProof="0" dirty="0" err="1">
                <a:ln>
                  <a:noFill/>
                </a:ln>
                <a:solidFill>
                  <a:srgbClr val="05316C"/>
                </a:solidFill>
                <a:effectLst/>
                <a:uLnTx/>
                <a:uFillTx/>
                <a:latin typeface="Delius Unicase" panose="02000603000000000000" pitchFamily="2" charset="0"/>
                <a:ea typeface="+mj-ea"/>
                <a:cs typeface="+mj-cs"/>
              </a:rPr>
              <a:t>circ</a:t>
            </a:r>
            <a:r>
              <a:rPr kumimoji="0" lang="fr-FR" sz="1300" b="1" i="0" u="none" strike="noStrike" kern="1200" cap="all" spc="0" normalizeH="0" baseline="0" noProof="0" dirty="0">
                <a:ln>
                  <a:noFill/>
                </a:ln>
                <a:solidFill>
                  <a:srgbClr val="05316C"/>
                </a:solidFill>
                <a:effectLst/>
                <a:uLnTx/>
                <a:uFillTx/>
                <a:latin typeface="Delius Unicase" panose="02000603000000000000" pitchFamily="2" charset="0"/>
                <a:ea typeface="+mj-ea"/>
                <a:cs typeface="+mj-cs"/>
              </a:rPr>
              <a:t> par localisations cancéreuses 2022</a:t>
            </a:r>
            <a:endParaRPr lang="fr-FR" dirty="0"/>
          </a:p>
        </p:txBody>
      </p:sp>
      <p:sp>
        <p:nvSpPr>
          <p:cNvPr id="3" name="Espace réservé du contenu 2">
            <a:extLst>
              <a:ext uri="{FF2B5EF4-FFF2-40B4-BE49-F238E27FC236}">
                <a16:creationId xmlns:a16="http://schemas.microsoft.com/office/drawing/2014/main" id="{974924E0-C774-F2F7-94A5-D9FE737D809B}"/>
              </a:ext>
            </a:extLst>
          </p:cNvPr>
          <p:cNvSpPr>
            <a:spLocks noGrp="1"/>
          </p:cNvSpPr>
          <p:nvPr>
            <p:ph idx="1"/>
          </p:nvPr>
        </p:nvSpPr>
        <p:spPr>
          <a:xfrm>
            <a:off x="1404102" y="1417819"/>
            <a:ext cx="3551721" cy="365126"/>
          </a:xfrm>
        </p:spPr>
        <p:txBody>
          <a:bodyPr>
            <a:normAutofit/>
          </a:bodyPr>
          <a:lstStyle/>
          <a:p>
            <a:r>
              <a:rPr lang="fr-FR" sz="1600" dirty="0">
                <a:latin typeface="Delius Unicase" panose="02000603000000000000" pitchFamily="2" charset="0"/>
              </a:rPr>
              <a:t>Les facteurs modifiables</a:t>
            </a:r>
          </a:p>
        </p:txBody>
      </p:sp>
      <p:sp>
        <p:nvSpPr>
          <p:cNvPr id="4" name="Espace réservé de la date 3">
            <a:extLst>
              <a:ext uri="{FF2B5EF4-FFF2-40B4-BE49-F238E27FC236}">
                <a16:creationId xmlns:a16="http://schemas.microsoft.com/office/drawing/2014/main" id="{CBDEF3F5-389F-800D-42DD-39DB20771106}"/>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931C75DF-46F2-A8DB-63BB-9D88A596D9E7}"/>
              </a:ext>
            </a:extLst>
          </p:cNvPr>
          <p:cNvSpPr>
            <a:spLocks noGrp="1"/>
          </p:cNvSpPr>
          <p:nvPr>
            <p:ph type="ftr" sz="quarter" idx="11"/>
          </p:nvPr>
        </p:nvSpPr>
        <p:spPr>
          <a:xfrm>
            <a:off x="1111044" y="6310311"/>
            <a:ext cx="4304235" cy="365125"/>
          </a:xfrm>
        </p:spPr>
        <p:txBody>
          <a:bodyPr/>
          <a:lstStyle/>
          <a:p>
            <a:r>
              <a:rPr lang="fr-FR"/>
              <a:t>Conférence Châteaubriant DOCS et DOCCR</a:t>
            </a:r>
            <a:endParaRPr lang="fr-FR" dirty="0"/>
          </a:p>
        </p:txBody>
      </p:sp>
      <p:sp>
        <p:nvSpPr>
          <p:cNvPr id="8" name="Rectangle : coins arrondis 7">
            <a:extLst>
              <a:ext uri="{FF2B5EF4-FFF2-40B4-BE49-F238E27FC236}">
                <a16:creationId xmlns:a16="http://schemas.microsoft.com/office/drawing/2014/main" id="{70441052-4BD1-4619-328E-15CCA343FDB2}"/>
              </a:ext>
            </a:extLst>
          </p:cNvPr>
          <p:cNvSpPr/>
          <p:nvPr/>
        </p:nvSpPr>
        <p:spPr>
          <a:xfrm>
            <a:off x="400051" y="1800581"/>
            <a:ext cx="5695949" cy="4290137"/>
          </a:xfrm>
          <a:prstGeom prst="roundRect">
            <a:avLst>
              <a:gd name="adj" fmla="val 1120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43 300</a:t>
            </a:r>
            <a:endParaRPr lang="fr-FR" dirty="0"/>
          </a:p>
        </p:txBody>
      </p:sp>
      <p:pic>
        <p:nvPicPr>
          <p:cNvPr id="9" name="Graphique 8">
            <a:extLst>
              <a:ext uri="{FF2B5EF4-FFF2-40B4-BE49-F238E27FC236}">
                <a16:creationId xmlns:a16="http://schemas.microsoft.com/office/drawing/2014/main" id="{9FBD5237-E08C-9B98-5874-2FFD3FDB7A81}"/>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8812451" y="1419825"/>
            <a:ext cx="2412000" cy="288000"/>
          </a:xfrm>
          <a:prstGeom prst="rect">
            <a:avLst/>
          </a:prstGeom>
        </p:spPr>
      </p:pic>
      <p:sp>
        <p:nvSpPr>
          <p:cNvPr id="10" name="Espace réservé du contenu 2">
            <a:extLst>
              <a:ext uri="{FF2B5EF4-FFF2-40B4-BE49-F238E27FC236}">
                <a16:creationId xmlns:a16="http://schemas.microsoft.com/office/drawing/2014/main" id="{DE739528-8168-4EF1-4DC5-9060FB0A69B2}"/>
              </a:ext>
            </a:extLst>
          </p:cNvPr>
          <p:cNvSpPr txBox="1">
            <a:spLocks/>
          </p:cNvSpPr>
          <p:nvPr/>
        </p:nvSpPr>
        <p:spPr>
          <a:xfrm>
            <a:off x="6976908" y="1417819"/>
            <a:ext cx="4277032"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600" dirty="0">
                <a:latin typeface="Delius Unicase" panose="02000603000000000000" pitchFamily="2" charset="0"/>
              </a:rPr>
              <a:t>Les facteurs non-modifiables</a:t>
            </a:r>
          </a:p>
        </p:txBody>
      </p:sp>
      <p:sp>
        <p:nvSpPr>
          <p:cNvPr id="11" name="Rectangle : coins arrondis 10">
            <a:extLst>
              <a:ext uri="{FF2B5EF4-FFF2-40B4-BE49-F238E27FC236}">
                <a16:creationId xmlns:a16="http://schemas.microsoft.com/office/drawing/2014/main" id="{5F902A34-34DA-A74B-4271-D969043E9FFB}"/>
              </a:ext>
            </a:extLst>
          </p:cNvPr>
          <p:cNvSpPr/>
          <p:nvPr/>
        </p:nvSpPr>
        <p:spPr>
          <a:xfrm>
            <a:off x="6267450" y="1800581"/>
            <a:ext cx="5524499" cy="1944172"/>
          </a:xfrm>
          <a:prstGeom prst="roundRect">
            <a:avLst>
              <a:gd name="adj" fmla="val 1120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43 300</a:t>
            </a:r>
          </a:p>
        </p:txBody>
      </p:sp>
      <p:sp>
        <p:nvSpPr>
          <p:cNvPr id="12" name="ZoneTexte 11">
            <a:extLst>
              <a:ext uri="{FF2B5EF4-FFF2-40B4-BE49-F238E27FC236}">
                <a16:creationId xmlns:a16="http://schemas.microsoft.com/office/drawing/2014/main" id="{C3ACC43A-3AD5-B43B-E858-238CFEAA91FF}"/>
              </a:ext>
            </a:extLst>
          </p:cNvPr>
          <p:cNvSpPr txBox="1"/>
          <p:nvPr/>
        </p:nvSpPr>
        <p:spPr>
          <a:xfrm>
            <a:off x="7981529" y="2241106"/>
            <a:ext cx="3213225" cy="338554"/>
          </a:xfrm>
          <a:prstGeom prst="rect">
            <a:avLst/>
          </a:prstGeom>
          <a:noFill/>
        </p:spPr>
        <p:txBody>
          <a:bodyPr wrap="square" rtlCol="0">
            <a:spAutoFit/>
          </a:bodyPr>
          <a:lstStyle/>
          <a:p>
            <a:r>
              <a:rPr lang="fr-FR" sz="1600" b="1" dirty="0">
                <a:latin typeface="Montserrat" panose="00000500000000000000" pitchFamily="2" charset="0"/>
              </a:rPr>
              <a:t>L’âge</a:t>
            </a:r>
            <a:r>
              <a:rPr lang="fr-FR" sz="1600" dirty="0">
                <a:latin typeface="Montserrat" panose="00000500000000000000" pitchFamily="2" charset="0"/>
              </a:rPr>
              <a:t> (80 % &gt; 50 ans)</a:t>
            </a:r>
          </a:p>
        </p:txBody>
      </p:sp>
      <p:sp>
        <p:nvSpPr>
          <p:cNvPr id="13" name="ZoneTexte 12">
            <a:extLst>
              <a:ext uri="{FF2B5EF4-FFF2-40B4-BE49-F238E27FC236}">
                <a16:creationId xmlns:a16="http://schemas.microsoft.com/office/drawing/2014/main" id="{A75005EC-D7D2-B505-2B9B-C1A390D404EF}"/>
              </a:ext>
            </a:extLst>
          </p:cNvPr>
          <p:cNvSpPr txBox="1"/>
          <p:nvPr/>
        </p:nvSpPr>
        <p:spPr>
          <a:xfrm>
            <a:off x="8004893" y="2607295"/>
            <a:ext cx="3249047" cy="338554"/>
          </a:xfrm>
          <a:prstGeom prst="rect">
            <a:avLst/>
          </a:prstGeom>
          <a:noFill/>
        </p:spPr>
        <p:txBody>
          <a:bodyPr wrap="square" rtlCol="0">
            <a:spAutoFit/>
          </a:bodyPr>
          <a:lstStyle/>
          <a:p>
            <a:r>
              <a:rPr lang="fr-FR" sz="1600" dirty="0">
                <a:latin typeface="Montserrat" panose="00000500000000000000" pitchFamily="2" charset="0"/>
              </a:rPr>
              <a:t>La prédisposition </a:t>
            </a:r>
            <a:r>
              <a:rPr lang="fr-FR" sz="1600" b="1" dirty="0">
                <a:latin typeface="Montserrat" panose="00000500000000000000" pitchFamily="2" charset="0"/>
              </a:rPr>
              <a:t>génétique</a:t>
            </a:r>
            <a:r>
              <a:rPr lang="fr-FR" sz="1600" dirty="0">
                <a:latin typeface="Montserrat" panose="00000500000000000000" pitchFamily="2" charset="0"/>
              </a:rPr>
              <a:t> </a:t>
            </a:r>
          </a:p>
        </p:txBody>
      </p:sp>
      <p:sp>
        <p:nvSpPr>
          <p:cNvPr id="14" name="ZoneTexte 13">
            <a:extLst>
              <a:ext uri="{FF2B5EF4-FFF2-40B4-BE49-F238E27FC236}">
                <a16:creationId xmlns:a16="http://schemas.microsoft.com/office/drawing/2014/main" id="{DFAFB1AF-4672-40E6-BEE7-4E43FDB4A6F5}"/>
              </a:ext>
            </a:extLst>
          </p:cNvPr>
          <p:cNvSpPr txBox="1"/>
          <p:nvPr/>
        </p:nvSpPr>
        <p:spPr>
          <a:xfrm>
            <a:off x="6365185" y="2973724"/>
            <a:ext cx="3264231" cy="338554"/>
          </a:xfrm>
          <a:prstGeom prst="rect">
            <a:avLst/>
          </a:prstGeom>
          <a:noFill/>
        </p:spPr>
        <p:txBody>
          <a:bodyPr wrap="square" rtlCol="0">
            <a:spAutoFit/>
          </a:bodyPr>
          <a:lstStyle/>
          <a:p>
            <a:r>
              <a:rPr lang="fr-FR" sz="1600" dirty="0">
                <a:latin typeface="Montserrat" panose="00000500000000000000" pitchFamily="2" charset="0"/>
              </a:rPr>
              <a:t>Les </a:t>
            </a:r>
            <a:r>
              <a:rPr lang="fr-FR" sz="1600" b="1" dirty="0">
                <a:latin typeface="Montserrat" panose="00000500000000000000" pitchFamily="2" charset="0"/>
              </a:rPr>
              <a:t>antécédents</a:t>
            </a:r>
            <a:r>
              <a:rPr lang="fr-FR" sz="1600" dirty="0">
                <a:latin typeface="Montserrat" panose="00000500000000000000" pitchFamily="2" charset="0"/>
              </a:rPr>
              <a:t> familiaux</a:t>
            </a:r>
          </a:p>
        </p:txBody>
      </p:sp>
      <p:pic>
        <p:nvPicPr>
          <p:cNvPr id="15" name="Graphique 14">
            <a:extLst>
              <a:ext uri="{FF2B5EF4-FFF2-40B4-BE49-F238E27FC236}">
                <a16:creationId xmlns:a16="http://schemas.microsoft.com/office/drawing/2014/main" id="{790C9846-BC8B-2BFD-C16E-D41DDBB0C86B}"/>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9170475" y="3923004"/>
            <a:ext cx="1584000" cy="288000"/>
          </a:xfrm>
          <a:prstGeom prst="rect">
            <a:avLst/>
          </a:prstGeom>
        </p:spPr>
      </p:pic>
      <p:sp>
        <p:nvSpPr>
          <p:cNvPr id="16" name="Espace réservé du contenu 2">
            <a:extLst>
              <a:ext uri="{FF2B5EF4-FFF2-40B4-BE49-F238E27FC236}">
                <a16:creationId xmlns:a16="http://schemas.microsoft.com/office/drawing/2014/main" id="{A1720872-24EA-604C-82EC-66242DDC827B}"/>
              </a:ext>
            </a:extLst>
          </p:cNvPr>
          <p:cNvSpPr txBox="1">
            <a:spLocks/>
          </p:cNvSpPr>
          <p:nvPr/>
        </p:nvSpPr>
        <p:spPr>
          <a:xfrm>
            <a:off x="6992092" y="3907019"/>
            <a:ext cx="4277032"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600" dirty="0">
                <a:latin typeface="Delius Unicase" panose="02000603000000000000" pitchFamily="2" charset="0"/>
              </a:rPr>
              <a:t>Les facteurs protecteurs</a:t>
            </a:r>
          </a:p>
        </p:txBody>
      </p:sp>
      <p:sp>
        <p:nvSpPr>
          <p:cNvPr id="17" name="Rectangle : coins arrondis 16">
            <a:extLst>
              <a:ext uri="{FF2B5EF4-FFF2-40B4-BE49-F238E27FC236}">
                <a16:creationId xmlns:a16="http://schemas.microsoft.com/office/drawing/2014/main" id="{0CAF77C8-55DE-5FF3-5F6D-7794C1CFB872}"/>
              </a:ext>
            </a:extLst>
          </p:cNvPr>
          <p:cNvSpPr/>
          <p:nvPr/>
        </p:nvSpPr>
        <p:spPr>
          <a:xfrm>
            <a:off x="6282634" y="4289780"/>
            <a:ext cx="5524499" cy="1800000"/>
          </a:xfrm>
          <a:prstGeom prst="roundRect">
            <a:avLst>
              <a:gd name="adj" fmla="val 11203"/>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6044BEC1-CCB8-6961-8C96-2FE73D33E730}"/>
              </a:ext>
            </a:extLst>
          </p:cNvPr>
          <p:cNvSpPr txBox="1"/>
          <p:nvPr/>
        </p:nvSpPr>
        <p:spPr>
          <a:xfrm>
            <a:off x="7794857" y="4524897"/>
            <a:ext cx="2588463"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L’activité physique</a:t>
            </a:r>
          </a:p>
        </p:txBody>
      </p:sp>
      <p:pic>
        <p:nvPicPr>
          <p:cNvPr id="22" name="Graphique 21">
            <a:extLst>
              <a:ext uri="{FF2B5EF4-FFF2-40B4-BE49-F238E27FC236}">
                <a16:creationId xmlns:a16="http://schemas.microsoft.com/office/drawing/2014/main" id="{D29D25E2-CE1B-BE3C-2A47-5C1A7CFA2EA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97807" y="4448080"/>
            <a:ext cx="556015" cy="584775"/>
          </a:xfrm>
          <a:prstGeom prst="rect">
            <a:avLst/>
          </a:prstGeom>
        </p:spPr>
      </p:pic>
      <p:pic>
        <p:nvPicPr>
          <p:cNvPr id="24" name="Graphique 23">
            <a:extLst>
              <a:ext uri="{FF2B5EF4-FFF2-40B4-BE49-F238E27FC236}">
                <a16:creationId xmlns:a16="http://schemas.microsoft.com/office/drawing/2014/main" id="{9D5ACB6C-C79B-3D00-91DD-0C5BCE2967F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060408" y="4734671"/>
            <a:ext cx="505484" cy="584775"/>
          </a:xfrm>
          <a:prstGeom prst="rect">
            <a:avLst/>
          </a:prstGeom>
        </p:spPr>
      </p:pic>
      <p:sp>
        <p:nvSpPr>
          <p:cNvPr id="25" name="ZoneTexte 24">
            <a:extLst>
              <a:ext uri="{FF2B5EF4-FFF2-40B4-BE49-F238E27FC236}">
                <a16:creationId xmlns:a16="http://schemas.microsoft.com/office/drawing/2014/main" id="{47C3E82C-946B-6A40-B8C4-F258A0686CD1}"/>
              </a:ext>
            </a:extLst>
          </p:cNvPr>
          <p:cNvSpPr txBox="1"/>
          <p:nvPr/>
        </p:nvSpPr>
        <p:spPr>
          <a:xfrm>
            <a:off x="6849288" y="4940267"/>
            <a:ext cx="4255239" cy="338554"/>
          </a:xfrm>
          <a:prstGeom prst="rect">
            <a:avLst/>
          </a:prstGeom>
          <a:noFill/>
        </p:spPr>
        <p:txBody>
          <a:bodyPr wrap="square" rtlCol="0">
            <a:spAutoFit/>
          </a:bodyPr>
          <a:lstStyle/>
          <a:p>
            <a:pPr algn="ctr"/>
            <a:r>
              <a:rPr lang="fr-FR" sz="1600" dirty="0">
                <a:solidFill>
                  <a:schemeClr val="tx2"/>
                </a:solidFill>
                <a:latin typeface="Montserrat" panose="00000500000000000000" pitchFamily="2" charset="0"/>
              </a:rPr>
              <a:t>Une alimentation </a:t>
            </a:r>
            <a:r>
              <a:rPr lang="fr-FR" sz="1600" b="1" dirty="0">
                <a:solidFill>
                  <a:schemeClr val="tx2"/>
                </a:solidFill>
                <a:latin typeface="Montserrat" panose="00000500000000000000" pitchFamily="2" charset="0"/>
              </a:rPr>
              <a:t>saine </a:t>
            </a:r>
            <a:r>
              <a:rPr lang="fr-FR" sz="1600" dirty="0">
                <a:solidFill>
                  <a:schemeClr val="tx2"/>
                </a:solidFill>
                <a:latin typeface="Montserrat" panose="00000500000000000000" pitchFamily="2" charset="0"/>
              </a:rPr>
              <a:t>et </a:t>
            </a:r>
            <a:r>
              <a:rPr lang="fr-FR" sz="1600" b="1" dirty="0">
                <a:solidFill>
                  <a:schemeClr val="tx2"/>
                </a:solidFill>
                <a:latin typeface="Montserrat" panose="00000500000000000000" pitchFamily="2" charset="0"/>
              </a:rPr>
              <a:t>variée</a:t>
            </a:r>
          </a:p>
        </p:txBody>
      </p:sp>
      <p:pic>
        <p:nvPicPr>
          <p:cNvPr id="29" name="Graphique 28">
            <a:extLst>
              <a:ext uri="{FF2B5EF4-FFF2-40B4-BE49-F238E27FC236}">
                <a16:creationId xmlns:a16="http://schemas.microsoft.com/office/drawing/2014/main" id="{D9E007A7-7C76-1AA2-56DC-A033BAFD845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687318" y="2016584"/>
            <a:ext cx="917895" cy="809907"/>
          </a:xfrm>
          <a:prstGeom prst="rect">
            <a:avLst/>
          </a:prstGeom>
        </p:spPr>
      </p:pic>
      <p:grpSp>
        <p:nvGrpSpPr>
          <p:cNvPr id="49" name="Groupe 48">
            <a:extLst>
              <a:ext uri="{FF2B5EF4-FFF2-40B4-BE49-F238E27FC236}">
                <a16:creationId xmlns:a16="http://schemas.microsoft.com/office/drawing/2014/main" id="{7F0986DD-32D8-D70D-416A-844EE68DA304}"/>
              </a:ext>
            </a:extLst>
          </p:cNvPr>
          <p:cNvGrpSpPr/>
          <p:nvPr/>
        </p:nvGrpSpPr>
        <p:grpSpPr>
          <a:xfrm>
            <a:off x="4132238" y="2087850"/>
            <a:ext cx="1425837" cy="895493"/>
            <a:chOff x="2004249" y="1951239"/>
            <a:chExt cx="2588463" cy="895493"/>
          </a:xfrm>
        </p:grpSpPr>
        <p:pic>
          <p:nvPicPr>
            <p:cNvPr id="31" name="Graphique 30">
              <a:extLst>
                <a:ext uri="{FF2B5EF4-FFF2-40B4-BE49-F238E27FC236}">
                  <a16:creationId xmlns:a16="http://schemas.microsoft.com/office/drawing/2014/main" id="{C460507C-2A30-B6C7-4B64-1544CA2A281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405884" y="2329860"/>
              <a:ext cx="823167" cy="516872"/>
            </a:xfrm>
            <a:prstGeom prst="rect">
              <a:avLst/>
            </a:prstGeom>
          </p:spPr>
        </p:pic>
        <p:sp>
          <p:nvSpPr>
            <p:cNvPr id="37" name="ZoneTexte 36">
              <a:extLst>
                <a:ext uri="{FF2B5EF4-FFF2-40B4-BE49-F238E27FC236}">
                  <a16:creationId xmlns:a16="http://schemas.microsoft.com/office/drawing/2014/main" id="{15AC59A1-8119-97D7-7D75-511613FC4745}"/>
                </a:ext>
              </a:extLst>
            </p:cNvPr>
            <p:cNvSpPr txBox="1"/>
            <p:nvPr/>
          </p:nvSpPr>
          <p:spPr>
            <a:xfrm>
              <a:off x="2004249" y="1951239"/>
              <a:ext cx="2588463"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Le tabac</a:t>
              </a:r>
            </a:p>
          </p:txBody>
        </p:sp>
      </p:grpSp>
      <p:sp>
        <p:nvSpPr>
          <p:cNvPr id="41" name="ZoneTexte 40">
            <a:extLst>
              <a:ext uri="{FF2B5EF4-FFF2-40B4-BE49-F238E27FC236}">
                <a16:creationId xmlns:a16="http://schemas.microsoft.com/office/drawing/2014/main" id="{5DB3373A-1BB7-2BAF-F4D4-30BBB04D84A7}"/>
              </a:ext>
            </a:extLst>
          </p:cNvPr>
          <p:cNvSpPr txBox="1"/>
          <p:nvPr/>
        </p:nvSpPr>
        <p:spPr>
          <a:xfrm>
            <a:off x="647189" y="4811721"/>
            <a:ext cx="4255239"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L’alimentation déséquilibrée</a:t>
            </a:r>
          </a:p>
        </p:txBody>
      </p:sp>
      <p:sp>
        <p:nvSpPr>
          <p:cNvPr id="43" name="ZoneTexte 42">
            <a:extLst>
              <a:ext uri="{FF2B5EF4-FFF2-40B4-BE49-F238E27FC236}">
                <a16:creationId xmlns:a16="http://schemas.microsoft.com/office/drawing/2014/main" id="{8F000C30-92A4-EDC6-B9FB-DE13A819C8DA}"/>
              </a:ext>
            </a:extLst>
          </p:cNvPr>
          <p:cNvSpPr txBox="1"/>
          <p:nvPr/>
        </p:nvSpPr>
        <p:spPr>
          <a:xfrm>
            <a:off x="557851" y="3406199"/>
            <a:ext cx="5286522"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Le surpoids après la ménopause et l’obésité</a:t>
            </a:r>
          </a:p>
        </p:txBody>
      </p:sp>
      <p:sp>
        <p:nvSpPr>
          <p:cNvPr id="6" name="ZoneTexte 5">
            <a:extLst>
              <a:ext uri="{FF2B5EF4-FFF2-40B4-BE49-F238E27FC236}">
                <a16:creationId xmlns:a16="http://schemas.microsoft.com/office/drawing/2014/main" id="{28076AEA-2BA6-EE1D-9EF2-01AB07BCC4B6}"/>
              </a:ext>
            </a:extLst>
          </p:cNvPr>
          <p:cNvSpPr txBox="1"/>
          <p:nvPr/>
        </p:nvSpPr>
        <p:spPr>
          <a:xfrm>
            <a:off x="6497807" y="5375181"/>
            <a:ext cx="5182564" cy="584775"/>
          </a:xfrm>
          <a:prstGeom prst="rect">
            <a:avLst/>
          </a:prstGeom>
          <a:noFill/>
        </p:spPr>
        <p:txBody>
          <a:bodyPr wrap="square" rtlCol="0">
            <a:spAutoFit/>
          </a:bodyPr>
          <a:lstStyle/>
          <a:p>
            <a:pPr algn="ctr"/>
            <a:r>
              <a:rPr lang="fr-FR" sz="1600" b="1" dirty="0">
                <a:solidFill>
                  <a:schemeClr val="tx2"/>
                </a:solidFill>
                <a:latin typeface="Montserrat" panose="00000500000000000000" pitchFamily="2" charset="0"/>
              </a:rPr>
              <a:t>L’allaitement</a:t>
            </a:r>
            <a:r>
              <a:rPr lang="fr-FR" sz="1600" dirty="0">
                <a:solidFill>
                  <a:schemeClr val="tx2"/>
                </a:solidFill>
                <a:latin typeface="Montserrat" panose="00000500000000000000" pitchFamily="2" charset="0"/>
              </a:rPr>
              <a:t> &gt; 6 mois cumulés</a:t>
            </a:r>
          </a:p>
          <a:p>
            <a:pPr algn="ctr"/>
            <a:r>
              <a:rPr lang="fr-FR" sz="1600" dirty="0">
                <a:solidFill>
                  <a:schemeClr val="tx2"/>
                </a:solidFill>
                <a:latin typeface="Montserrat" panose="00000500000000000000" pitchFamily="2" charset="0"/>
              </a:rPr>
              <a:t>1</a:t>
            </a:r>
            <a:r>
              <a:rPr lang="fr-FR" sz="1600" baseline="30000" dirty="0">
                <a:solidFill>
                  <a:schemeClr val="tx2"/>
                </a:solidFill>
                <a:latin typeface="Montserrat" panose="00000500000000000000" pitchFamily="2" charset="0"/>
              </a:rPr>
              <a:t>ère</a:t>
            </a:r>
            <a:r>
              <a:rPr lang="fr-FR" sz="1600" dirty="0">
                <a:solidFill>
                  <a:schemeClr val="tx2"/>
                </a:solidFill>
                <a:latin typeface="Montserrat" panose="00000500000000000000" pitchFamily="2" charset="0"/>
              </a:rPr>
              <a:t> </a:t>
            </a:r>
            <a:r>
              <a:rPr lang="fr-FR" sz="1600" b="1" dirty="0">
                <a:solidFill>
                  <a:schemeClr val="tx2"/>
                </a:solidFill>
                <a:latin typeface="Montserrat" panose="00000500000000000000" pitchFamily="2" charset="0"/>
              </a:rPr>
              <a:t>grossesse avant 30 ans</a:t>
            </a:r>
            <a:endParaRPr lang="fr-FR" sz="1600" b="1" dirty="0">
              <a:latin typeface="Montserrat" panose="00000500000000000000" pitchFamily="2" charset="0"/>
            </a:endParaRPr>
          </a:p>
        </p:txBody>
      </p:sp>
      <p:grpSp>
        <p:nvGrpSpPr>
          <p:cNvPr id="20" name="Groupe 19">
            <a:extLst>
              <a:ext uri="{FF2B5EF4-FFF2-40B4-BE49-F238E27FC236}">
                <a16:creationId xmlns:a16="http://schemas.microsoft.com/office/drawing/2014/main" id="{2E8D64F6-261C-F541-E622-CBC4D5BDE623}"/>
              </a:ext>
            </a:extLst>
          </p:cNvPr>
          <p:cNvGrpSpPr/>
          <p:nvPr/>
        </p:nvGrpSpPr>
        <p:grpSpPr>
          <a:xfrm>
            <a:off x="788497" y="2090780"/>
            <a:ext cx="4338749" cy="951331"/>
            <a:chOff x="858233" y="3870973"/>
            <a:chExt cx="4338749" cy="951331"/>
          </a:xfrm>
        </p:grpSpPr>
        <p:pic>
          <p:nvPicPr>
            <p:cNvPr id="21" name="Graphique 20">
              <a:extLst>
                <a:ext uri="{FF2B5EF4-FFF2-40B4-BE49-F238E27FC236}">
                  <a16:creationId xmlns:a16="http://schemas.microsoft.com/office/drawing/2014/main" id="{76083CDE-CC31-F0D4-4130-A52AB34622E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858233" y="4044247"/>
              <a:ext cx="358153" cy="778057"/>
            </a:xfrm>
            <a:prstGeom prst="rect">
              <a:avLst/>
            </a:prstGeom>
          </p:spPr>
        </p:pic>
        <p:sp>
          <p:nvSpPr>
            <p:cNvPr id="23" name="ZoneTexte 22">
              <a:extLst>
                <a:ext uri="{FF2B5EF4-FFF2-40B4-BE49-F238E27FC236}">
                  <a16:creationId xmlns:a16="http://schemas.microsoft.com/office/drawing/2014/main" id="{586BEC46-9A32-431E-DB1D-1ECE3E63CC52}"/>
                </a:ext>
              </a:extLst>
            </p:cNvPr>
            <p:cNvSpPr txBox="1"/>
            <p:nvPr/>
          </p:nvSpPr>
          <p:spPr>
            <a:xfrm>
              <a:off x="3236037" y="4382918"/>
              <a:ext cx="1960945" cy="307777"/>
            </a:xfrm>
            <a:prstGeom prst="rect">
              <a:avLst/>
            </a:prstGeom>
            <a:noFill/>
          </p:spPr>
          <p:txBody>
            <a:bodyPr wrap="square" rtlCol="0">
              <a:spAutoFit/>
            </a:bodyPr>
            <a:lstStyle/>
            <a:p>
              <a:endParaRPr lang="fr-FR" sz="1400" i="1" dirty="0">
                <a:latin typeface="Montserrat" panose="00000500000000000000" pitchFamily="2" charset="0"/>
              </a:endParaRPr>
            </a:p>
          </p:txBody>
        </p:sp>
        <p:sp>
          <p:nvSpPr>
            <p:cNvPr id="26" name="ZoneTexte 25">
              <a:extLst>
                <a:ext uri="{FF2B5EF4-FFF2-40B4-BE49-F238E27FC236}">
                  <a16:creationId xmlns:a16="http://schemas.microsoft.com/office/drawing/2014/main" id="{11511B91-D1F8-9580-E3C2-8F2F6B2B4D30}"/>
                </a:ext>
              </a:extLst>
            </p:cNvPr>
            <p:cNvSpPr txBox="1"/>
            <p:nvPr/>
          </p:nvSpPr>
          <p:spPr>
            <a:xfrm>
              <a:off x="1815331" y="3870973"/>
              <a:ext cx="2588463"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L’alcool</a:t>
              </a:r>
            </a:p>
          </p:txBody>
        </p:sp>
      </p:grpSp>
      <p:sp>
        <p:nvSpPr>
          <p:cNvPr id="28" name="ZoneTexte 27">
            <a:extLst>
              <a:ext uri="{FF2B5EF4-FFF2-40B4-BE49-F238E27FC236}">
                <a16:creationId xmlns:a16="http://schemas.microsoft.com/office/drawing/2014/main" id="{2BAC0D46-3DBD-F779-AB63-D4BE5A0B6FDE}"/>
              </a:ext>
            </a:extLst>
          </p:cNvPr>
          <p:cNvSpPr txBox="1"/>
          <p:nvPr/>
        </p:nvSpPr>
        <p:spPr>
          <a:xfrm>
            <a:off x="6358671" y="3305267"/>
            <a:ext cx="5236475" cy="338554"/>
          </a:xfrm>
          <a:prstGeom prst="rect">
            <a:avLst/>
          </a:prstGeom>
          <a:noFill/>
        </p:spPr>
        <p:txBody>
          <a:bodyPr wrap="square" rtlCol="0">
            <a:spAutoFit/>
          </a:bodyPr>
          <a:lstStyle/>
          <a:p>
            <a:r>
              <a:rPr lang="fr-FR" sz="1600" b="1" dirty="0">
                <a:latin typeface="Montserrat" panose="00000500000000000000" pitchFamily="2" charset="0"/>
              </a:rPr>
              <a:t>Irradiation thoracique </a:t>
            </a:r>
            <a:r>
              <a:rPr lang="fr-FR" sz="1600" dirty="0">
                <a:latin typeface="Montserrat" panose="00000500000000000000" pitchFamily="2" charset="0"/>
              </a:rPr>
              <a:t>à forte dose avant 30 ans</a:t>
            </a:r>
          </a:p>
        </p:txBody>
      </p:sp>
      <p:sp>
        <p:nvSpPr>
          <p:cNvPr id="30" name="ZoneTexte 29">
            <a:extLst>
              <a:ext uri="{FF2B5EF4-FFF2-40B4-BE49-F238E27FC236}">
                <a16:creationId xmlns:a16="http://schemas.microsoft.com/office/drawing/2014/main" id="{6A48A53C-C572-20D0-E221-1884AFFA328E}"/>
              </a:ext>
            </a:extLst>
          </p:cNvPr>
          <p:cNvSpPr txBox="1"/>
          <p:nvPr/>
        </p:nvSpPr>
        <p:spPr>
          <a:xfrm>
            <a:off x="7981528" y="1890233"/>
            <a:ext cx="3213225" cy="338554"/>
          </a:xfrm>
          <a:prstGeom prst="rect">
            <a:avLst/>
          </a:prstGeom>
          <a:noFill/>
        </p:spPr>
        <p:txBody>
          <a:bodyPr wrap="square" rtlCol="0">
            <a:spAutoFit/>
          </a:bodyPr>
          <a:lstStyle/>
          <a:p>
            <a:r>
              <a:rPr lang="fr-FR" sz="1600" dirty="0">
                <a:latin typeface="Montserrat" panose="00000500000000000000" pitchFamily="2" charset="0"/>
              </a:rPr>
              <a:t>Le</a:t>
            </a:r>
            <a:r>
              <a:rPr lang="fr-FR" sz="1600" b="1" dirty="0">
                <a:latin typeface="Montserrat" panose="00000500000000000000" pitchFamily="2" charset="0"/>
              </a:rPr>
              <a:t> sexe</a:t>
            </a:r>
            <a:r>
              <a:rPr lang="fr-FR" sz="1600" dirty="0">
                <a:latin typeface="Montserrat" panose="00000500000000000000" pitchFamily="2" charset="0"/>
              </a:rPr>
              <a:t> (femme)</a:t>
            </a:r>
          </a:p>
        </p:txBody>
      </p:sp>
      <p:pic>
        <p:nvPicPr>
          <p:cNvPr id="18" name="Graphique 17">
            <a:extLst>
              <a:ext uri="{FF2B5EF4-FFF2-40B4-BE49-F238E27FC236}">
                <a16:creationId xmlns:a16="http://schemas.microsoft.com/office/drawing/2014/main" id="{C2055D4D-C408-9ED1-5521-541BD9FB257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59517" y="3763050"/>
            <a:ext cx="556015" cy="584775"/>
          </a:xfrm>
          <a:prstGeom prst="rect">
            <a:avLst/>
          </a:prstGeom>
        </p:spPr>
      </p:pic>
      <p:sp>
        <p:nvSpPr>
          <p:cNvPr id="27" name="ZoneTexte 26">
            <a:extLst>
              <a:ext uri="{FF2B5EF4-FFF2-40B4-BE49-F238E27FC236}">
                <a16:creationId xmlns:a16="http://schemas.microsoft.com/office/drawing/2014/main" id="{B20AD160-B5A6-11EB-922D-A16B7716343A}"/>
              </a:ext>
            </a:extLst>
          </p:cNvPr>
          <p:cNvSpPr txBox="1"/>
          <p:nvPr/>
        </p:nvSpPr>
        <p:spPr>
          <a:xfrm>
            <a:off x="1197296" y="2516930"/>
            <a:ext cx="2262494" cy="584775"/>
          </a:xfrm>
          <a:prstGeom prst="rect">
            <a:avLst/>
          </a:prstGeom>
          <a:noFill/>
        </p:spPr>
        <p:txBody>
          <a:bodyPr wrap="square" rtlCol="0">
            <a:spAutoFit/>
          </a:bodyPr>
          <a:lstStyle/>
          <a:p>
            <a:pPr algn="ctr"/>
            <a:r>
              <a:rPr lang="fr-FR" sz="1600" dirty="0">
                <a:solidFill>
                  <a:schemeClr val="bg2"/>
                </a:solidFill>
                <a:latin typeface="Montserrat SemiBold" panose="00000700000000000000" pitchFamily="2" charset="0"/>
              </a:rPr>
              <a:t>15% </a:t>
            </a:r>
          </a:p>
          <a:p>
            <a:pPr algn="ctr"/>
            <a:r>
              <a:rPr lang="fr-FR" sz="1600" dirty="0">
                <a:solidFill>
                  <a:schemeClr val="bg2"/>
                </a:solidFill>
                <a:latin typeface="Montserrat SemiBold" panose="00000700000000000000" pitchFamily="2" charset="0"/>
              </a:rPr>
              <a:t>Cancers du sein</a:t>
            </a:r>
          </a:p>
        </p:txBody>
      </p:sp>
    </p:spTree>
    <p:extLst>
      <p:ext uri="{BB962C8B-B14F-4D97-AF65-F5344CB8AC3E}">
        <p14:creationId xmlns:p14="http://schemas.microsoft.com/office/powerpoint/2010/main" val="30265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p:bldP spid="16" grpId="0"/>
      <p:bldP spid="17" grpId="0" animBg="1"/>
      <p:bldP spid="19" grpId="0"/>
      <p:bldP spid="25" grpId="0"/>
      <p:bldP spid="6" grpId="0"/>
      <p:bldP spid="28" grpId="0"/>
      <p:bldP spid="30"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pic>
        <p:nvPicPr>
          <p:cNvPr id="11" name="Graphique 10">
            <a:extLst>
              <a:ext uri="{FF2B5EF4-FFF2-40B4-BE49-F238E27FC236}">
                <a16:creationId xmlns:a16="http://schemas.microsoft.com/office/drawing/2014/main" id="{B31837EC-C12D-49FC-1D7B-5164AE741B93}"/>
              </a:ext>
            </a:extLst>
          </p:cNvPr>
          <p:cNvPicPr>
            <a:picLocks/>
          </p:cNvPicPr>
          <p:nvPr/>
        </p:nvPicPr>
        <p:blipFill>
          <a:blip r:embed="rId3">
            <a:extLst>
              <a:ext uri="{96DAC541-7B7A-43D3-8B79-37D633B846F1}">
                <asvg:svgBlip xmlns="" xmlns:asvg="http://schemas.microsoft.com/office/drawing/2016/SVG/main" r:embed="rId4"/>
              </a:ext>
            </a:extLst>
          </a:blip>
          <a:stretch>
            <a:fillRect/>
          </a:stretch>
        </p:blipFill>
        <p:spPr>
          <a:xfrm>
            <a:off x="707910" y="808203"/>
            <a:ext cx="936000" cy="326063"/>
          </a:xfrm>
          <a:prstGeom prst="rect">
            <a:avLst/>
          </a:prstGeom>
        </p:spPr>
      </p:pic>
      <p:sp>
        <p:nvSpPr>
          <p:cNvPr id="10" name="Espace réservé du contenu 2">
            <a:extLst>
              <a:ext uri="{FF2B5EF4-FFF2-40B4-BE49-F238E27FC236}">
                <a16:creationId xmlns:a16="http://schemas.microsoft.com/office/drawing/2014/main" id="{A6D903F5-03CC-921F-4F3A-3538049DC8F7}"/>
              </a:ext>
            </a:extLst>
          </p:cNvPr>
          <p:cNvSpPr txBox="1">
            <a:spLocks/>
          </p:cNvSpPr>
          <p:nvPr/>
        </p:nvSpPr>
        <p:spPr>
          <a:xfrm>
            <a:off x="4608846" y="1171933"/>
            <a:ext cx="1771239" cy="72964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3600" dirty="0">
                <a:solidFill>
                  <a:schemeClr val="bg2"/>
                </a:solidFill>
                <a:latin typeface="Delius Unicase" panose="02000603000000000000" pitchFamily="2" charset="0"/>
              </a:rPr>
              <a:t>VRAI !</a:t>
            </a:r>
            <a:endParaRPr lang="fr-FR" sz="4000" dirty="0">
              <a:solidFill>
                <a:schemeClr val="bg2"/>
              </a:solidFill>
              <a:latin typeface="Delius Unicase" panose="02000603000000000000" pitchFamily="2" charset="0"/>
            </a:endParaRP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rmAutofit/>
          </a:bodyPr>
          <a:lstStyle/>
          <a:p>
            <a:r>
              <a:rPr lang="fr-FR" sz="2400" cap="none" dirty="0"/>
              <a:t>Plus un cancer est détecté tôt, </a:t>
            </a:r>
            <a:br>
              <a:rPr lang="fr-FR" sz="2400" cap="none" dirty="0"/>
            </a:br>
            <a:r>
              <a:rPr lang="fr-FR" sz="2400" cap="none" dirty="0"/>
              <a:t>meilleures seront les chances de guérison.</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94430" y="298413"/>
            <a:ext cx="1633230" cy="946800"/>
          </a:xfrm>
          <a:prstGeom prst="rect">
            <a:avLst/>
          </a:prstGeom>
        </p:spPr>
      </p:pic>
      <p:sp>
        <p:nvSpPr>
          <p:cNvPr id="7" name="Espace réservé du texte 9">
            <a:extLst>
              <a:ext uri="{FF2B5EF4-FFF2-40B4-BE49-F238E27FC236}">
                <a16:creationId xmlns:a16="http://schemas.microsoft.com/office/drawing/2014/main" id="{530CF5B2-C3FB-C021-4144-7816543CB46B}"/>
              </a:ext>
            </a:extLst>
          </p:cNvPr>
          <p:cNvSpPr txBox="1">
            <a:spLocks/>
          </p:cNvSpPr>
          <p:nvPr/>
        </p:nvSpPr>
        <p:spPr>
          <a:xfrm>
            <a:off x="1002534" y="2988189"/>
            <a:ext cx="9135763" cy="4337050"/>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dirty="0"/>
              <a:t>Détecter tôt un cancer du sein, avant qu’il soit symptomatique permet :</a:t>
            </a:r>
          </a:p>
          <a:p>
            <a:pPr lvl="1" indent="-285750"/>
            <a:r>
              <a:rPr lang="fr-FR" b="1" dirty="0"/>
              <a:t>D’augmenter les chances de guérison</a:t>
            </a:r>
          </a:p>
          <a:p>
            <a:pPr marL="625475" lvl="2" indent="-285750">
              <a:buFont typeface="Arial" panose="020B0604020202020204" pitchFamily="34" charset="0"/>
              <a:buChar char="•"/>
            </a:pPr>
            <a:r>
              <a:rPr lang="fr-FR" dirty="0"/>
              <a:t>Détection précoce : survie à 5 ans de 99%</a:t>
            </a:r>
          </a:p>
          <a:p>
            <a:pPr marL="625475" lvl="2" indent="-285750">
              <a:buFont typeface="Arial" panose="020B0604020202020204" pitchFamily="34" charset="0"/>
              <a:buChar char="•"/>
            </a:pPr>
            <a:r>
              <a:rPr lang="fr-FR" dirty="0"/>
              <a:t>Cancer du sein métastasé : survie à 5 ans de 26%</a:t>
            </a:r>
          </a:p>
          <a:p>
            <a:pPr lvl="4"/>
            <a:endParaRPr lang="fr-FR" dirty="0"/>
          </a:p>
          <a:p>
            <a:pPr lvl="1" indent="-285750"/>
            <a:r>
              <a:rPr lang="fr-FR" b="1" dirty="0"/>
              <a:t>De bénéficier de traitements moins lourds et moins agressifs, avec moins de séquelles</a:t>
            </a:r>
          </a:p>
          <a:p>
            <a:endParaRPr lang="fr-FR" dirty="0"/>
          </a:p>
        </p:txBody>
      </p:sp>
      <p:pic>
        <p:nvPicPr>
          <p:cNvPr id="13" name="Graphique 12">
            <a:extLst>
              <a:ext uri="{FF2B5EF4-FFF2-40B4-BE49-F238E27FC236}">
                <a16:creationId xmlns:a16="http://schemas.microsoft.com/office/drawing/2014/main" id="{8EE0A9B6-4E01-D28E-099C-0B697F91599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51109" y="2202827"/>
            <a:ext cx="4897513" cy="552170"/>
          </a:xfrm>
          <a:prstGeom prst="rect">
            <a:avLst/>
          </a:prstGeom>
        </p:spPr>
      </p:pic>
    </p:spTree>
    <p:extLst>
      <p:ext uri="{BB962C8B-B14F-4D97-AF65-F5344CB8AC3E}">
        <p14:creationId xmlns:p14="http://schemas.microsoft.com/office/powerpoint/2010/main" val="107129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368DF3-3079-43F9-A351-678C3A9E46E2}"/>
              </a:ext>
            </a:extLst>
          </p:cNvPr>
          <p:cNvSpPr>
            <a:spLocks noGrp="1"/>
          </p:cNvSpPr>
          <p:nvPr>
            <p:ph type="title"/>
          </p:nvPr>
        </p:nvSpPr>
        <p:spPr/>
        <p:txBody>
          <a:bodyPr/>
          <a:lstStyle/>
          <a:p>
            <a:r>
              <a:rPr lang="fr-FR" dirty="0"/>
              <a:t>le dépistage organisé du CANCER DU sein</a:t>
            </a:r>
          </a:p>
        </p:txBody>
      </p:sp>
      <p:sp>
        <p:nvSpPr>
          <p:cNvPr id="4" name="Espace réservé de la date 3">
            <a:extLst>
              <a:ext uri="{FF2B5EF4-FFF2-40B4-BE49-F238E27FC236}">
                <a16:creationId xmlns:a16="http://schemas.microsoft.com/office/drawing/2014/main" id="{DB4EE473-6871-2B7C-0835-7B4DF320FBD5}"/>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635F8709-848E-A877-5048-F32EB6DE69C7}"/>
              </a:ext>
            </a:extLst>
          </p:cNvPr>
          <p:cNvSpPr>
            <a:spLocks noGrp="1"/>
          </p:cNvSpPr>
          <p:nvPr>
            <p:ph type="ftr" sz="quarter" idx="11"/>
          </p:nvPr>
        </p:nvSpPr>
        <p:spPr>
          <a:xfrm>
            <a:off x="1111044" y="6310311"/>
            <a:ext cx="4375355" cy="365125"/>
          </a:xfrm>
        </p:spPr>
        <p:txBody>
          <a:bodyPr/>
          <a:lstStyle/>
          <a:p>
            <a:r>
              <a:rPr lang="fr-FR"/>
              <a:t>Conférence Châteaubriant DOCS et DOCCR</a:t>
            </a:r>
            <a:endParaRPr lang="fr-FR" dirty="0"/>
          </a:p>
        </p:txBody>
      </p:sp>
      <p:sp>
        <p:nvSpPr>
          <p:cNvPr id="21" name="Espace réservé du texte 20">
            <a:extLst>
              <a:ext uri="{FF2B5EF4-FFF2-40B4-BE49-F238E27FC236}">
                <a16:creationId xmlns:a16="http://schemas.microsoft.com/office/drawing/2014/main" id="{CD52C852-341A-DE2E-B80E-115BAC17A004}"/>
              </a:ext>
            </a:extLst>
          </p:cNvPr>
          <p:cNvSpPr>
            <a:spLocks noGrp="1"/>
          </p:cNvSpPr>
          <p:nvPr>
            <p:ph type="body" sz="quarter" idx="18"/>
          </p:nvPr>
        </p:nvSpPr>
        <p:spPr>
          <a:xfrm>
            <a:off x="228375" y="4294238"/>
            <a:ext cx="5760000" cy="1799999"/>
          </a:xfrm>
        </p:spPr>
        <p:txBody>
          <a:bodyPr/>
          <a:lstStyle/>
          <a:p>
            <a:pPr marL="2778125" algn="l"/>
            <a:r>
              <a:rPr lang="fr-FR" dirty="0"/>
              <a:t>Radiologues</a:t>
            </a:r>
            <a:br>
              <a:rPr lang="fr-FR" dirty="0"/>
            </a:br>
            <a:r>
              <a:rPr lang="fr-FR" sz="2400" b="1" dirty="0">
                <a:latin typeface="Delius" panose="02000603000000000000" pitchFamily="2" charset="0"/>
              </a:rPr>
              <a:t>agréés</a:t>
            </a:r>
          </a:p>
        </p:txBody>
      </p:sp>
      <p:sp>
        <p:nvSpPr>
          <p:cNvPr id="24" name="Espace réservé du texte 23">
            <a:extLst>
              <a:ext uri="{FF2B5EF4-FFF2-40B4-BE49-F238E27FC236}">
                <a16:creationId xmlns:a16="http://schemas.microsoft.com/office/drawing/2014/main" id="{BCB803B0-A6F0-68B1-31BC-F1F6339CB4C2}"/>
              </a:ext>
            </a:extLst>
          </p:cNvPr>
          <p:cNvSpPr>
            <a:spLocks noGrp="1"/>
          </p:cNvSpPr>
          <p:nvPr>
            <p:ph type="body" sz="quarter" idx="20"/>
          </p:nvPr>
        </p:nvSpPr>
        <p:spPr>
          <a:xfrm>
            <a:off x="6199354" y="4294238"/>
            <a:ext cx="5761586" cy="1800000"/>
          </a:xfrm>
        </p:spPr>
        <p:txBody>
          <a:bodyPr/>
          <a:lstStyle/>
          <a:p>
            <a:pPr marL="625475" algn="l"/>
            <a:r>
              <a:rPr kumimoji="0" lang="fr-FR" sz="24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rPr>
              <a:t>Double lecture </a:t>
            </a:r>
            <a:br>
              <a:rPr kumimoji="0" lang="fr-FR" sz="24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rPr>
            </a:br>
            <a:r>
              <a:rPr lang="fr-FR" dirty="0"/>
              <a:t>des radios</a:t>
            </a:r>
            <a:endParaRPr lang="fr-FR" sz="2400" b="1" dirty="0">
              <a:latin typeface="Delius" panose="02000603000000000000" pitchFamily="2" charset="0"/>
            </a:endParaRPr>
          </a:p>
        </p:txBody>
      </p:sp>
      <p:sp>
        <p:nvSpPr>
          <p:cNvPr id="57" name="Espace réservé du texte 56">
            <a:extLst>
              <a:ext uri="{FF2B5EF4-FFF2-40B4-BE49-F238E27FC236}">
                <a16:creationId xmlns:a16="http://schemas.microsoft.com/office/drawing/2014/main" id="{C547AD37-1C6B-42B2-B8EE-45D81F614FAC}"/>
              </a:ext>
            </a:extLst>
          </p:cNvPr>
          <p:cNvSpPr>
            <a:spLocks noGrp="1"/>
          </p:cNvSpPr>
          <p:nvPr>
            <p:ph type="body" sz="quarter" idx="21"/>
          </p:nvPr>
        </p:nvSpPr>
        <p:spPr>
          <a:xfrm>
            <a:off x="228375" y="2356431"/>
            <a:ext cx="5760000" cy="1800000"/>
          </a:xfrm>
        </p:spPr>
        <p:txBody>
          <a:bodyPr/>
          <a:lstStyle/>
          <a:p>
            <a:pPr marL="2778125" algn="l"/>
            <a:r>
              <a:rPr lang="fr-FR" dirty="0"/>
              <a:t>Prise en charge </a:t>
            </a:r>
            <a:br>
              <a:rPr lang="fr-FR" dirty="0"/>
            </a:br>
            <a:r>
              <a:rPr lang="fr-FR" sz="2400" b="1" dirty="0">
                <a:latin typeface="Delius" panose="02000603000000000000" pitchFamily="2" charset="0"/>
              </a:rPr>
              <a:t>100 %</a:t>
            </a:r>
          </a:p>
        </p:txBody>
      </p:sp>
      <p:sp>
        <p:nvSpPr>
          <p:cNvPr id="58" name="Espace réservé du texte 57">
            <a:extLst>
              <a:ext uri="{FF2B5EF4-FFF2-40B4-BE49-F238E27FC236}">
                <a16:creationId xmlns:a16="http://schemas.microsoft.com/office/drawing/2014/main" id="{D785A75B-43DF-AF4C-E8F1-2721EEAD833F}"/>
              </a:ext>
            </a:extLst>
          </p:cNvPr>
          <p:cNvSpPr>
            <a:spLocks noGrp="1"/>
          </p:cNvSpPr>
          <p:nvPr>
            <p:ph type="body" sz="quarter" idx="22"/>
          </p:nvPr>
        </p:nvSpPr>
        <p:spPr>
          <a:xfrm>
            <a:off x="6199354" y="2351424"/>
            <a:ext cx="5761586" cy="1800001"/>
          </a:xfrm>
        </p:spPr>
        <p:txBody>
          <a:bodyPr/>
          <a:lstStyle/>
          <a:p>
            <a:pPr marL="625475" algn="l"/>
            <a:r>
              <a:rPr lang="fr-FR" dirty="0"/>
              <a:t>Mammographie </a:t>
            </a:r>
            <a:br>
              <a:rPr lang="fr-FR" dirty="0"/>
            </a:br>
            <a:r>
              <a:rPr lang="fr-FR" sz="2400" b="1" dirty="0">
                <a:latin typeface="Delius" panose="02000603000000000000" pitchFamily="2" charset="0"/>
              </a:rPr>
              <a:t>+</a:t>
            </a:r>
            <a:r>
              <a:rPr lang="fr-FR" dirty="0"/>
              <a:t> examen clinique</a:t>
            </a:r>
          </a:p>
        </p:txBody>
      </p:sp>
      <p:grpSp>
        <p:nvGrpSpPr>
          <p:cNvPr id="50" name="Groupe 49">
            <a:extLst>
              <a:ext uri="{FF2B5EF4-FFF2-40B4-BE49-F238E27FC236}">
                <a16:creationId xmlns:a16="http://schemas.microsoft.com/office/drawing/2014/main" id="{6B01BA84-02CE-58B7-E700-AD9E1CBCCEC4}"/>
              </a:ext>
            </a:extLst>
          </p:cNvPr>
          <p:cNvGrpSpPr/>
          <p:nvPr/>
        </p:nvGrpSpPr>
        <p:grpSpPr>
          <a:xfrm>
            <a:off x="2322893" y="1234889"/>
            <a:ext cx="1958824" cy="749770"/>
            <a:chOff x="5115358" y="1916879"/>
            <a:chExt cx="1958824" cy="749770"/>
          </a:xfrm>
        </p:grpSpPr>
        <p:pic>
          <p:nvPicPr>
            <p:cNvPr id="12" name="Graphique 11">
              <a:extLst>
                <a:ext uri="{FF2B5EF4-FFF2-40B4-BE49-F238E27FC236}">
                  <a16:creationId xmlns:a16="http://schemas.microsoft.com/office/drawing/2014/main" id="{519DCE56-D442-14B0-AD6C-069ED47F1F4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115358" y="2126649"/>
              <a:ext cx="1958824" cy="540000"/>
            </a:xfrm>
            <a:prstGeom prst="rect">
              <a:avLst/>
            </a:prstGeom>
          </p:spPr>
        </p:pic>
        <p:sp>
          <p:nvSpPr>
            <p:cNvPr id="15" name="ZoneTexte 14">
              <a:extLst>
                <a:ext uri="{FF2B5EF4-FFF2-40B4-BE49-F238E27FC236}">
                  <a16:creationId xmlns:a16="http://schemas.microsoft.com/office/drawing/2014/main" id="{222FB1D1-B58D-DC0E-1DF9-33B2B3D7C311}"/>
                </a:ext>
              </a:extLst>
            </p:cNvPr>
            <p:cNvSpPr txBox="1"/>
            <p:nvPr/>
          </p:nvSpPr>
          <p:spPr>
            <a:xfrm>
              <a:off x="5115358" y="1916879"/>
              <a:ext cx="58814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Montserrat Medium" panose="00000600000000000000" pitchFamily="2" charset="0"/>
                  <a:ea typeface="Tahoma" panose="020B0604030504040204" pitchFamily="34" charset="0"/>
                  <a:cs typeface="Tahoma" panose="020B0604030504040204" pitchFamily="34" charset="0"/>
                </a:rPr>
                <a:t>de</a:t>
              </a:r>
              <a:endParaRPr kumimoji="0" lang="fr-FR" sz="1400" i="0" u="none" strike="noStrike" kern="1200" spc="0" normalizeH="0" noProof="0" dirty="0">
                <a:ln>
                  <a:noFill/>
                </a:ln>
                <a:solidFill>
                  <a:srgbClr val="05316C"/>
                </a:solidFill>
                <a:effectLst/>
                <a:uLnTx/>
                <a:uFillTx/>
                <a:latin typeface="Montserrat Medium" panose="00000600000000000000" pitchFamily="2" charset="0"/>
                <a:ea typeface="Tahoma" panose="020B0604030504040204" pitchFamily="34" charset="0"/>
                <a:cs typeface="Tahoma" panose="020B0604030504040204" pitchFamily="34" charset="0"/>
              </a:endParaRPr>
            </a:p>
          </p:txBody>
        </p:sp>
      </p:grpSp>
      <p:pic>
        <p:nvPicPr>
          <p:cNvPr id="41" name="Graphique 40">
            <a:extLst>
              <a:ext uri="{FF2B5EF4-FFF2-40B4-BE49-F238E27FC236}">
                <a16:creationId xmlns:a16="http://schemas.microsoft.com/office/drawing/2014/main" id="{3A70EFD1-1483-7753-3274-2BEEED6452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216874" y="4605869"/>
            <a:ext cx="1342662" cy="1149125"/>
          </a:xfrm>
          <a:prstGeom prst="rect">
            <a:avLst/>
          </a:prstGeom>
        </p:spPr>
      </p:pic>
      <p:grpSp>
        <p:nvGrpSpPr>
          <p:cNvPr id="59" name="Groupe 58">
            <a:extLst>
              <a:ext uri="{FF2B5EF4-FFF2-40B4-BE49-F238E27FC236}">
                <a16:creationId xmlns:a16="http://schemas.microsoft.com/office/drawing/2014/main" id="{9513F5F9-F6C1-FFC7-A62E-37AD52CA4BA4}"/>
              </a:ext>
            </a:extLst>
          </p:cNvPr>
          <p:cNvGrpSpPr/>
          <p:nvPr/>
        </p:nvGrpSpPr>
        <p:grpSpPr>
          <a:xfrm>
            <a:off x="9774211" y="4585096"/>
            <a:ext cx="1673152" cy="1306994"/>
            <a:chOff x="10077747" y="4203724"/>
            <a:chExt cx="1834425" cy="1432974"/>
          </a:xfrm>
        </p:grpSpPr>
        <p:pic>
          <p:nvPicPr>
            <p:cNvPr id="43" name="Graphique 42">
              <a:extLst>
                <a:ext uri="{FF2B5EF4-FFF2-40B4-BE49-F238E27FC236}">
                  <a16:creationId xmlns:a16="http://schemas.microsoft.com/office/drawing/2014/main" id="{70E89E0A-ECF0-D1F2-5B93-73259BF51D9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077747" y="4203724"/>
              <a:ext cx="804239" cy="1134551"/>
            </a:xfrm>
            <a:prstGeom prst="rect">
              <a:avLst/>
            </a:prstGeom>
          </p:spPr>
        </p:pic>
        <p:pic>
          <p:nvPicPr>
            <p:cNvPr id="45" name="Graphique 44">
              <a:extLst>
                <a:ext uri="{FF2B5EF4-FFF2-40B4-BE49-F238E27FC236}">
                  <a16:creationId xmlns:a16="http://schemas.microsoft.com/office/drawing/2014/main" id="{8B7D4DF9-40EB-8053-F74B-72B206E1C57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691451" y="4502146"/>
              <a:ext cx="1220721" cy="1134552"/>
            </a:xfrm>
            <a:prstGeom prst="rect">
              <a:avLst/>
            </a:prstGeom>
          </p:spPr>
        </p:pic>
      </p:grpSp>
      <p:pic>
        <p:nvPicPr>
          <p:cNvPr id="47" name="Graphique 46">
            <a:extLst>
              <a:ext uri="{FF2B5EF4-FFF2-40B4-BE49-F238E27FC236}">
                <a16:creationId xmlns:a16="http://schemas.microsoft.com/office/drawing/2014/main" id="{6BF77A05-5182-2EBF-B7A7-4BBEF66CE18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633284" y="2908729"/>
            <a:ext cx="1693163" cy="803167"/>
          </a:xfrm>
          <a:prstGeom prst="rect">
            <a:avLst/>
          </a:prstGeom>
        </p:spPr>
      </p:pic>
      <p:grpSp>
        <p:nvGrpSpPr>
          <p:cNvPr id="49" name="Groupe 48">
            <a:extLst>
              <a:ext uri="{FF2B5EF4-FFF2-40B4-BE49-F238E27FC236}">
                <a16:creationId xmlns:a16="http://schemas.microsoft.com/office/drawing/2014/main" id="{1E600856-9DC0-0A10-8515-EB56BB0EFED5}"/>
              </a:ext>
            </a:extLst>
          </p:cNvPr>
          <p:cNvGrpSpPr/>
          <p:nvPr/>
        </p:nvGrpSpPr>
        <p:grpSpPr>
          <a:xfrm>
            <a:off x="228375" y="1234889"/>
            <a:ext cx="1446591" cy="769219"/>
            <a:chOff x="2713243" y="1923936"/>
            <a:chExt cx="1446591" cy="769219"/>
          </a:xfrm>
        </p:grpSpPr>
        <p:sp>
          <p:nvSpPr>
            <p:cNvPr id="13" name="ZoneTexte 12">
              <a:extLst>
                <a:ext uri="{FF2B5EF4-FFF2-40B4-BE49-F238E27FC236}">
                  <a16:creationId xmlns:a16="http://schemas.microsoft.com/office/drawing/2014/main" id="{3942D87A-B9E6-EB2E-2130-13D572ECEB41}"/>
                </a:ext>
              </a:extLst>
            </p:cNvPr>
            <p:cNvSpPr txBox="1"/>
            <p:nvPr/>
          </p:nvSpPr>
          <p:spPr>
            <a:xfrm>
              <a:off x="2713243" y="1923936"/>
              <a:ext cx="98397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Montserrat Medium" panose="00000600000000000000" pitchFamily="2" charset="0"/>
                  <a:ea typeface="Tahoma" panose="020B0604030504040204" pitchFamily="34" charset="0"/>
                  <a:cs typeface="Tahoma" panose="020B0604030504040204" pitchFamily="34" charset="0"/>
                </a:rPr>
                <a:t>pour </a:t>
              </a:r>
              <a:r>
                <a:rPr kumimoji="0" lang="fr-FR" sz="1400" i="0" u="none" strike="noStrike" kern="1200" spc="0" normalizeH="0" noProof="0" dirty="0">
                  <a:ln>
                    <a:noFill/>
                  </a:ln>
                  <a:solidFill>
                    <a:prstClr val="black"/>
                  </a:solidFill>
                  <a:effectLst/>
                  <a:uLnTx/>
                  <a:uFillTx/>
                  <a:latin typeface="Montserrat Medium" panose="00000600000000000000" pitchFamily="2" charset="0"/>
                  <a:ea typeface="Tahoma" panose="020B0604030504040204" pitchFamily="34" charset="0"/>
                  <a:cs typeface="Tahoma" panose="020B0604030504040204" pitchFamily="34" charset="0"/>
                </a:rPr>
                <a:t>les</a:t>
              </a:r>
              <a:endParaRPr kumimoji="0" lang="fr-FR" sz="1400" i="0" u="none" strike="noStrike" kern="1200" spc="0" normalizeH="0" noProof="0" dirty="0">
                <a:ln>
                  <a:noFill/>
                </a:ln>
                <a:solidFill>
                  <a:srgbClr val="05316C"/>
                </a:solidFill>
                <a:effectLst/>
                <a:uLnTx/>
                <a:uFillTx/>
                <a:latin typeface="Montserrat Medium" panose="00000600000000000000" pitchFamily="2" charset="0"/>
                <a:ea typeface="Tahoma" panose="020B0604030504040204" pitchFamily="34" charset="0"/>
                <a:cs typeface="Tahoma" panose="020B0604030504040204" pitchFamily="34" charset="0"/>
              </a:endParaRPr>
            </a:p>
          </p:txBody>
        </p:sp>
        <p:pic>
          <p:nvPicPr>
            <p:cNvPr id="48" name="Graphique 47">
              <a:extLst>
                <a:ext uri="{FF2B5EF4-FFF2-40B4-BE49-F238E27FC236}">
                  <a16:creationId xmlns:a16="http://schemas.microsoft.com/office/drawing/2014/main" id="{24B9F1A4-B234-6EAC-D13F-D1511E743B28}"/>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766235" y="2225155"/>
              <a:ext cx="1393599" cy="468000"/>
            </a:xfrm>
            <a:prstGeom prst="rect">
              <a:avLst/>
            </a:prstGeom>
          </p:spPr>
        </p:pic>
      </p:grpSp>
      <p:grpSp>
        <p:nvGrpSpPr>
          <p:cNvPr id="10" name="Groupe 9">
            <a:extLst>
              <a:ext uri="{FF2B5EF4-FFF2-40B4-BE49-F238E27FC236}">
                <a16:creationId xmlns:a16="http://schemas.microsoft.com/office/drawing/2014/main" id="{F27165B9-5D36-4601-A102-420E4E818D5B}"/>
              </a:ext>
            </a:extLst>
          </p:cNvPr>
          <p:cNvGrpSpPr/>
          <p:nvPr/>
        </p:nvGrpSpPr>
        <p:grpSpPr>
          <a:xfrm>
            <a:off x="4929643" y="1234889"/>
            <a:ext cx="1730801" cy="749770"/>
            <a:chOff x="4929643" y="1234889"/>
            <a:chExt cx="1730801" cy="749770"/>
          </a:xfrm>
        </p:grpSpPr>
        <p:sp>
          <p:nvSpPr>
            <p:cNvPr id="7" name="ZoneTexte 6">
              <a:extLst>
                <a:ext uri="{FF2B5EF4-FFF2-40B4-BE49-F238E27FC236}">
                  <a16:creationId xmlns:a16="http://schemas.microsoft.com/office/drawing/2014/main" id="{0958B666-7E7C-967E-BD81-E28B1A8D081D}"/>
                </a:ext>
              </a:extLst>
            </p:cNvPr>
            <p:cNvSpPr txBox="1"/>
            <p:nvPr/>
          </p:nvSpPr>
          <p:spPr>
            <a:xfrm>
              <a:off x="4929643" y="1234889"/>
              <a:ext cx="17308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Montserrat Medium" panose="00000600000000000000" pitchFamily="2" charset="0"/>
                  <a:ea typeface="Tahoma" panose="020B0604030504040204" pitchFamily="34" charset="0"/>
                  <a:cs typeface="Tahoma" panose="020B0604030504040204" pitchFamily="34" charset="0"/>
                </a:rPr>
                <a:t>tous les </a:t>
              </a:r>
              <a:endParaRPr kumimoji="0" lang="fr-FR" sz="1400" i="0" u="none" strike="noStrike" kern="1200" spc="0" normalizeH="0" noProof="0" dirty="0">
                <a:ln>
                  <a:noFill/>
                </a:ln>
                <a:solidFill>
                  <a:srgbClr val="05316C"/>
                </a:solidFill>
                <a:effectLst/>
                <a:uLnTx/>
                <a:uFillTx/>
                <a:latin typeface="Montserrat Medium" panose="00000600000000000000" pitchFamily="2" charset="0"/>
                <a:ea typeface="Tahoma" panose="020B0604030504040204" pitchFamily="34" charset="0"/>
                <a:cs typeface="Tahoma" panose="020B0604030504040204" pitchFamily="34" charset="0"/>
              </a:endParaRPr>
            </a:p>
          </p:txBody>
        </p:sp>
        <p:pic>
          <p:nvPicPr>
            <p:cNvPr id="9" name="Graphique 8">
              <a:extLst>
                <a:ext uri="{FF2B5EF4-FFF2-40B4-BE49-F238E27FC236}">
                  <a16:creationId xmlns:a16="http://schemas.microsoft.com/office/drawing/2014/main" id="{E53741CD-540E-C3BE-1E70-89938EA40CC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4929643" y="1520964"/>
              <a:ext cx="1030433" cy="463695"/>
            </a:xfrm>
            <a:prstGeom prst="rect">
              <a:avLst/>
            </a:prstGeom>
          </p:spPr>
        </p:pic>
      </p:grpSp>
      <p:pic>
        <p:nvPicPr>
          <p:cNvPr id="3" name="Graphique 9">
            <a:extLst>
              <a:ext uri="{FF2B5EF4-FFF2-40B4-BE49-F238E27FC236}">
                <a16:creationId xmlns:a16="http://schemas.microsoft.com/office/drawing/2014/main" id="{3BE84D73-B7D6-7261-12D0-23D926ABF36E}"/>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801610" y="2895748"/>
            <a:ext cx="1521283" cy="729769"/>
          </a:xfrm>
          <a:prstGeom prst="rect">
            <a:avLst/>
          </a:prstGeom>
        </p:spPr>
      </p:pic>
    </p:spTree>
    <p:extLst>
      <p:ext uri="{BB962C8B-B14F-4D97-AF65-F5344CB8AC3E}">
        <p14:creationId xmlns:p14="http://schemas.microsoft.com/office/powerpoint/2010/main" val="4151284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1993127"/>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111045" y="2954021"/>
            <a:ext cx="10136075" cy="2552699"/>
          </a:xfrm>
        </p:spPr>
        <p:txBody>
          <a:bodyPr>
            <a:noAutofit/>
          </a:bodyPr>
          <a:lstStyle/>
          <a:p>
            <a:r>
              <a:rPr lang="fr-FR" sz="1800" dirty="0">
                <a:latin typeface="Montserrat Medium" panose="00000600000000000000" pitchFamily="2" charset="0"/>
              </a:rPr>
              <a:t>Le courrier de l’assurance maladie permet une  prise en charge à 100 % </a:t>
            </a:r>
            <a:r>
              <a:rPr lang="fr-FR" sz="1800" b="0" dirty="0">
                <a:latin typeface="Montserrat Medium" panose="00000600000000000000" pitchFamily="2" charset="0"/>
              </a:rPr>
              <a:t>des clichés </a:t>
            </a:r>
            <a:br>
              <a:rPr lang="fr-FR" sz="1800" b="0" dirty="0">
                <a:latin typeface="Montserrat Medium" panose="00000600000000000000" pitchFamily="2" charset="0"/>
              </a:rPr>
            </a:br>
            <a:r>
              <a:rPr lang="fr-FR" sz="1800" b="0" dirty="0">
                <a:latin typeface="Montserrat Medium" panose="00000600000000000000" pitchFamily="2" charset="0"/>
              </a:rPr>
              <a:t>de mammographie sans avance de frais. </a:t>
            </a:r>
          </a:p>
          <a:p>
            <a:r>
              <a:rPr lang="fr-FR" sz="1800" b="0" dirty="0">
                <a:latin typeface="Montserrat Medium" panose="00000600000000000000" pitchFamily="2" charset="0"/>
              </a:rPr>
              <a:t>Si une échographie complémentaire est prescrite : avance des frais par la femme. Remboursement par l’Assurance Maladie à hauteur de 70 % et 30 % </a:t>
            </a:r>
            <a:br>
              <a:rPr lang="fr-FR" sz="1800" b="0" dirty="0">
                <a:latin typeface="Montserrat Medium" panose="00000600000000000000" pitchFamily="2" charset="0"/>
              </a:rPr>
            </a:br>
            <a:r>
              <a:rPr lang="fr-FR" sz="1800" b="0" dirty="0">
                <a:latin typeface="Montserrat Medium" panose="00000600000000000000" pitchFamily="2" charset="0"/>
              </a:rPr>
              <a:t>par la complémentaire santé.</a:t>
            </a: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Le dépistage coûte cher, </a:t>
            </a:r>
            <a:br>
              <a:rPr lang="fr-FR" sz="2400" b="1" dirty="0"/>
            </a:br>
            <a:r>
              <a:rPr lang="fr-FR" sz="2400" b="1" dirty="0"/>
              <a:t>je n’ai pas les moyens.</a:t>
            </a:r>
            <a:endParaRPr lang="fr-FR" sz="2400" cap="none" dirty="0"/>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062558" y="1329788"/>
            <a:ext cx="1347119" cy="5591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FAUX !</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360804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57AA4-64D2-AB2E-23B2-FB24D987CDF0}"/>
              </a:ext>
            </a:extLst>
          </p:cNvPr>
          <p:cNvSpPr>
            <a:spLocks noGrp="1"/>
          </p:cNvSpPr>
          <p:nvPr>
            <p:ph type="title"/>
          </p:nvPr>
        </p:nvSpPr>
        <p:spPr>
          <a:xfrm>
            <a:off x="228601" y="1705416"/>
            <a:ext cx="2857500" cy="1596049"/>
          </a:xfrm>
        </p:spPr>
        <p:txBody>
          <a:bodyPr>
            <a:normAutofit fontScale="90000"/>
          </a:bodyPr>
          <a:lstStyle/>
          <a:p>
            <a:r>
              <a:rPr lang="fr-FR" dirty="0"/>
              <a:t>Prise </a:t>
            </a:r>
            <a:br>
              <a:rPr lang="fr-FR" dirty="0"/>
            </a:br>
            <a:r>
              <a:rPr lang="fr-FR" dirty="0"/>
              <a:t>en charge </a:t>
            </a:r>
            <a:br>
              <a:rPr lang="fr-FR" dirty="0"/>
            </a:br>
            <a:r>
              <a:rPr lang="fr-FR" dirty="0"/>
              <a:t>100 % </a:t>
            </a:r>
            <a:r>
              <a:rPr lang="fr-FR" sz="2000" dirty="0"/>
              <a:t>des 4 clichés</a:t>
            </a: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endParaRPr lang="fr-FR" sz="2000" dirty="0"/>
          </a:p>
        </p:txBody>
      </p:sp>
      <p:sp>
        <p:nvSpPr>
          <p:cNvPr id="4" name="Espace réservé de la date 3">
            <a:extLst>
              <a:ext uri="{FF2B5EF4-FFF2-40B4-BE49-F238E27FC236}">
                <a16:creationId xmlns:a16="http://schemas.microsoft.com/office/drawing/2014/main" id="{09FDD64A-D213-5EED-FD6F-C81038794E0C}"/>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8AAEC66B-69F3-3633-3BC4-D5841586C2E9}"/>
              </a:ext>
            </a:extLst>
          </p:cNvPr>
          <p:cNvSpPr>
            <a:spLocks noGrp="1"/>
          </p:cNvSpPr>
          <p:nvPr>
            <p:ph type="ftr" sz="quarter" idx="11"/>
          </p:nvPr>
        </p:nvSpPr>
        <p:spPr>
          <a:xfrm>
            <a:off x="1111044" y="6310311"/>
            <a:ext cx="4629355" cy="365125"/>
          </a:xfrm>
        </p:spPr>
        <p:txBody>
          <a:bodyPr/>
          <a:lstStyle/>
          <a:p>
            <a:r>
              <a:rPr lang="fr-FR"/>
              <a:t>Conférence Châteaubriant DOCS et DOCCR</a:t>
            </a:r>
            <a:endParaRPr lang="fr-FR" dirty="0"/>
          </a:p>
        </p:txBody>
      </p:sp>
      <p:sp>
        <p:nvSpPr>
          <p:cNvPr id="6" name="Espace réservé du texte 56">
            <a:extLst>
              <a:ext uri="{FF2B5EF4-FFF2-40B4-BE49-F238E27FC236}">
                <a16:creationId xmlns:a16="http://schemas.microsoft.com/office/drawing/2014/main" id="{1C6D5455-C0DB-0BFC-056F-085B4F80DCEE}"/>
              </a:ext>
            </a:extLst>
          </p:cNvPr>
          <p:cNvSpPr txBox="1">
            <a:spLocks/>
          </p:cNvSpPr>
          <p:nvPr/>
        </p:nvSpPr>
        <p:spPr>
          <a:xfrm>
            <a:off x="218769" y="334208"/>
            <a:ext cx="2857500" cy="1122287"/>
          </a:xfrm>
          <a:prstGeom prst="rect">
            <a:avLst/>
          </a:prstGeom>
          <a:solidFill>
            <a:schemeClr val="bg2"/>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a:endParaRPr lang="fr-FR" sz="2400" dirty="0"/>
          </a:p>
        </p:txBody>
      </p:sp>
      <p:pic>
        <p:nvPicPr>
          <p:cNvPr id="10" name="Espace réservé du contenu 6">
            <a:extLst>
              <a:ext uri="{FF2B5EF4-FFF2-40B4-BE49-F238E27FC236}">
                <a16:creationId xmlns:a16="http://schemas.microsoft.com/office/drawing/2014/main" id="{D04BE2E2-EA40-46F3-AA03-2D74EA5413CD}"/>
              </a:ext>
            </a:extLst>
          </p:cNvPr>
          <p:cNvPicPr>
            <a:picLocks noGrp="1" noChangeAspect="1"/>
          </p:cNvPicPr>
          <p:nvPr>
            <p:ph idx="1"/>
          </p:nvPr>
        </p:nvPicPr>
        <p:blipFill rotWithShape="1">
          <a:blip r:embed="rId3"/>
          <a:srcRect l="9854" t="14518" r="75312" b="10299"/>
          <a:stretch/>
        </p:blipFill>
        <p:spPr>
          <a:xfrm>
            <a:off x="3765614" y="602630"/>
            <a:ext cx="3890611" cy="5545732"/>
          </a:xfrm>
        </p:spPr>
      </p:pic>
      <p:pic>
        <p:nvPicPr>
          <p:cNvPr id="11" name="Image 10">
            <a:extLst>
              <a:ext uri="{FF2B5EF4-FFF2-40B4-BE49-F238E27FC236}">
                <a16:creationId xmlns:a16="http://schemas.microsoft.com/office/drawing/2014/main" id="{34AF7942-5F3B-3AEC-A199-34B2F1AA6575}"/>
              </a:ext>
            </a:extLst>
          </p:cNvPr>
          <p:cNvPicPr>
            <a:picLocks noChangeAspect="1"/>
          </p:cNvPicPr>
          <p:nvPr/>
        </p:nvPicPr>
        <p:blipFill rotWithShape="1">
          <a:blip r:embed="rId4"/>
          <a:srcRect l="10342" t="16246" r="75290" b="4877"/>
          <a:stretch/>
        </p:blipFill>
        <p:spPr>
          <a:xfrm>
            <a:off x="7865254" y="1029953"/>
            <a:ext cx="3570971" cy="5387917"/>
          </a:xfrm>
          <a:prstGeom prst="rect">
            <a:avLst/>
          </a:prstGeom>
        </p:spPr>
      </p:pic>
      <p:pic>
        <p:nvPicPr>
          <p:cNvPr id="12" name="Image 11" descr="Une image contenant texte, capture d’écran, Rectangle, Police&#10;&#10;Description générée automatiquement">
            <a:extLst>
              <a:ext uri="{FF2B5EF4-FFF2-40B4-BE49-F238E27FC236}">
                <a16:creationId xmlns:a16="http://schemas.microsoft.com/office/drawing/2014/main" id="{08A81746-EED2-7F01-A1F6-5F382FE58D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8611" y="565762"/>
            <a:ext cx="1360932" cy="639198"/>
          </a:xfrm>
          <a:prstGeom prst="rect">
            <a:avLst/>
          </a:prstGeom>
        </p:spPr>
      </p:pic>
    </p:spTree>
    <p:extLst>
      <p:ext uri="{BB962C8B-B14F-4D97-AF65-F5344CB8AC3E}">
        <p14:creationId xmlns:p14="http://schemas.microsoft.com/office/powerpoint/2010/main" val="1613947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10A70-45F8-70F7-3772-6D343EA2A396}"/>
            </a:ext>
          </a:extLst>
        </p:cNvPr>
        <p:cNvGrpSpPr/>
        <p:nvPr/>
      </p:nvGrpSpPr>
      <p:grpSpPr>
        <a:xfrm>
          <a:off x="0" y="0"/>
          <a:ext cx="0" cy="0"/>
          <a:chOff x="0" y="0"/>
          <a:chExt cx="0" cy="0"/>
        </a:xfrm>
      </p:grpSpPr>
      <p:sp>
        <p:nvSpPr>
          <p:cNvPr id="7" name="Espace réservé du texte 56">
            <a:extLst>
              <a:ext uri="{FF2B5EF4-FFF2-40B4-BE49-F238E27FC236}">
                <a16:creationId xmlns:a16="http://schemas.microsoft.com/office/drawing/2014/main" id="{9EDCE4EA-5927-F21D-5E1A-3B7E33C2CAD9}"/>
              </a:ext>
            </a:extLst>
          </p:cNvPr>
          <p:cNvSpPr txBox="1">
            <a:spLocks/>
          </p:cNvSpPr>
          <p:nvPr/>
        </p:nvSpPr>
        <p:spPr>
          <a:xfrm>
            <a:off x="218769" y="334208"/>
            <a:ext cx="2857500" cy="1122287"/>
          </a:xfrm>
          <a:prstGeom prst="rect">
            <a:avLst/>
          </a:prstGeom>
          <a:solidFill>
            <a:schemeClr val="bg2"/>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a:endParaRPr lang="fr-FR" dirty="0"/>
          </a:p>
        </p:txBody>
      </p:sp>
      <p:sp>
        <p:nvSpPr>
          <p:cNvPr id="27" name="Rectangle : coins arrondis 26">
            <a:extLst>
              <a:ext uri="{FF2B5EF4-FFF2-40B4-BE49-F238E27FC236}">
                <a16:creationId xmlns:a16="http://schemas.microsoft.com/office/drawing/2014/main" id="{7FE62106-B7B7-D03B-E79F-33C4DD6DA40A}"/>
              </a:ext>
            </a:extLst>
          </p:cNvPr>
          <p:cNvSpPr/>
          <p:nvPr/>
        </p:nvSpPr>
        <p:spPr>
          <a:xfrm>
            <a:off x="7629662" y="1456495"/>
            <a:ext cx="2991718" cy="3238094"/>
          </a:xfrm>
          <a:prstGeom prst="roundRect">
            <a:avLst>
              <a:gd name="adj" fmla="val 6728"/>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FB8AED7-CB67-2F30-7EF6-8222C16C713E}"/>
              </a:ext>
            </a:extLst>
          </p:cNvPr>
          <p:cNvSpPr>
            <a:spLocks noGrp="1"/>
          </p:cNvSpPr>
          <p:nvPr>
            <p:ph type="title"/>
          </p:nvPr>
        </p:nvSpPr>
        <p:spPr>
          <a:xfrm>
            <a:off x="228601" y="1705416"/>
            <a:ext cx="3200804" cy="933009"/>
          </a:xfrm>
        </p:spPr>
        <p:txBody>
          <a:bodyPr>
            <a:normAutofit/>
          </a:bodyPr>
          <a:lstStyle/>
          <a:p>
            <a:r>
              <a:rPr lang="fr-FR" sz="2800" dirty="0"/>
              <a:t>INVITATIONS ET RELANCES</a:t>
            </a:r>
            <a:endParaRPr lang="fr-FR" sz="2800" b="0" dirty="0"/>
          </a:p>
        </p:txBody>
      </p:sp>
      <p:sp>
        <p:nvSpPr>
          <p:cNvPr id="4" name="Espace réservé de la date 3">
            <a:extLst>
              <a:ext uri="{FF2B5EF4-FFF2-40B4-BE49-F238E27FC236}">
                <a16:creationId xmlns:a16="http://schemas.microsoft.com/office/drawing/2014/main" id="{9701DB4D-45F7-79AF-EAC1-463287DA5574}"/>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6243AC0-058F-C76E-3173-52954E36C053}"/>
              </a:ext>
            </a:extLst>
          </p:cNvPr>
          <p:cNvSpPr>
            <a:spLocks noGrp="1"/>
          </p:cNvSpPr>
          <p:nvPr>
            <p:ph type="ftr" sz="quarter" idx="11"/>
          </p:nvPr>
        </p:nvSpPr>
        <p:spPr>
          <a:xfrm>
            <a:off x="1111045" y="6310311"/>
            <a:ext cx="4366800" cy="365125"/>
          </a:xfrm>
        </p:spPr>
        <p:txBody>
          <a:bodyPr/>
          <a:lstStyle/>
          <a:p>
            <a:r>
              <a:rPr lang="fr-FR"/>
              <a:t>Conférence Châteaubriant DOCS et DOCCR</a:t>
            </a:r>
            <a:endParaRPr lang="fr-FR" dirty="0"/>
          </a:p>
        </p:txBody>
      </p:sp>
      <p:pic>
        <p:nvPicPr>
          <p:cNvPr id="3" name="Image 2" descr="Une image contenant texte, capture d’écran, Rectangle, Police&#10;&#10;Description générée automatiquement">
            <a:extLst>
              <a:ext uri="{FF2B5EF4-FFF2-40B4-BE49-F238E27FC236}">
                <a16:creationId xmlns:a16="http://schemas.microsoft.com/office/drawing/2014/main" id="{782A3F57-A07B-828E-4DCD-E090A6D33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611" y="565762"/>
            <a:ext cx="1360932" cy="639198"/>
          </a:xfrm>
          <a:prstGeom prst="rect">
            <a:avLst/>
          </a:prstGeom>
        </p:spPr>
      </p:pic>
      <p:pic>
        <p:nvPicPr>
          <p:cNvPr id="10" name="Image 9" descr="Une image contenant ligne, triangle&#10;&#10;Description générée automatiquement">
            <a:extLst>
              <a:ext uri="{FF2B5EF4-FFF2-40B4-BE49-F238E27FC236}">
                <a16:creationId xmlns:a16="http://schemas.microsoft.com/office/drawing/2014/main" id="{33040F3F-85E0-A74F-1863-0B8DF7F079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7097" y="1826918"/>
            <a:ext cx="1016848" cy="600223"/>
          </a:xfrm>
          <a:prstGeom prst="rect">
            <a:avLst/>
          </a:prstGeom>
        </p:spPr>
      </p:pic>
      <p:sp>
        <p:nvSpPr>
          <p:cNvPr id="12" name="ZoneTexte 11">
            <a:extLst>
              <a:ext uri="{FF2B5EF4-FFF2-40B4-BE49-F238E27FC236}">
                <a16:creationId xmlns:a16="http://schemas.microsoft.com/office/drawing/2014/main" id="{0936C710-AFEE-1523-E85B-C6AA0BC7C34C}"/>
              </a:ext>
            </a:extLst>
          </p:cNvPr>
          <p:cNvSpPr txBox="1"/>
          <p:nvPr/>
        </p:nvSpPr>
        <p:spPr>
          <a:xfrm>
            <a:off x="278697" y="2638425"/>
            <a:ext cx="3551623" cy="1323439"/>
          </a:xfrm>
          <a:prstGeom prst="rect">
            <a:avLst/>
          </a:prstGeom>
          <a:noFill/>
          <a:ln>
            <a:noFill/>
          </a:ln>
        </p:spPr>
        <p:txBody>
          <a:bodyPr wrap="square" rtlCol="0">
            <a:spAutoFit/>
          </a:bodyPr>
          <a:lstStyle/>
          <a:p>
            <a:r>
              <a:rPr lang="fr-FR" sz="1600" b="1" dirty="0">
                <a:solidFill>
                  <a:srgbClr val="05316C"/>
                </a:solidFill>
                <a:latin typeface="Montserrat Medium" panose="00000600000000000000" pitchFamily="2" charset="0"/>
              </a:rPr>
              <a:t>Depuis le 1</a:t>
            </a:r>
            <a:r>
              <a:rPr lang="fr-FR" sz="1600" b="1" baseline="30000" dirty="0">
                <a:solidFill>
                  <a:srgbClr val="05316C"/>
                </a:solidFill>
                <a:latin typeface="Montserrat Medium" panose="00000600000000000000" pitchFamily="2" charset="0"/>
              </a:rPr>
              <a:t>er</a:t>
            </a:r>
            <a:r>
              <a:rPr lang="fr-FR" sz="1600" b="1" dirty="0">
                <a:solidFill>
                  <a:srgbClr val="05316C"/>
                </a:solidFill>
                <a:latin typeface="Montserrat Medium" panose="00000600000000000000" pitchFamily="2" charset="0"/>
              </a:rPr>
              <a:t> janvier 2024, </a:t>
            </a:r>
            <a:r>
              <a:rPr lang="fr-FR" sz="1600" dirty="0">
                <a:solidFill>
                  <a:srgbClr val="05316C"/>
                </a:solidFill>
                <a:latin typeface="Montserrat Medium" panose="00000600000000000000" pitchFamily="2" charset="0"/>
              </a:rPr>
              <a:t/>
            </a:r>
            <a:br>
              <a:rPr lang="fr-FR" sz="1600" dirty="0">
                <a:solidFill>
                  <a:srgbClr val="05316C"/>
                </a:solidFill>
                <a:latin typeface="Montserrat Medium" panose="00000600000000000000" pitchFamily="2" charset="0"/>
              </a:rPr>
            </a:br>
            <a:r>
              <a:rPr lang="fr-FR" sz="1600" dirty="0">
                <a:solidFill>
                  <a:srgbClr val="05316C"/>
                </a:solidFill>
                <a:latin typeface="Montserrat Medium" panose="00000600000000000000" pitchFamily="2" charset="0"/>
              </a:rPr>
              <a:t>les courriers d’invitation </a:t>
            </a:r>
            <a:br>
              <a:rPr lang="fr-FR" sz="1600" dirty="0">
                <a:solidFill>
                  <a:srgbClr val="05316C"/>
                </a:solidFill>
                <a:latin typeface="Montserrat Medium" panose="00000600000000000000" pitchFamily="2" charset="0"/>
              </a:rPr>
            </a:br>
            <a:r>
              <a:rPr lang="fr-FR" sz="1600" dirty="0">
                <a:solidFill>
                  <a:srgbClr val="05316C"/>
                </a:solidFill>
                <a:latin typeface="Montserrat Medium" panose="00000600000000000000" pitchFamily="2" charset="0"/>
              </a:rPr>
              <a:t>aux campagnes de dépistages organisés sont envoyés </a:t>
            </a:r>
            <a:br>
              <a:rPr lang="fr-FR" sz="1600" dirty="0">
                <a:solidFill>
                  <a:srgbClr val="05316C"/>
                </a:solidFill>
                <a:latin typeface="Montserrat Medium" panose="00000600000000000000" pitchFamily="2" charset="0"/>
              </a:rPr>
            </a:br>
            <a:r>
              <a:rPr lang="fr-FR" sz="1600" dirty="0">
                <a:solidFill>
                  <a:srgbClr val="05316C"/>
                </a:solidFill>
                <a:latin typeface="Montserrat Medium" panose="00000600000000000000" pitchFamily="2" charset="0"/>
              </a:rPr>
              <a:t>par l’Assurance Maladie.  </a:t>
            </a:r>
          </a:p>
        </p:txBody>
      </p:sp>
      <p:cxnSp>
        <p:nvCxnSpPr>
          <p:cNvPr id="25" name="Connecteur droit 24">
            <a:extLst>
              <a:ext uri="{FF2B5EF4-FFF2-40B4-BE49-F238E27FC236}">
                <a16:creationId xmlns:a16="http://schemas.microsoft.com/office/drawing/2014/main" id="{950ADEFE-7C7A-11CA-3F9A-4F6137F9CDFE}"/>
              </a:ext>
            </a:extLst>
          </p:cNvPr>
          <p:cNvCxnSpPr>
            <a:cxnSpLocks/>
          </p:cNvCxnSpPr>
          <p:nvPr/>
        </p:nvCxnSpPr>
        <p:spPr>
          <a:xfrm>
            <a:off x="6124559" y="315205"/>
            <a:ext cx="0" cy="569394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12DFC9A-B3C7-4979-E1AC-DF0114800EF1}"/>
              </a:ext>
            </a:extLst>
          </p:cNvPr>
          <p:cNvSpPr/>
          <p:nvPr/>
        </p:nvSpPr>
        <p:spPr>
          <a:xfrm>
            <a:off x="5743562" y="3942728"/>
            <a:ext cx="729452" cy="38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id="{36A9A9F1-0BFE-506D-1DFD-719FE0D3C07F}"/>
              </a:ext>
            </a:extLst>
          </p:cNvPr>
          <p:cNvSpPr/>
          <p:nvPr/>
        </p:nvSpPr>
        <p:spPr>
          <a:xfrm>
            <a:off x="5750093" y="5383956"/>
            <a:ext cx="677203" cy="353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Ellipse 36">
            <a:extLst>
              <a:ext uri="{FF2B5EF4-FFF2-40B4-BE49-F238E27FC236}">
                <a16:creationId xmlns:a16="http://schemas.microsoft.com/office/drawing/2014/main" id="{0DD0DFDC-F648-F315-E3ED-3962B3BE1F74}"/>
              </a:ext>
            </a:extLst>
          </p:cNvPr>
          <p:cNvSpPr/>
          <p:nvPr/>
        </p:nvSpPr>
        <p:spPr>
          <a:xfrm>
            <a:off x="5225845" y="2699202"/>
            <a:ext cx="252000" cy="25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atin typeface="Delius" panose="02000603000000000000" pitchFamily="2" charset="0"/>
              </a:rPr>
              <a:t>2</a:t>
            </a:r>
            <a:endParaRPr lang="fr-FR" sz="1050" b="1" dirty="0">
              <a:latin typeface="Delius" panose="02000603000000000000" pitchFamily="2" charset="0"/>
            </a:endParaRPr>
          </a:p>
        </p:txBody>
      </p:sp>
      <p:sp>
        <p:nvSpPr>
          <p:cNvPr id="38" name="Ellipse 37">
            <a:extLst>
              <a:ext uri="{FF2B5EF4-FFF2-40B4-BE49-F238E27FC236}">
                <a16:creationId xmlns:a16="http://schemas.microsoft.com/office/drawing/2014/main" id="{FF9BF250-759B-842B-E433-42B842B8989F}"/>
              </a:ext>
            </a:extLst>
          </p:cNvPr>
          <p:cNvSpPr/>
          <p:nvPr/>
        </p:nvSpPr>
        <p:spPr>
          <a:xfrm>
            <a:off x="5225845" y="1192130"/>
            <a:ext cx="252000" cy="25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atin typeface="Delius" panose="02000603000000000000" pitchFamily="2" charset="0"/>
              </a:rPr>
              <a:t>1</a:t>
            </a:r>
            <a:endParaRPr lang="fr-FR" sz="1050" b="1" dirty="0">
              <a:latin typeface="Delius" panose="02000603000000000000" pitchFamily="2" charset="0"/>
            </a:endParaRPr>
          </a:p>
        </p:txBody>
      </p:sp>
      <p:sp>
        <p:nvSpPr>
          <p:cNvPr id="39" name="Ellipse 38">
            <a:extLst>
              <a:ext uri="{FF2B5EF4-FFF2-40B4-BE49-F238E27FC236}">
                <a16:creationId xmlns:a16="http://schemas.microsoft.com/office/drawing/2014/main" id="{01983978-35DC-936A-72FA-0C23CBCDE998}"/>
              </a:ext>
            </a:extLst>
          </p:cNvPr>
          <p:cNvSpPr/>
          <p:nvPr/>
        </p:nvSpPr>
        <p:spPr>
          <a:xfrm>
            <a:off x="5225845" y="3949034"/>
            <a:ext cx="252000" cy="25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atin typeface="Delius" panose="02000603000000000000" pitchFamily="2" charset="0"/>
              </a:rPr>
              <a:t>3</a:t>
            </a:r>
            <a:endParaRPr lang="fr-FR" sz="1050" b="1" dirty="0">
              <a:latin typeface="Delius" panose="02000603000000000000" pitchFamily="2" charset="0"/>
            </a:endParaRPr>
          </a:p>
        </p:txBody>
      </p:sp>
      <p:sp>
        <p:nvSpPr>
          <p:cNvPr id="40" name="Ellipse 39">
            <a:extLst>
              <a:ext uri="{FF2B5EF4-FFF2-40B4-BE49-F238E27FC236}">
                <a16:creationId xmlns:a16="http://schemas.microsoft.com/office/drawing/2014/main" id="{C0DAA620-D485-06EE-3F2A-147F1CD498C4}"/>
              </a:ext>
            </a:extLst>
          </p:cNvPr>
          <p:cNvSpPr/>
          <p:nvPr/>
        </p:nvSpPr>
        <p:spPr>
          <a:xfrm>
            <a:off x="5225845" y="5359469"/>
            <a:ext cx="252000" cy="25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atin typeface="Delius" panose="02000603000000000000" pitchFamily="2" charset="0"/>
              </a:rPr>
              <a:t>4</a:t>
            </a:r>
            <a:endParaRPr lang="fr-FR" sz="1050" b="1" dirty="0">
              <a:latin typeface="Delius" panose="02000603000000000000" pitchFamily="2" charset="0"/>
            </a:endParaRPr>
          </a:p>
        </p:txBody>
      </p:sp>
      <p:grpSp>
        <p:nvGrpSpPr>
          <p:cNvPr id="48" name="Groupe 47">
            <a:extLst>
              <a:ext uri="{FF2B5EF4-FFF2-40B4-BE49-F238E27FC236}">
                <a16:creationId xmlns:a16="http://schemas.microsoft.com/office/drawing/2014/main" id="{9020836C-AC42-2BDC-B57E-1B6C68DDAD8D}"/>
              </a:ext>
            </a:extLst>
          </p:cNvPr>
          <p:cNvGrpSpPr/>
          <p:nvPr/>
        </p:nvGrpSpPr>
        <p:grpSpPr>
          <a:xfrm>
            <a:off x="5588987" y="767809"/>
            <a:ext cx="1085152" cy="981075"/>
            <a:chOff x="5366548" y="780639"/>
            <a:chExt cx="1085152" cy="981075"/>
          </a:xfrm>
        </p:grpSpPr>
        <p:sp>
          <p:nvSpPr>
            <p:cNvPr id="47" name="Rectangle 46">
              <a:extLst>
                <a:ext uri="{FF2B5EF4-FFF2-40B4-BE49-F238E27FC236}">
                  <a16:creationId xmlns:a16="http://schemas.microsoft.com/office/drawing/2014/main" id="{5E271C41-EA45-D292-029A-DED2740204AF}"/>
                </a:ext>
              </a:extLst>
            </p:cNvPr>
            <p:cNvSpPr/>
            <p:nvPr/>
          </p:nvSpPr>
          <p:spPr>
            <a:xfrm>
              <a:off x="5366548" y="1469325"/>
              <a:ext cx="1085152" cy="292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Graphique 41">
              <a:extLst>
                <a:ext uri="{FF2B5EF4-FFF2-40B4-BE49-F238E27FC236}">
                  <a16:creationId xmlns:a16="http://schemas.microsoft.com/office/drawing/2014/main" id="{F2E950CC-22B0-C227-CAEF-6D6575800AB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394425" y="780639"/>
              <a:ext cx="1057275" cy="981075"/>
            </a:xfrm>
            <a:prstGeom prst="rect">
              <a:avLst/>
            </a:prstGeom>
          </p:spPr>
        </p:pic>
      </p:grpSp>
      <p:grpSp>
        <p:nvGrpSpPr>
          <p:cNvPr id="46" name="Groupe 45">
            <a:extLst>
              <a:ext uri="{FF2B5EF4-FFF2-40B4-BE49-F238E27FC236}">
                <a16:creationId xmlns:a16="http://schemas.microsoft.com/office/drawing/2014/main" id="{17056AA1-A7B3-2CEF-49E2-D06AD037A48E}"/>
              </a:ext>
            </a:extLst>
          </p:cNvPr>
          <p:cNvGrpSpPr/>
          <p:nvPr/>
        </p:nvGrpSpPr>
        <p:grpSpPr>
          <a:xfrm>
            <a:off x="5512975" y="2114200"/>
            <a:ext cx="1190625" cy="854287"/>
            <a:chOff x="5290536" y="2155463"/>
            <a:chExt cx="1190625" cy="854287"/>
          </a:xfrm>
        </p:grpSpPr>
        <p:sp>
          <p:nvSpPr>
            <p:cNvPr id="45" name="Rectangle 44">
              <a:extLst>
                <a:ext uri="{FF2B5EF4-FFF2-40B4-BE49-F238E27FC236}">
                  <a16:creationId xmlns:a16="http://schemas.microsoft.com/office/drawing/2014/main" id="{AE34D4F0-4935-E5C8-86AE-59820634CAD4}"/>
                </a:ext>
              </a:extLst>
            </p:cNvPr>
            <p:cNvSpPr/>
            <p:nvPr/>
          </p:nvSpPr>
          <p:spPr>
            <a:xfrm>
              <a:off x="5540716" y="2818912"/>
              <a:ext cx="729452" cy="190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Graphique 43">
              <a:extLst>
                <a:ext uri="{FF2B5EF4-FFF2-40B4-BE49-F238E27FC236}">
                  <a16:creationId xmlns:a16="http://schemas.microsoft.com/office/drawing/2014/main" id="{2FF2D4DA-0379-6A12-F198-22543B0791C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290536" y="2155463"/>
              <a:ext cx="1190625" cy="838200"/>
            </a:xfrm>
            <a:prstGeom prst="rect">
              <a:avLst/>
            </a:prstGeom>
          </p:spPr>
        </p:pic>
      </p:grpSp>
      <p:sp>
        <p:nvSpPr>
          <p:cNvPr id="50" name="ZoneTexte 49">
            <a:extLst>
              <a:ext uri="{FF2B5EF4-FFF2-40B4-BE49-F238E27FC236}">
                <a16:creationId xmlns:a16="http://schemas.microsoft.com/office/drawing/2014/main" id="{7504825C-5D77-1271-D780-3ED260F686AB}"/>
              </a:ext>
            </a:extLst>
          </p:cNvPr>
          <p:cNvSpPr txBox="1"/>
          <p:nvPr/>
        </p:nvSpPr>
        <p:spPr>
          <a:xfrm>
            <a:off x="7810094" y="2611848"/>
            <a:ext cx="2630854" cy="1600438"/>
          </a:xfrm>
          <a:prstGeom prst="rect">
            <a:avLst/>
          </a:prstGeom>
          <a:noFill/>
        </p:spPr>
        <p:txBody>
          <a:bodyPr wrap="square">
            <a:spAutoFit/>
          </a:bodyPr>
          <a:lstStyle/>
          <a:p>
            <a:pPr algn="ctr"/>
            <a:r>
              <a:rPr lang="fr-FR" sz="1400" b="0" i="0" u="none" strike="noStrike" baseline="0" dirty="0">
                <a:solidFill>
                  <a:schemeClr val="tx2"/>
                </a:solidFill>
                <a:latin typeface="Montserrat Medium" panose="00000600000000000000" pitchFamily="2" charset="0"/>
              </a:rPr>
              <a:t>Pour les personnes </a:t>
            </a:r>
            <a:br>
              <a:rPr lang="fr-FR" sz="1400" b="0" i="0" u="none" strike="noStrike" baseline="0" dirty="0">
                <a:solidFill>
                  <a:schemeClr val="tx2"/>
                </a:solidFill>
                <a:latin typeface="Montserrat Medium" panose="00000600000000000000" pitchFamily="2" charset="0"/>
              </a:rPr>
            </a:br>
            <a:r>
              <a:rPr lang="fr-FR" sz="1400" b="0" i="0" u="none" strike="noStrike" baseline="0" dirty="0">
                <a:solidFill>
                  <a:schemeClr val="tx2"/>
                </a:solidFill>
                <a:latin typeface="Montserrat Medium" panose="00000600000000000000" pitchFamily="2" charset="0"/>
              </a:rPr>
              <a:t>sans compte AMELI, </a:t>
            </a:r>
            <a:br>
              <a:rPr lang="fr-FR" sz="1400" b="0" i="0" u="none" strike="noStrike" baseline="0" dirty="0">
                <a:solidFill>
                  <a:schemeClr val="tx2"/>
                </a:solidFill>
                <a:latin typeface="Montserrat Medium" panose="00000600000000000000" pitchFamily="2" charset="0"/>
              </a:rPr>
            </a:br>
            <a:r>
              <a:rPr lang="fr-FR" sz="1400" b="0" i="0" u="none" strike="noStrike" baseline="0" dirty="0">
                <a:solidFill>
                  <a:schemeClr val="tx2"/>
                </a:solidFill>
                <a:latin typeface="Montserrat Medium" panose="00000600000000000000" pitchFamily="2" charset="0"/>
              </a:rPr>
              <a:t>les</a:t>
            </a:r>
            <a:r>
              <a:rPr lang="fr-FR" sz="1400" dirty="0">
                <a:solidFill>
                  <a:schemeClr val="tx2"/>
                </a:solidFill>
                <a:latin typeface="Montserrat Medium" panose="00000600000000000000" pitchFamily="2" charset="0"/>
              </a:rPr>
              <a:t> </a:t>
            </a:r>
            <a:r>
              <a:rPr lang="fr-FR" sz="1400" b="0" i="0" u="none" strike="noStrike" baseline="0" dirty="0">
                <a:solidFill>
                  <a:schemeClr val="tx2"/>
                </a:solidFill>
                <a:latin typeface="Montserrat Medium" panose="00000600000000000000" pitchFamily="2" charset="0"/>
              </a:rPr>
              <a:t>invitations et relances seront uniquement</a:t>
            </a:r>
          </a:p>
          <a:p>
            <a:pPr algn="ctr"/>
            <a:r>
              <a:rPr lang="fr-FR" sz="1400" b="0" i="0" u="none" strike="noStrike" baseline="0" dirty="0">
                <a:solidFill>
                  <a:schemeClr val="tx2"/>
                </a:solidFill>
                <a:latin typeface="Montserrat Medium" panose="00000600000000000000" pitchFamily="2" charset="0"/>
              </a:rPr>
              <a:t>en format papier </a:t>
            </a:r>
            <a:br>
              <a:rPr lang="fr-FR" sz="1400" b="0" i="0" u="none" strike="noStrike" baseline="0" dirty="0">
                <a:solidFill>
                  <a:schemeClr val="tx2"/>
                </a:solidFill>
                <a:latin typeface="Montserrat Medium" panose="00000600000000000000" pitchFamily="2" charset="0"/>
              </a:rPr>
            </a:br>
            <a:r>
              <a:rPr lang="fr-FR" sz="1400" b="0" i="0" u="none" strike="noStrike" baseline="0" dirty="0">
                <a:solidFill>
                  <a:schemeClr val="tx2"/>
                </a:solidFill>
                <a:latin typeface="Montserrat Medium" panose="00000600000000000000" pitchFamily="2" charset="0"/>
              </a:rPr>
              <a:t>(sans la newsletter</a:t>
            </a:r>
          </a:p>
          <a:p>
            <a:pPr algn="ctr"/>
            <a:r>
              <a:rPr lang="fr-FR" sz="1400" b="0" i="0" u="none" strike="noStrike" baseline="0" dirty="0">
                <a:solidFill>
                  <a:schemeClr val="tx2"/>
                </a:solidFill>
                <a:latin typeface="Montserrat Medium" panose="00000600000000000000" pitchFamily="2" charset="0"/>
              </a:rPr>
              <a:t>d’information).</a:t>
            </a:r>
            <a:endParaRPr lang="fr-FR" sz="1400" dirty="0">
              <a:solidFill>
                <a:schemeClr val="tx2"/>
              </a:solidFill>
              <a:latin typeface="Montserrat Medium" panose="00000600000000000000" pitchFamily="2" charset="0"/>
            </a:endParaRPr>
          </a:p>
        </p:txBody>
      </p:sp>
      <p:pic>
        <p:nvPicPr>
          <p:cNvPr id="16" name="Graphique 15">
            <a:extLst>
              <a:ext uri="{FF2B5EF4-FFF2-40B4-BE49-F238E27FC236}">
                <a16:creationId xmlns:a16="http://schemas.microsoft.com/office/drawing/2014/main" id="{84B27329-9B98-03F1-BE3E-00C02D332D5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91170" y="3331602"/>
            <a:ext cx="1067647" cy="990000"/>
          </a:xfrm>
          <a:prstGeom prst="rect">
            <a:avLst/>
          </a:prstGeom>
        </p:spPr>
      </p:pic>
      <p:pic>
        <p:nvPicPr>
          <p:cNvPr id="18" name="Graphique 17">
            <a:extLst>
              <a:ext uri="{FF2B5EF4-FFF2-40B4-BE49-F238E27FC236}">
                <a16:creationId xmlns:a16="http://schemas.microsoft.com/office/drawing/2014/main" id="{3614C693-347A-DB70-B72A-06A5CF3CE2D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88987" y="4747468"/>
            <a:ext cx="1067653" cy="990000"/>
          </a:xfrm>
          <a:prstGeom prst="rect">
            <a:avLst/>
          </a:prstGeom>
        </p:spPr>
      </p:pic>
    </p:spTree>
    <p:extLst>
      <p:ext uri="{BB962C8B-B14F-4D97-AF65-F5344CB8AC3E}">
        <p14:creationId xmlns:p14="http://schemas.microsoft.com/office/powerpoint/2010/main" val="1981571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1291DFF6-6FE9-0646-FED9-03FD9F6962CD}"/>
              </a:ext>
            </a:extLst>
          </p:cNvPr>
          <p:cNvGrpSpPr/>
          <p:nvPr/>
        </p:nvGrpSpPr>
        <p:grpSpPr>
          <a:xfrm>
            <a:off x="5225845" y="334208"/>
            <a:ext cx="4058453" cy="5641200"/>
            <a:chOff x="3885397" y="334208"/>
            <a:chExt cx="4058453" cy="5641200"/>
          </a:xfrm>
        </p:grpSpPr>
        <p:sp>
          <p:nvSpPr>
            <p:cNvPr id="12" name="Rectangle 11">
              <a:extLst>
                <a:ext uri="{FF2B5EF4-FFF2-40B4-BE49-F238E27FC236}">
                  <a16:creationId xmlns:a16="http://schemas.microsoft.com/office/drawing/2014/main" id="{F17B8F3A-67A9-FAC5-2DA6-3ACA8359EB4F}"/>
                </a:ext>
              </a:extLst>
            </p:cNvPr>
            <p:cNvSpPr/>
            <p:nvPr/>
          </p:nvSpPr>
          <p:spPr>
            <a:xfrm>
              <a:off x="3968545" y="334208"/>
              <a:ext cx="3975305" cy="56411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Objet 10">
              <a:extLst>
                <a:ext uri="{FF2B5EF4-FFF2-40B4-BE49-F238E27FC236}">
                  <a16:creationId xmlns:a16="http://schemas.microsoft.com/office/drawing/2014/main" id="{D5CEF13B-F7DE-0ADB-972C-8C6F44684B3F}"/>
                </a:ext>
              </a:extLst>
            </p:cNvPr>
            <p:cNvGraphicFramePr>
              <a:graphicFrameLocks noChangeAspect="1"/>
            </p:cNvGraphicFramePr>
            <p:nvPr>
              <p:extLst>
                <p:ext uri="{D42A27DB-BD31-4B8C-83A1-F6EECF244321}">
                  <p14:modId xmlns:p14="http://schemas.microsoft.com/office/powerpoint/2010/main" val="1952004887"/>
                </p:ext>
              </p:extLst>
            </p:nvPr>
          </p:nvGraphicFramePr>
          <p:xfrm>
            <a:off x="3885397" y="334208"/>
            <a:ext cx="4045832" cy="5641200"/>
          </p:xfrm>
          <a:graphic>
            <a:graphicData uri="http://schemas.openxmlformats.org/presentationml/2006/ole">
              <mc:AlternateContent xmlns:mc="http://schemas.openxmlformats.org/markup-compatibility/2006">
                <mc:Choice xmlns:v="urn:schemas-microsoft-com:vml" Requires="v">
                  <p:oleObj spid="_x0000_s1029" name="Acrobat Document" r:id="rId4" imgW="4754880" imgH="6629070" progId="Acrobat.Document.DC">
                    <p:embed/>
                  </p:oleObj>
                </mc:Choice>
                <mc:Fallback>
                  <p:oleObj name="Acrobat Document" r:id="rId4" imgW="4754880" imgH="6629070" progId="Acrobat.Document.DC">
                    <p:embed/>
                    <p:pic>
                      <p:nvPicPr>
                        <p:cNvPr id="11" name="Objet 10">
                          <a:extLst>
                            <a:ext uri="{FF2B5EF4-FFF2-40B4-BE49-F238E27FC236}">
                              <a16:creationId xmlns:a16="http://schemas.microsoft.com/office/drawing/2014/main" id="{D5CEF13B-F7DE-0ADB-972C-8C6F44684B3F}"/>
                            </a:ext>
                          </a:extLst>
                        </p:cNvPr>
                        <p:cNvPicPr/>
                        <p:nvPr/>
                      </p:nvPicPr>
                      <p:blipFill>
                        <a:blip r:embed="rId5"/>
                        <a:stretch>
                          <a:fillRect/>
                        </a:stretch>
                      </p:blipFill>
                      <p:spPr>
                        <a:xfrm>
                          <a:off x="3885397" y="334208"/>
                          <a:ext cx="4045832" cy="5641200"/>
                        </a:xfrm>
                        <a:prstGeom prst="rect">
                          <a:avLst/>
                        </a:prstGeom>
                      </p:spPr>
                    </p:pic>
                  </p:oleObj>
                </mc:Fallback>
              </mc:AlternateContent>
            </a:graphicData>
          </a:graphic>
        </p:graphicFrame>
      </p:grpSp>
      <p:sp>
        <p:nvSpPr>
          <p:cNvPr id="2" name="Titre 1">
            <a:extLst>
              <a:ext uri="{FF2B5EF4-FFF2-40B4-BE49-F238E27FC236}">
                <a16:creationId xmlns:a16="http://schemas.microsoft.com/office/drawing/2014/main" id="{0C757AA4-64D2-AB2E-23B2-FB24D987CDF0}"/>
              </a:ext>
            </a:extLst>
          </p:cNvPr>
          <p:cNvSpPr>
            <a:spLocks noGrp="1"/>
          </p:cNvSpPr>
          <p:nvPr>
            <p:ph type="title"/>
          </p:nvPr>
        </p:nvSpPr>
        <p:spPr>
          <a:xfrm>
            <a:off x="228601" y="1705416"/>
            <a:ext cx="3467100" cy="1603991"/>
          </a:xfrm>
        </p:spPr>
        <p:txBody>
          <a:bodyPr>
            <a:normAutofit/>
          </a:bodyPr>
          <a:lstStyle/>
          <a:p>
            <a:r>
              <a:rPr lang="fr-FR" dirty="0"/>
              <a:t>Radiologues Agréés</a:t>
            </a:r>
          </a:p>
        </p:txBody>
      </p:sp>
      <p:sp>
        <p:nvSpPr>
          <p:cNvPr id="3" name="Espace réservé du contenu 2">
            <a:extLst>
              <a:ext uri="{FF2B5EF4-FFF2-40B4-BE49-F238E27FC236}">
                <a16:creationId xmlns:a16="http://schemas.microsoft.com/office/drawing/2014/main" id="{EA1BCF54-473F-E410-5542-44726F744527}"/>
              </a:ext>
            </a:extLst>
          </p:cNvPr>
          <p:cNvSpPr>
            <a:spLocks noGrp="1"/>
          </p:cNvSpPr>
          <p:nvPr>
            <p:ph idx="1"/>
          </p:nvPr>
        </p:nvSpPr>
        <p:spPr>
          <a:xfrm>
            <a:off x="218769" y="3429000"/>
            <a:ext cx="3476932" cy="2546348"/>
          </a:xfrm>
        </p:spPr>
        <p:txBody>
          <a:bodyPr/>
          <a:lstStyle/>
          <a:p>
            <a:r>
              <a:rPr lang="fr-FR" dirty="0"/>
              <a:t>Listes départementales disponibles sur notre site </a:t>
            </a:r>
          </a:p>
          <a:p>
            <a:endParaRPr lang="fr-FR" dirty="0"/>
          </a:p>
          <a:p>
            <a:r>
              <a:rPr lang="fr-FR" dirty="0"/>
              <a:t>Ou avec votre courrier d’invitation ou de relance.</a:t>
            </a:r>
          </a:p>
        </p:txBody>
      </p:sp>
      <p:sp>
        <p:nvSpPr>
          <p:cNvPr id="4" name="Espace réservé de la date 3">
            <a:extLst>
              <a:ext uri="{FF2B5EF4-FFF2-40B4-BE49-F238E27FC236}">
                <a16:creationId xmlns:a16="http://schemas.microsoft.com/office/drawing/2014/main" id="{09FDD64A-D213-5EED-FD6F-C81038794E0C}"/>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8AAEC66B-69F3-3633-3BC4-D5841586C2E9}"/>
              </a:ext>
            </a:extLst>
          </p:cNvPr>
          <p:cNvSpPr>
            <a:spLocks noGrp="1"/>
          </p:cNvSpPr>
          <p:nvPr>
            <p:ph type="ftr" sz="quarter" idx="11"/>
          </p:nvPr>
        </p:nvSpPr>
        <p:spPr>
          <a:xfrm>
            <a:off x="1111044" y="6310311"/>
            <a:ext cx="4304235" cy="365125"/>
          </a:xfrm>
        </p:spPr>
        <p:txBody>
          <a:bodyPr/>
          <a:lstStyle/>
          <a:p>
            <a:r>
              <a:rPr lang="fr-FR"/>
              <a:t>Conférence Châteaubriant DOCS et DOCCR</a:t>
            </a:r>
            <a:endParaRPr lang="fr-FR" dirty="0"/>
          </a:p>
        </p:txBody>
      </p:sp>
      <p:sp>
        <p:nvSpPr>
          <p:cNvPr id="6" name="Espace réservé du texte 56">
            <a:extLst>
              <a:ext uri="{FF2B5EF4-FFF2-40B4-BE49-F238E27FC236}">
                <a16:creationId xmlns:a16="http://schemas.microsoft.com/office/drawing/2014/main" id="{1C6D5455-C0DB-0BFC-056F-085B4F80DCEE}"/>
              </a:ext>
            </a:extLst>
          </p:cNvPr>
          <p:cNvSpPr txBox="1">
            <a:spLocks/>
          </p:cNvSpPr>
          <p:nvPr/>
        </p:nvSpPr>
        <p:spPr>
          <a:xfrm>
            <a:off x="218769" y="334208"/>
            <a:ext cx="2857500" cy="1122287"/>
          </a:xfrm>
          <a:prstGeom prst="rect">
            <a:avLst/>
          </a:prstGeom>
          <a:solidFill>
            <a:schemeClr val="accent5"/>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a:endParaRPr lang="fr-FR" sz="2400" dirty="0"/>
          </a:p>
        </p:txBody>
      </p:sp>
      <p:pic>
        <p:nvPicPr>
          <p:cNvPr id="10" name="Graphique 9">
            <a:extLst>
              <a:ext uri="{FF2B5EF4-FFF2-40B4-BE49-F238E27FC236}">
                <a16:creationId xmlns:a16="http://schemas.microsoft.com/office/drawing/2014/main" id="{E683B2D9-C8FF-A184-BB7C-0C037D3DF63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11045" y="432652"/>
            <a:ext cx="1051578" cy="900000"/>
          </a:xfrm>
          <a:prstGeom prst="rect">
            <a:avLst/>
          </a:prstGeom>
        </p:spPr>
      </p:pic>
      <p:pic>
        <p:nvPicPr>
          <p:cNvPr id="2050" name="Picture 2">
            <a:extLst>
              <a:ext uri="{FF2B5EF4-FFF2-40B4-BE49-F238E27FC236}">
                <a16:creationId xmlns:a16="http://schemas.microsoft.com/office/drawing/2014/main" id="{3D8E006D-0E74-8D96-415D-D52FD530D6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187" y="4238358"/>
            <a:ext cx="2839670" cy="47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291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28308E-E4CB-2008-E82A-C6B1645D45F0}"/>
              </a:ext>
            </a:extLst>
          </p:cNvPr>
          <p:cNvSpPr>
            <a:spLocks noGrp="1"/>
          </p:cNvSpPr>
          <p:nvPr>
            <p:ph type="dt" sz="half" idx="10"/>
          </p:nvPr>
        </p:nvSpPr>
        <p:spPr/>
        <p:txBody>
          <a:bodyPr/>
          <a:lstStyle/>
          <a:p>
            <a:r>
              <a:rPr lang="fr-FR"/>
              <a:t>17 octobre 2024</a:t>
            </a:r>
            <a:endParaRPr lang="fr-FR" dirty="0"/>
          </a:p>
        </p:txBody>
      </p:sp>
      <p:sp>
        <p:nvSpPr>
          <p:cNvPr id="3" name="Espace réservé du pied de page 2">
            <a:extLst>
              <a:ext uri="{FF2B5EF4-FFF2-40B4-BE49-F238E27FC236}">
                <a16:creationId xmlns:a16="http://schemas.microsoft.com/office/drawing/2014/main" id="{861C357A-F52D-4111-9461-DA82BB301907}"/>
              </a:ext>
            </a:extLst>
          </p:cNvPr>
          <p:cNvSpPr>
            <a:spLocks noGrp="1"/>
          </p:cNvSpPr>
          <p:nvPr>
            <p:ph type="ftr" sz="quarter" idx="11"/>
          </p:nvPr>
        </p:nvSpPr>
        <p:spPr/>
        <p:txBody>
          <a:bodyPr/>
          <a:lstStyle/>
          <a:p>
            <a:r>
              <a:rPr lang="fr-FR"/>
              <a:t>Conférence Châteaubriant DOCS et DOCCR</a:t>
            </a:r>
            <a:endParaRPr lang="fr-FR" dirty="0"/>
          </a:p>
        </p:txBody>
      </p:sp>
      <p:sp>
        <p:nvSpPr>
          <p:cNvPr id="4" name="Espace réservé du texte 3">
            <a:extLst>
              <a:ext uri="{FF2B5EF4-FFF2-40B4-BE49-F238E27FC236}">
                <a16:creationId xmlns:a16="http://schemas.microsoft.com/office/drawing/2014/main" id="{1F69F80B-B276-DB17-D27F-E18DFDB4B0DD}"/>
              </a:ext>
            </a:extLst>
          </p:cNvPr>
          <p:cNvSpPr>
            <a:spLocks noGrp="1"/>
          </p:cNvSpPr>
          <p:nvPr>
            <p:ph type="body" sz="quarter" idx="12"/>
          </p:nvPr>
        </p:nvSpPr>
        <p:spPr/>
        <p:txBody>
          <a:bodyPr/>
          <a:lstStyle/>
          <a:p>
            <a:r>
              <a:rPr lang="fr-FR" dirty="0"/>
              <a:t>Le Centre Régional de Coordination des Dépistages des Cancers</a:t>
            </a:r>
          </a:p>
        </p:txBody>
      </p:sp>
      <p:sp>
        <p:nvSpPr>
          <p:cNvPr id="38" name="Espace réservé du texte 37">
            <a:extLst>
              <a:ext uri="{FF2B5EF4-FFF2-40B4-BE49-F238E27FC236}">
                <a16:creationId xmlns:a16="http://schemas.microsoft.com/office/drawing/2014/main" id="{00285DD8-BF3B-9821-0829-11183A21C1AA}"/>
              </a:ext>
            </a:extLst>
          </p:cNvPr>
          <p:cNvSpPr>
            <a:spLocks noGrp="1"/>
          </p:cNvSpPr>
          <p:nvPr>
            <p:ph type="body" sz="quarter" idx="13"/>
          </p:nvPr>
        </p:nvSpPr>
        <p:spPr/>
        <p:txBody>
          <a:bodyPr/>
          <a:lstStyle/>
          <a:p>
            <a:r>
              <a:rPr lang="fr-FR" dirty="0"/>
              <a:t>Epidémiologie</a:t>
            </a:r>
          </a:p>
        </p:txBody>
      </p:sp>
      <p:sp>
        <p:nvSpPr>
          <p:cNvPr id="39" name="Espace réservé du texte 7">
            <a:extLst>
              <a:ext uri="{FF2B5EF4-FFF2-40B4-BE49-F238E27FC236}">
                <a16:creationId xmlns:a16="http://schemas.microsoft.com/office/drawing/2014/main" id="{641560F4-2E15-C158-9FEE-222A1C168925}"/>
              </a:ext>
            </a:extLst>
          </p:cNvPr>
          <p:cNvSpPr>
            <a:spLocks noGrp="1"/>
          </p:cNvSpPr>
          <p:nvPr>
            <p:ph type="body" sz="quarter" idx="14"/>
          </p:nvPr>
        </p:nvSpPr>
        <p:spPr/>
        <p:txBody>
          <a:bodyPr/>
          <a:lstStyle/>
          <a:p>
            <a:r>
              <a:rPr lang="fr-FR" dirty="0"/>
              <a:t>Le dépistage : c’est quoi ?</a:t>
            </a:r>
          </a:p>
          <a:p>
            <a:endParaRPr lang="fr-FR" dirty="0"/>
          </a:p>
        </p:txBody>
      </p:sp>
      <p:sp>
        <p:nvSpPr>
          <p:cNvPr id="5" name="Espace réservé du texte 4">
            <a:extLst>
              <a:ext uri="{FF2B5EF4-FFF2-40B4-BE49-F238E27FC236}">
                <a16:creationId xmlns:a16="http://schemas.microsoft.com/office/drawing/2014/main" id="{792235C1-BE23-4B02-D1DE-F6A3C7A63EB6}"/>
              </a:ext>
            </a:extLst>
          </p:cNvPr>
          <p:cNvSpPr>
            <a:spLocks noGrp="1"/>
          </p:cNvSpPr>
          <p:nvPr>
            <p:ph type="body" sz="quarter" idx="15"/>
          </p:nvPr>
        </p:nvSpPr>
        <p:spPr/>
        <p:txBody>
          <a:bodyPr/>
          <a:lstStyle/>
          <a:p>
            <a:endParaRPr lang="fr-FR"/>
          </a:p>
        </p:txBody>
      </p:sp>
      <p:sp>
        <p:nvSpPr>
          <p:cNvPr id="6" name="Espace réservé du texte 5">
            <a:extLst>
              <a:ext uri="{FF2B5EF4-FFF2-40B4-BE49-F238E27FC236}">
                <a16:creationId xmlns:a16="http://schemas.microsoft.com/office/drawing/2014/main" id="{5BD0C728-2FA5-5235-9BB0-DFBCEF56961F}"/>
              </a:ext>
            </a:extLst>
          </p:cNvPr>
          <p:cNvSpPr>
            <a:spLocks noGrp="1"/>
          </p:cNvSpPr>
          <p:nvPr>
            <p:ph type="body" sz="quarter" idx="16"/>
          </p:nvPr>
        </p:nvSpPr>
        <p:spPr/>
        <p:txBody>
          <a:bodyPr/>
          <a:lstStyle/>
          <a:p>
            <a:r>
              <a:rPr lang="fr-FR" dirty="0"/>
              <a:t>Le dépistage organisé du cancer du sein</a:t>
            </a:r>
          </a:p>
        </p:txBody>
      </p:sp>
      <p:sp>
        <p:nvSpPr>
          <p:cNvPr id="7" name="Espace réservé du texte 6">
            <a:extLst>
              <a:ext uri="{FF2B5EF4-FFF2-40B4-BE49-F238E27FC236}">
                <a16:creationId xmlns:a16="http://schemas.microsoft.com/office/drawing/2014/main" id="{1E2740FD-DA98-3029-FA51-7C81769DFACE}"/>
              </a:ext>
            </a:extLst>
          </p:cNvPr>
          <p:cNvSpPr>
            <a:spLocks noGrp="1"/>
          </p:cNvSpPr>
          <p:nvPr>
            <p:ph type="body" sz="quarter" idx="17"/>
          </p:nvPr>
        </p:nvSpPr>
        <p:spPr/>
        <p:txBody>
          <a:bodyPr/>
          <a:lstStyle/>
          <a:p>
            <a:endParaRPr lang="fr-FR"/>
          </a:p>
        </p:txBody>
      </p:sp>
      <p:sp>
        <p:nvSpPr>
          <p:cNvPr id="8" name="Espace réservé du texte 7">
            <a:extLst>
              <a:ext uri="{FF2B5EF4-FFF2-40B4-BE49-F238E27FC236}">
                <a16:creationId xmlns:a16="http://schemas.microsoft.com/office/drawing/2014/main" id="{2D074FD2-86F9-BFAE-0F81-7BBAD8D727F2}"/>
              </a:ext>
            </a:extLst>
          </p:cNvPr>
          <p:cNvSpPr>
            <a:spLocks noGrp="1"/>
          </p:cNvSpPr>
          <p:nvPr>
            <p:ph type="body" sz="quarter" idx="18"/>
          </p:nvPr>
        </p:nvSpPr>
        <p:spPr/>
        <p:txBody>
          <a:bodyPr/>
          <a:lstStyle/>
          <a:p>
            <a:r>
              <a:rPr lang="fr-FR" dirty="0"/>
              <a:t>Le dépistage organisé du cancer colo-rectal</a:t>
            </a:r>
          </a:p>
        </p:txBody>
      </p:sp>
      <p:sp>
        <p:nvSpPr>
          <p:cNvPr id="9" name="Espace réservé du texte 8">
            <a:extLst>
              <a:ext uri="{FF2B5EF4-FFF2-40B4-BE49-F238E27FC236}">
                <a16:creationId xmlns:a16="http://schemas.microsoft.com/office/drawing/2014/main" id="{73C9B43B-EFC4-8E08-0A5F-C6B19DC07788}"/>
              </a:ext>
            </a:extLst>
          </p:cNvPr>
          <p:cNvSpPr>
            <a:spLocks noGrp="1"/>
          </p:cNvSpPr>
          <p:nvPr>
            <p:ph type="body" sz="quarter" idx="19"/>
          </p:nvPr>
        </p:nvSpPr>
        <p:spPr/>
        <p:txBody>
          <a:bodyPr/>
          <a:lstStyle/>
          <a:p>
            <a:endParaRPr lang="fr-FR"/>
          </a:p>
        </p:txBody>
      </p:sp>
      <p:sp>
        <p:nvSpPr>
          <p:cNvPr id="10" name="Espace réservé du texte 9">
            <a:extLst>
              <a:ext uri="{FF2B5EF4-FFF2-40B4-BE49-F238E27FC236}">
                <a16:creationId xmlns:a16="http://schemas.microsoft.com/office/drawing/2014/main" id="{663C4F68-07DC-C8E7-4AD5-1382EF1DC25B}"/>
              </a:ext>
            </a:extLst>
          </p:cNvPr>
          <p:cNvSpPr>
            <a:spLocks noGrp="1"/>
          </p:cNvSpPr>
          <p:nvPr>
            <p:ph type="body" sz="quarter" idx="24"/>
          </p:nvPr>
        </p:nvSpPr>
        <p:spPr/>
        <p:txBody>
          <a:bodyPr/>
          <a:lstStyle/>
          <a:p>
            <a:endParaRPr lang="fr-FR"/>
          </a:p>
        </p:txBody>
      </p:sp>
      <p:sp>
        <p:nvSpPr>
          <p:cNvPr id="11" name="Espace réservé du texte 10">
            <a:extLst>
              <a:ext uri="{FF2B5EF4-FFF2-40B4-BE49-F238E27FC236}">
                <a16:creationId xmlns:a16="http://schemas.microsoft.com/office/drawing/2014/main" id="{8A1845F3-9367-A816-5F75-E68919C1DF08}"/>
              </a:ext>
            </a:extLst>
          </p:cNvPr>
          <p:cNvSpPr>
            <a:spLocks noGrp="1"/>
          </p:cNvSpPr>
          <p:nvPr>
            <p:ph type="body" sz="quarter" idx="25"/>
          </p:nvPr>
        </p:nvSpPr>
        <p:spPr/>
        <p:txBody>
          <a:bodyPr/>
          <a:lstStyle/>
          <a:p>
            <a:endParaRPr lang="fr-FR"/>
          </a:p>
        </p:txBody>
      </p:sp>
      <p:sp>
        <p:nvSpPr>
          <p:cNvPr id="12" name="Espace réservé du texte 11">
            <a:extLst>
              <a:ext uri="{FF2B5EF4-FFF2-40B4-BE49-F238E27FC236}">
                <a16:creationId xmlns:a16="http://schemas.microsoft.com/office/drawing/2014/main" id="{498E4700-4C97-274A-894C-449ABBAAE4C2}"/>
              </a:ext>
            </a:extLst>
          </p:cNvPr>
          <p:cNvSpPr>
            <a:spLocks noGrp="1"/>
          </p:cNvSpPr>
          <p:nvPr>
            <p:ph type="body" sz="quarter" idx="26"/>
          </p:nvPr>
        </p:nvSpPr>
        <p:spPr/>
        <p:txBody>
          <a:bodyPr/>
          <a:lstStyle/>
          <a:p>
            <a:endParaRPr lang="fr-FR"/>
          </a:p>
        </p:txBody>
      </p:sp>
      <p:sp>
        <p:nvSpPr>
          <p:cNvPr id="13" name="Espace réservé du texte 12">
            <a:extLst>
              <a:ext uri="{FF2B5EF4-FFF2-40B4-BE49-F238E27FC236}">
                <a16:creationId xmlns:a16="http://schemas.microsoft.com/office/drawing/2014/main" id="{045AA565-9A30-B5BF-754E-1688A60E02D7}"/>
              </a:ext>
            </a:extLst>
          </p:cNvPr>
          <p:cNvSpPr>
            <a:spLocks noGrp="1"/>
          </p:cNvSpPr>
          <p:nvPr>
            <p:ph type="body" sz="quarter" idx="27"/>
          </p:nvPr>
        </p:nvSpPr>
        <p:spPr/>
        <p:txBody>
          <a:bodyPr/>
          <a:lstStyle/>
          <a:p>
            <a:endParaRPr lang="fr-FR"/>
          </a:p>
        </p:txBody>
      </p:sp>
    </p:spTree>
    <p:extLst>
      <p:ext uri="{BB962C8B-B14F-4D97-AF65-F5344CB8AC3E}">
        <p14:creationId xmlns:p14="http://schemas.microsoft.com/office/powerpoint/2010/main" val="1968196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126823" y="2429179"/>
            <a:ext cx="10136075" cy="2950689"/>
          </a:xfrm>
        </p:spPr>
        <p:txBody>
          <a:bodyPr>
            <a:noAutofit/>
          </a:bodyPr>
          <a:lstStyle/>
          <a:p>
            <a:r>
              <a:rPr lang="fr-FR" sz="1800" b="0" dirty="0">
                <a:latin typeface="Montserrat Medium" panose="00000600000000000000" pitchFamily="2" charset="0"/>
              </a:rPr>
              <a:t>Faire une mammographie consiste à </a:t>
            </a:r>
            <a:r>
              <a:rPr lang="fr-FR" sz="1800" dirty="0">
                <a:latin typeface="Montserrat Medium" panose="00000600000000000000" pitchFamily="2" charset="0"/>
              </a:rPr>
              <a:t>compresser le sein en vue d’obtenir </a:t>
            </a:r>
            <a:br>
              <a:rPr lang="fr-FR" sz="1800" dirty="0">
                <a:latin typeface="Montserrat Medium" panose="00000600000000000000" pitchFamily="2" charset="0"/>
              </a:rPr>
            </a:br>
            <a:r>
              <a:rPr lang="fr-FR" sz="1800" dirty="0">
                <a:latin typeface="Montserrat Medium" panose="00000600000000000000" pitchFamily="2" charset="0"/>
              </a:rPr>
              <a:t>des clichés de qualité</a:t>
            </a:r>
            <a:r>
              <a:rPr lang="fr-FR" sz="1800" b="0" dirty="0">
                <a:latin typeface="Montserrat Medium" panose="00000600000000000000" pitchFamily="2" charset="0"/>
              </a:rPr>
              <a:t> </a:t>
            </a:r>
            <a:r>
              <a:rPr lang="fr-FR" sz="1800" b="0" i="1" dirty="0">
                <a:latin typeface="Montserrat Medium" panose="00000600000000000000" pitchFamily="2" charset="0"/>
              </a:rPr>
              <a:t>(pour une meilleure lecture)</a:t>
            </a:r>
            <a:r>
              <a:rPr lang="fr-FR" sz="1800" b="0" dirty="0">
                <a:latin typeface="Montserrat Medium" panose="00000600000000000000" pitchFamily="2" charset="0"/>
              </a:rPr>
              <a:t>.</a:t>
            </a:r>
          </a:p>
          <a:p>
            <a:r>
              <a:rPr lang="fr-FR" sz="1800" b="0" dirty="0">
                <a:latin typeface="Montserrat Medium" panose="00000600000000000000" pitchFamily="2" charset="0"/>
              </a:rPr>
              <a:t>Selon les femmes, moment désagréable, douloureux ou non, mais surtout de </a:t>
            </a:r>
            <a:r>
              <a:rPr lang="fr-FR" sz="1800" dirty="0">
                <a:latin typeface="Montserrat Medium" panose="00000600000000000000" pitchFamily="2" charset="0"/>
              </a:rPr>
              <a:t>courte durée.</a:t>
            </a:r>
          </a:p>
          <a:p>
            <a:r>
              <a:rPr lang="fr-FR" sz="1800" b="0" dirty="0">
                <a:latin typeface="Montserrat Medium" panose="00000600000000000000" pitchFamily="2" charset="0"/>
              </a:rPr>
              <a:t>Importance </a:t>
            </a:r>
            <a:r>
              <a:rPr lang="fr-FR" sz="1800" dirty="0">
                <a:latin typeface="Montserrat Medium" panose="00000600000000000000" pitchFamily="2" charset="0"/>
              </a:rPr>
              <a:t>d’informer le manipulateur radio </a:t>
            </a:r>
            <a:r>
              <a:rPr lang="fr-FR" sz="1800" b="0" dirty="0">
                <a:latin typeface="Montserrat Medium" panose="00000600000000000000" pitchFamily="2" charset="0"/>
              </a:rPr>
              <a:t>de ses inquiétudes pour diminuer le niveau de stress.</a:t>
            </a:r>
          </a:p>
          <a:p>
            <a:endParaRPr lang="fr-FR" sz="1800" b="0" dirty="0">
              <a:latin typeface="Montserrat Medium" panose="00000600000000000000" pitchFamily="2" charset="0"/>
            </a:endParaRPr>
          </a:p>
          <a:p>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rmAutofit/>
          </a:bodyPr>
          <a:lstStyle/>
          <a:p>
            <a:r>
              <a:rPr lang="fr-FR" sz="2400" cap="none" dirty="0"/>
              <a:t>La mammographie fait mal. </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4681194" y="1150662"/>
            <a:ext cx="2687271" cy="4647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Plutôt FAUX !</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12515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57AA4-64D2-AB2E-23B2-FB24D987CDF0}"/>
              </a:ext>
            </a:extLst>
          </p:cNvPr>
          <p:cNvSpPr>
            <a:spLocks noGrp="1"/>
          </p:cNvSpPr>
          <p:nvPr>
            <p:ph type="title"/>
          </p:nvPr>
        </p:nvSpPr>
        <p:spPr>
          <a:xfrm>
            <a:off x="228601" y="1705416"/>
            <a:ext cx="3981449" cy="1603991"/>
          </a:xfrm>
        </p:spPr>
        <p:txBody>
          <a:bodyPr>
            <a:normAutofit/>
          </a:bodyPr>
          <a:lstStyle/>
          <a:p>
            <a:r>
              <a:rPr lang="fr-FR" dirty="0"/>
              <a:t>Mammographie + examen clinique</a:t>
            </a:r>
          </a:p>
        </p:txBody>
      </p:sp>
      <p:sp>
        <p:nvSpPr>
          <p:cNvPr id="3" name="Espace réservé du contenu 2">
            <a:extLst>
              <a:ext uri="{FF2B5EF4-FFF2-40B4-BE49-F238E27FC236}">
                <a16:creationId xmlns:a16="http://schemas.microsoft.com/office/drawing/2014/main" id="{EA1BCF54-473F-E410-5542-44726F744527}"/>
              </a:ext>
            </a:extLst>
          </p:cNvPr>
          <p:cNvSpPr>
            <a:spLocks noGrp="1"/>
          </p:cNvSpPr>
          <p:nvPr>
            <p:ph idx="1"/>
          </p:nvPr>
        </p:nvSpPr>
        <p:spPr>
          <a:xfrm>
            <a:off x="218769" y="3429000"/>
            <a:ext cx="3476932" cy="2546348"/>
          </a:xfrm>
        </p:spPr>
        <p:txBody>
          <a:bodyPr/>
          <a:lstStyle/>
          <a:p>
            <a:r>
              <a:rPr lang="fr-FR" dirty="0"/>
              <a:t>4 clichés radiologiques : </a:t>
            </a:r>
            <a:br>
              <a:rPr lang="fr-FR" dirty="0"/>
            </a:br>
            <a:r>
              <a:rPr lang="fr-FR" b="0" dirty="0"/>
              <a:t>1 face et 1 oblique </a:t>
            </a:r>
            <a:br>
              <a:rPr lang="fr-FR" b="0" dirty="0"/>
            </a:br>
            <a:r>
              <a:rPr lang="fr-FR" b="0" dirty="0"/>
              <a:t>pour chaque sein</a:t>
            </a:r>
          </a:p>
        </p:txBody>
      </p:sp>
      <p:sp>
        <p:nvSpPr>
          <p:cNvPr id="4" name="Espace réservé de la date 3">
            <a:extLst>
              <a:ext uri="{FF2B5EF4-FFF2-40B4-BE49-F238E27FC236}">
                <a16:creationId xmlns:a16="http://schemas.microsoft.com/office/drawing/2014/main" id="{09FDD64A-D213-5EED-FD6F-C81038794E0C}"/>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8AAEC66B-69F3-3633-3BC4-D5841586C2E9}"/>
              </a:ext>
            </a:extLst>
          </p:cNvPr>
          <p:cNvSpPr>
            <a:spLocks noGrp="1"/>
          </p:cNvSpPr>
          <p:nvPr>
            <p:ph type="ftr" sz="quarter" idx="11"/>
          </p:nvPr>
        </p:nvSpPr>
        <p:spPr>
          <a:xfrm>
            <a:off x="1111044" y="6310311"/>
            <a:ext cx="4415995" cy="365125"/>
          </a:xfrm>
        </p:spPr>
        <p:txBody>
          <a:bodyPr/>
          <a:lstStyle/>
          <a:p>
            <a:r>
              <a:rPr lang="fr-FR"/>
              <a:t>Conférence Châteaubriant DOCS et DOCCR</a:t>
            </a:r>
            <a:endParaRPr lang="fr-FR" dirty="0"/>
          </a:p>
        </p:txBody>
      </p:sp>
      <p:sp>
        <p:nvSpPr>
          <p:cNvPr id="6" name="Espace réservé du texte 56">
            <a:extLst>
              <a:ext uri="{FF2B5EF4-FFF2-40B4-BE49-F238E27FC236}">
                <a16:creationId xmlns:a16="http://schemas.microsoft.com/office/drawing/2014/main" id="{1C6D5455-C0DB-0BFC-056F-085B4F80DCEE}"/>
              </a:ext>
            </a:extLst>
          </p:cNvPr>
          <p:cNvSpPr txBox="1">
            <a:spLocks/>
          </p:cNvSpPr>
          <p:nvPr/>
        </p:nvSpPr>
        <p:spPr>
          <a:xfrm>
            <a:off x="218769" y="334208"/>
            <a:ext cx="2857500" cy="1122287"/>
          </a:xfrm>
          <a:prstGeom prst="rect">
            <a:avLst/>
          </a:prstGeom>
          <a:solidFill>
            <a:schemeClr val="accent2"/>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a:endParaRPr lang="fr-FR" sz="2400" dirty="0"/>
          </a:p>
        </p:txBody>
      </p:sp>
      <p:pic>
        <p:nvPicPr>
          <p:cNvPr id="7" name="Graphique 6">
            <a:extLst>
              <a:ext uri="{FF2B5EF4-FFF2-40B4-BE49-F238E27FC236}">
                <a16:creationId xmlns:a16="http://schemas.microsoft.com/office/drawing/2014/main" id="{9E36B99B-E509-6257-B9D1-05B01028A33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16154" y="529185"/>
            <a:ext cx="1693163" cy="803167"/>
          </a:xfrm>
          <a:prstGeom prst="rect">
            <a:avLst/>
          </a:prstGeom>
        </p:spPr>
      </p:pic>
      <p:pic>
        <p:nvPicPr>
          <p:cNvPr id="11" name="Image 10">
            <a:extLst>
              <a:ext uri="{FF2B5EF4-FFF2-40B4-BE49-F238E27FC236}">
                <a16:creationId xmlns:a16="http://schemas.microsoft.com/office/drawing/2014/main" id="{F0916FB9-F054-311A-CD2E-DC23F29A8C7C}"/>
              </a:ext>
            </a:extLst>
          </p:cNvPr>
          <p:cNvPicPr>
            <a:picLocks noChangeAspect="1"/>
          </p:cNvPicPr>
          <p:nvPr/>
        </p:nvPicPr>
        <p:blipFill>
          <a:blip r:embed="rId4"/>
          <a:stretch>
            <a:fillRect/>
          </a:stretch>
        </p:blipFill>
        <p:spPr>
          <a:xfrm>
            <a:off x="4515518" y="334207"/>
            <a:ext cx="5681481" cy="5681481"/>
          </a:xfrm>
          <a:prstGeom prst="rect">
            <a:avLst/>
          </a:prstGeom>
        </p:spPr>
      </p:pic>
      <p:pic>
        <p:nvPicPr>
          <p:cNvPr id="12" name="Image 11">
            <a:extLst>
              <a:ext uri="{FF2B5EF4-FFF2-40B4-BE49-F238E27FC236}">
                <a16:creationId xmlns:a16="http://schemas.microsoft.com/office/drawing/2014/main" id="{99330493-D8D0-EABE-2988-686039273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382729" y="334207"/>
            <a:ext cx="1506457" cy="2583470"/>
          </a:xfrm>
          <a:prstGeom prst="rect">
            <a:avLst/>
          </a:prstGeom>
        </p:spPr>
      </p:pic>
      <p:pic>
        <p:nvPicPr>
          <p:cNvPr id="13" name="Espace réservé du contenu 6">
            <a:extLst>
              <a:ext uri="{FF2B5EF4-FFF2-40B4-BE49-F238E27FC236}">
                <a16:creationId xmlns:a16="http://schemas.microsoft.com/office/drawing/2014/main" id="{9855E0BC-9758-A3FA-1305-0FB227EBFC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382746" y="3164061"/>
            <a:ext cx="1506648" cy="2662232"/>
          </a:xfrm>
          <a:prstGeom prst="rect">
            <a:avLst/>
          </a:prstGeom>
        </p:spPr>
      </p:pic>
      <p:sp>
        <p:nvSpPr>
          <p:cNvPr id="15" name="Espace réservé du contenu 2">
            <a:extLst>
              <a:ext uri="{FF2B5EF4-FFF2-40B4-BE49-F238E27FC236}">
                <a16:creationId xmlns:a16="http://schemas.microsoft.com/office/drawing/2014/main" id="{899520ED-1A4F-B6D5-3723-449D4E7B9F84}"/>
              </a:ext>
            </a:extLst>
          </p:cNvPr>
          <p:cNvSpPr txBox="1">
            <a:spLocks/>
          </p:cNvSpPr>
          <p:nvPr/>
        </p:nvSpPr>
        <p:spPr>
          <a:xfrm>
            <a:off x="10284248" y="2886555"/>
            <a:ext cx="786998" cy="37364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lvl="3"/>
            <a:r>
              <a:rPr lang="fr-FR" dirty="0"/>
              <a:t>face</a:t>
            </a:r>
          </a:p>
        </p:txBody>
      </p:sp>
      <p:sp>
        <p:nvSpPr>
          <p:cNvPr id="16" name="Espace réservé du contenu 2">
            <a:extLst>
              <a:ext uri="{FF2B5EF4-FFF2-40B4-BE49-F238E27FC236}">
                <a16:creationId xmlns:a16="http://schemas.microsoft.com/office/drawing/2014/main" id="{2206B39D-8807-CC26-E082-A03855B8EC37}"/>
              </a:ext>
            </a:extLst>
          </p:cNvPr>
          <p:cNvSpPr txBox="1">
            <a:spLocks/>
          </p:cNvSpPr>
          <p:nvPr/>
        </p:nvSpPr>
        <p:spPr>
          <a:xfrm>
            <a:off x="10295604" y="5788524"/>
            <a:ext cx="1593581" cy="37364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lvl="3"/>
            <a:r>
              <a:rPr lang="fr-FR" dirty="0"/>
              <a:t>OBLIQUE</a:t>
            </a:r>
          </a:p>
        </p:txBody>
      </p:sp>
    </p:spTree>
    <p:extLst>
      <p:ext uri="{BB962C8B-B14F-4D97-AF65-F5344CB8AC3E}">
        <p14:creationId xmlns:p14="http://schemas.microsoft.com/office/powerpoint/2010/main" val="3612932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57AA4-64D2-AB2E-23B2-FB24D987CDF0}"/>
              </a:ext>
            </a:extLst>
          </p:cNvPr>
          <p:cNvSpPr>
            <a:spLocks noGrp="1"/>
          </p:cNvSpPr>
          <p:nvPr>
            <p:ph type="title"/>
          </p:nvPr>
        </p:nvSpPr>
        <p:spPr>
          <a:xfrm>
            <a:off x="228601" y="1705416"/>
            <a:ext cx="3981449" cy="1603991"/>
          </a:xfrm>
        </p:spPr>
        <p:txBody>
          <a:bodyPr>
            <a:normAutofit/>
          </a:bodyPr>
          <a:lstStyle/>
          <a:p>
            <a:r>
              <a:rPr lang="fr-FR" dirty="0"/>
              <a:t>DOUBLE LECTURE DES RADIOS</a:t>
            </a:r>
          </a:p>
        </p:txBody>
      </p:sp>
      <p:sp>
        <p:nvSpPr>
          <p:cNvPr id="3" name="Espace réservé du contenu 2">
            <a:extLst>
              <a:ext uri="{FF2B5EF4-FFF2-40B4-BE49-F238E27FC236}">
                <a16:creationId xmlns:a16="http://schemas.microsoft.com/office/drawing/2014/main" id="{EA1BCF54-473F-E410-5542-44726F744527}"/>
              </a:ext>
            </a:extLst>
          </p:cNvPr>
          <p:cNvSpPr>
            <a:spLocks noGrp="1"/>
          </p:cNvSpPr>
          <p:nvPr>
            <p:ph idx="1"/>
          </p:nvPr>
        </p:nvSpPr>
        <p:spPr>
          <a:xfrm>
            <a:off x="218769" y="3429000"/>
            <a:ext cx="3476932" cy="2546348"/>
          </a:xfrm>
        </p:spPr>
        <p:txBody>
          <a:bodyPr>
            <a:normAutofit lnSpcReduction="10000"/>
          </a:bodyPr>
          <a:lstStyle/>
          <a:p>
            <a:r>
              <a:rPr lang="fr-FR" dirty="0"/>
              <a:t>Cliché normal ou bénin : </a:t>
            </a:r>
            <a:br>
              <a:rPr lang="fr-FR" dirty="0"/>
            </a:br>
            <a:r>
              <a:rPr lang="fr-FR" b="0" dirty="0"/>
              <a:t>2</a:t>
            </a:r>
            <a:r>
              <a:rPr lang="fr-FR" b="0" baseline="30000" dirty="0"/>
              <a:t>nde</a:t>
            </a:r>
            <a:r>
              <a:rPr lang="fr-FR" b="0" dirty="0"/>
              <a:t> lecture au CRCDC </a:t>
            </a:r>
            <a:br>
              <a:rPr lang="fr-FR" b="0" dirty="0"/>
            </a:br>
            <a:r>
              <a:rPr lang="fr-FR" b="0" dirty="0"/>
              <a:t>Pays de la Loire, par un second radiologue </a:t>
            </a:r>
            <a:r>
              <a:rPr lang="fr-FR" dirty="0"/>
              <a:t>expert</a:t>
            </a:r>
          </a:p>
          <a:p>
            <a:r>
              <a:rPr lang="fr-FR" b="0" dirty="0"/>
              <a:t>Son but est de rechercher des anomalies et de détecter des clichés techniquement insuffisants</a:t>
            </a:r>
          </a:p>
        </p:txBody>
      </p:sp>
      <p:sp>
        <p:nvSpPr>
          <p:cNvPr id="4" name="Espace réservé de la date 3">
            <a:extLst>
              <a:ext uri="{FF2B5EF4-FFF2-40B4-BE49-F238E27FC236}">
                <a16:creationId xmlns:a16="http://schemas.microsoft.com/office/drawing/2014/main" id="{09FDD64A-D213-5EED-FD6F-C81038794E0C}"/>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8AAEC66B-69F3-3633-3BC4-D5841586C2E9}"/>
              </a:ext>
            </a:extLst>
          </p:cNvPr>
          <p:cNvSpPr>
            <a:spLocks noGrp="1"/>
          </p:cNvSpPr>
          <p:nvPr>
            <p:ph type="ftr" sz="quarter" idx="11"/>
          </p:nvPr>
        </p:nvSpPr>
        <p:spPr>
          <a:xfrm>
            <a:off x="1111044" y="6310311"/>
            <a:ext cx="4314395" cy="365125"/>
          </a:xfrm>
        </p:spPr>
        <p:txBody>
          <a:bodyPr/>
          <a:lstStyle/>
          <a:p>
            <a:r>
              <a:rPr lang="fr-FR"/>
              <a:t>Conférence Châteaubriant DOCS et DOCCR</a:t>
            </a:r>
            <a:endParaRPr lang="fr-FR" dirty="0"/>
          </a:p>
        </p:txBody>
      </p:sp>
      <p:sp>
        <p:nvSpPr>
          <p:cNvPr id="6" name="Espace réservé du texte 56">
            <a:extLst>
              <a:ext uri="{FF2B5EF4-FFF2-40B4-BE49-F238E27FC236}">
                <a16:creationId xmlns:a16="http://schemas.microsoft.com/office/drawing/2014/main" id="{1C6D5455-C0DB-0BFC-056F-085B4F80DCEE}"/>
              </a:ext>
            </a:extLst>
          </p:cNvPr>
          <p:cNvSpPr txBox="1">
            <a:spLocks/>
          </p:cNvSpPr>
          <p:nvPr/>
        </p:nvSpPr>
        <p:spPr>
          <a:xfrm>
            <a:off x="218769" y="334208"/>
            <a:ext cx="2857500" cy="1122287"/>
          </a:xfrm>
          <a:prstGeom prst="rect">
            <a:avLst/>
          </a:prstGeom>
          <a:solidFill>
            <a:schemeClr val="accent1"/>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a:endParaRPr lang="fr-FR" sz="2400" dirty="0"/>
          </a:p>
        </p:txBody>
      </p:sp>
      <p:grpSp>
        <p:nvGrpSpPr>
          <p:cNvPr id="8" name="Groupe 7">
            <a:extLst>
              <a:ext uri="{FF2B5EF4-FFF2-40B4-BE49-F238E27FC236}">
                <a16:creationId xmlns:a16="http://schemas.microsoft.com/office/drawing/2014/main" id="{A7690725-3AC0-85AC-F3C1-5570E62F6C21}"/>
              </a:ext>
            </a:extLst>
          </p:cNvPr>
          <p:cNvGrpSpPr/>
          <p:nvPr/>
        </p:nvGrpSpPr>
        <p:grpSpPr>
          <a:xfrm>
            <a:off x="1005059" y="402102"/>
            <a:ext cx="1284919" cy="1003723"/>
            <a:chOff x="10077747" y="4203724"/>
            <a:chExt cx="1834425" cy="1432974"/>
          </a:xfrm>
        </p:grpSpPr>
        <p:pic>
          <p:nvPicPr>
            <p:cNvPr id="9" name="Graphique 8">
              <a:extLst>
                <a:ext uri="{FF2B5EF4-FFF2-40B4-BE49-F238E27FC236}">
                  <a16:creationId xmlns:a16="http://schemas.microsoft.com/office/drawing/2014/main" id="{AC35E9E7-57EB-AAAF-3DFF-C4EF191CFD1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077747" y="4203724"/>
              <a:ext cx="804239" cy="1134551"/>
            </a:xfrm>
            <a:prstGeom prst="rect">
              <a:avLst/>
            </a:prstGeom>
          </p:spPr>
        </p:pic>
        <p:pic>
          <p:nvPicPr>
            <p:cNvPr id="10" name="Graphique 9">
              <a:extLst>
                <a:ext uri="{FF2B5EF4-FFF2-40B4-BE49-F238E27FC236}">
                  <a16:creationId xmlns:a16="http://schemas.microsoft.com/office/drawing/2014/main" id="{2F528C84-4A21-E338-BD52-087D2F3AFCF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91451" y="4502146"/>
              <a:ext cx="1220721" cy="1134552"/>
            </a:xfrm>
            <a:prstGeom prst="rect">
              <a:avLst/>
            </a:prstGeom>
          </p:spPr>
        </p:pic>
      </p:grpSp>
      <p:pic>
        <p:nvPicPr>
          <p:cNvPr id="14" name="Image 13">
            <a:extLst>
              <a:ext uri="{FF2B5EF4-FFF2-40B4-BE49-F238E27FC236}">
                <a16:creationId xmlns:a16="http://schemas.microsoft.com/office/drawing/2014/main" id="{7FC5AEF3-FD58-C728-993F-BA409C91066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25845" y="3490189"/>
            <a:ext cx="4955412" cy="2525500"/>
          </a:xfrm>
          <a:prstGeom prst="rect">
            <a:avLst/>
          </a:prstGeom>
        </p:spPr>
      </p:pic>
      <p:pic>
        <p:nvPicPr>
          <p:cNvPr id="17" name="Image 16" descr="Une image contenant texte, intérieur&#10;&#10;Description générée automatiquement">
            <a:extLst>
              <a:ext uri="{FF2B5EF4-FFF2-40B4-BE49-F238E27FC236}">
                <a16:creationId xmlns:a16="http://schemas.microsoft.com/office/drawing/2014/main" id="{030BBAFE-5CFA-2E65-B3E2-6DE014E08E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225844" y="334206"/>
            <a:ext cx="4955411" cy="3123790"/>
          </a:xfrm>
          <a:prstGeom prst="rect">
            <a:avLst/>
          </a:prstGeom>
        </p:spPr>
      </p:pic>
    </p:spTree>
    <p:extLst>
      <p:ext uri="{BB962C8B-B14F-4D97-AF65-F5344CB8AC3E}">
        <p14:creationId xmlns:p14="http://schemas.microsoft.com/office/powerpoint/2010/main" val="1183820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ED7A3C2-8BEE-D695-6C2E-89A570021C4A}"/>
              </a:ext>
            </a:extLst>
          </p:cNvPr>
          <p:cNvSpPr>
            <a:spLocks noGrp="1"/>
          </p:cNvSpPr>
          <p:nvPr>
            <p:ph type="dt" sz="half" idx="10"/>
          </p:nvPr>
        </p:nvSpPr>
        <p:spPr/>
        <p:txBody>
          <a:bodyPr/>
          <a:lstStyle/>
          <a:p>
            <a:r>
              <a:rPr lang="fr-FR"/>
              <a:t>17 octobre 2024</a:t>
            </a:r>
          </a:p>
        </p:txBody>
      </p:sp>
      <p:sp>
        <p:nvSpPr>
          <p:cNvPr id="4" name="Espace réservé du pied de page 3">
            <a:extLst>
              <a:ext uri="{FF2B5EF4-FFF2-40B4-BE49-F238E27FC236}">
                <a16:creationId xmlns:a16="http://schemas.microsoft.com/office/drawing/2014/main" id="{CBB286DE-5CA6-9DC7-18B5-7844942386AB}"/>
              </a:ext>
            </a:extLst>
          </p:cNvPr>
          <p:cNvSpPr>
            <a:spLocks noGrp="1"/>
          </p:cNvSpPr>
          <p:nvPr>
            <p:ph type="ftr" sz="quarter" idx="11"/>
          </p:nvPr>
        </p:nvSpPr>
        <p:spPr/>
        <p:txBody>
          <a:bodyPr/>
          <a:lstStyle/>
          <a:p>
            <a:r>
              <a:rPr lang="fr-FR"/>
              <a:t>Conférence Châteaubriant DOCS et DOCCR</a:t>
            </a:r>
          </a:p>
        </p:txBody>
      </p:sp>
      <p:sp>
        <p:nvSpPr>
          <p:cNvPr id="6" name="Espace réservé du contenu 37">
            <a:extLst>
              <a:ext uri="{FF2B5EF4-FFF2-40B4-BE49-F238E27FC236}">
                <a16:creationId xmlns:a16="http://schemas.microsoft.com/office/drawing/2014/main" id="{A3F27370-DBCD-8456-7605-D473C2AB7607}"/>
              </a:ext>
            </a:extLst>
          </p:cNvPr>
          <p:cNvSpPr txBox="1">
            <a:spLocks/>
          </p:cNvSpPr>
          <p:nvPr/>
        </p:nvSpPr>
        <p:spPr>
          <a:xfrm>
            <a:off x="218768" y="5854462"/>
            <a:ext cx="11744631" cy="29653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lvl="3"/>
            <a:r>
              <a:rPr lang="fr-FR" sz="1000" dirty="0"/>
              <a:t>SOURCE : Institut NATIONAL DU CANCER </a:t>
            </a:r>
          </a:p>
        </p:txBody>
      </p:sp>
      <p:sp>
        <p:nvSpPr>
          <p:cNvPr id="7" name="Rectangle : coins arrondis 6">
            <a:extLst>
              <a:ext uri="{FF2B5EF4-FFF2-40B4-BE49-F238E27FC236}">
                <a16:creationId xmlns:a16="http://schemas.microsoft.com/office/drawing/2014/main" id="{1E2B26CA-D6AE-9CC1-F214-729D372AA88F}"/>
              </a:ext>
            </a:extLst>
          </p:cNvPr>
          <p:cNvSpPr/>
          <p:nvPr/>
        </p:nvSpPr>
        <p:spPr>
          <a:xfrm>
            <a:off x="1104900" y="942829"/>
            <a:ext cx="9982200" cy="112122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dirty="0">
                <a:latin typeface="Montserrat Medium" panose="00000600000000000000" pitchFamily="2" charset="0"/>
              </a:rPr>
              <a:t>Sur </a:t>
            </a:r>
            <a:r>
              <a:rPr lang="fr-FR" sz="2800" b="1" dirty="0">
                <a:latin typeface="Delius" panose="02000603000000000000" pitchFamily="2" charset="0"/>
              </a:rPr>
              <a:t>1 000 </a:t>
            </a:r>
            <a:r>
              <a:rPr lang="fr-FR" sz="1600" dirty="0">
                <a:latin typeface="Montserrat Medium" panose="00000600000000000000" pitchFamily="2" charset="0"/>
              </a:rPr>
              <a:t>femmes dépistées </a:t>
            </a:r>
          </a:p>
          <a:p>
            <a:pPr algn="ctr"/>
            <a:r>
              <a:rPr kumimoji="0" lang="fr-FR" sz="1200" b="0" i="0" u="none" strike="noStrike" kern="1200" cap="none" spc="0" normalizeH="0" baseline="0" noProof="0" dirty="0">
                <a:ln>
                  <a:noFill/>
                </a:ln>
                <a:solidFill>
                  <a:srgbClr val="871454"/>
                </a:solidFill>
                <a:effectLst/>
                <a:uLnTx/>
                <a:uFillTx/>
                <a:latin typeface="Montserrat Medium" panose="00000600000000000000" pitchFamily="2" charset="0"/>
                <a:ea typeface="+mn-ea"/>
                <a:cs typeface="+mn-cs"/>
              </a:rPr>
              <a:t>SUIVI </a:t>
            </a:r>
            <a:r>
              <a:rPr kumimoji="0" lang="fr-FR" sz="1200" b="0" i="0" u="none" strike="noStrike" kern="1200" cap="none" spc="0" normalizeH="0" baseline="0" noProof="0" dirty="0">
                <a:ln>
                  <a:noFill/>
                </a:ln>
                <a:solidFill>
                  <a:schemeClr val="bg1"/>
                </a:solidFill>
                <a:effectLst/>
                <a:uLnTx/>
                <a:uFillTx/>
                <a:latin typeface="Montserrat Medium" panose="00000600000000000000" pitchFamily="2" charset="0"/>
                <a:ea typeface="+mn-ea"/>
                <a:cs typeface="+mn-cs"/>
              </a:rPr>
              <a:t>DE 50 À 74 ANS DANS LE CADRE DU PROGRAMME NATIONAL </a:t>
            </a:r>
            <a:br>
              <a:rPr kumimoji="0" lang="fr-FR" sz="1200" b="0" i="0" u="none" strike="noStrike" kern="1200" cap="none" spc="0" normalizeH="0" baseline="0" noProof="0" dirty="0">
                <a:ln>
                  <a:noFill/>
                </a:ln>
                <a:solidFill>
                  <a:schemeClr val="bg1"/>
                </a:solidFill>
                <a:effectLst/>
                <a:uLnTx/>
                <a:uFillTx/>
                <a:latin typeface="Montserrat Medium" panose="00000600000000000000" pitchFamily="2" charset="0"/>
                <a:ea typeface="+mn-ea"/>
                <a:cs typeface="+mn-cs"/>
              </a:rPr>
            </a:br>
            <a:r>
              <a:rPr kumimoji="0" lang="fr-FR" sz="1200" b="0" i="0" u="none" strike="noStrike" kern="1200" cap="none" spc="0" normalizeH="0" baseline="0" noProof="0" dirty="0">
                <a:ln>
                  <a:noFill/>
                </a:ln>
                <a:solidFill>
                  <a:schemeClr val="bg1"/>
                </a:solidFill>
                <a:effectLst/>
                <a:uLnTx/>
                <a:uFillTx/>
                <a:latin typeface="Montserrat Medium" panose="00000600000000000000" pitchFamily="2" charset="0"/>
                <a:ea typeface="+mn-ea"/>
                <a:cs typeface="+mn-cs"/>
              </a:rPr>
              <a:t>DE DÉPISTAGE ORGANISÉ DES CANCERS DU SEIN</a:t>
            </a:r>
            <a:endParaRPr lang="fr-FR" sz="1600" dirty="0">
              <a:latin typeface="Montserrat Medium" panose="00000600000000000000" pitchFamily="2" charset="0"/>
            </a:endParaRPr>
          </a:p>
        </p:txBody>
      </p:sp>
      <p:sp>
        <p:nvSpPr>
          <p:cNvPr id="10" name="Rectangle : coins arrondis 9">
            <a:extLst>
              <a:ext uri="{FF2B5EF4-FFF2-40B4-BE49-F238E27FC236}">
                <a16:creationId xmlns:a16="http://schemas.microsoft.com/office/drawing/2014/main" id="{401F1D3D-17A0-5F83-84E8-2FE84EB625CE}"/>
              </a:ext>
            </a:extLst>
          </p:cNvPr>
          <p:cNvSpPr/>
          <p:nvPr/>
        </p:nvSpPr>
        <p:spPr>
          <a:xfrm>
            <a:off x="1104900" y="2208973"/>
            <a:ext cx="3194957" cy="24567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2"/>
                </a:solidFill>
                <a:latin typeface="Montserrat Medium" panose="00000600000000000000" pitchFamily="2" charset="0"/>
              </a:rPr>
              <a:t>Aucune anomalie </a:t>
            </a:r>
            <a:br>
              <a:rPr lang="fr-FR" sz="1600" dirty="0">
                <a:solidFill>
                  <a:schemeClr val="bg2"/>
                </a:solidFill>
                <a:latin typeface="Montserrat Medium" panose="00000600000000000000" pitchFamily="2" charset="0"/>
              </a:rPr>
            </a:br>
            <a:r>
              <a:rPr lang="fr-FR" sz="1600" dirty="0">
                <a:solidFill>
                  <a:schemeClr val="bg2"/>
                </a:solidFill>
                <a:latin typeface="Montserrat Medium" panose="00000600000000000000" pitchFamily="2" charset="0"/>
              </a:rPr>
              <a:t>détectée pour  </a:t>
            </a:r>
            <a:br>
              <a:rPr lang="fr-FR" sz="1600" dirty="0">
                <a:solidFill>
                  <a:schemeClr val="bg2"/>
                </a:solidFill>
                <a:latin typeface="Montserrat Medium" panose="00000600000000000000" pitchFamily="2" charset="0"/>
              </a:rPr>
            </a:br>
            <a:r>
              <a:rPr lang="fr-FR" sz="2800" b="1" dirty="0">
                <a:solidFill>
                  <a:schemeClr val="bg2"/>
                </a:solidFill>
                <a:latin typeface="Delius" panose="02000603000000000000" pitchFamily="2" charset="0"/>
              </a:rPr>
              <a:t>910 </a:t>
            </a:r>
            <a:br>
              <a:rPr lang="fr-FR" sz="2800" b="1" dirty="0">
                <a:solidFill>
                  <a:schemeClr val="bg2"/>
                </a:solidFill>
                <a:latin typeface="Delius" panose="02000603000000000000" pitchFamily="2" charset="0"/>
              </a:rPr>
            </a:br>
            <a:r>
              <a:rPr lang="fr-FR" sz="1600" dirty="0">
                <a:solidFill>
                  <a:schemeClr val="bg2"/>
                </a:solidFill>
                <a:latin typeface="Montserrat Medium" panose="00000600000000000000" pitchFamily="2" charset="0"/>
              </a:rPr>
              <a:t>femmes</a:t>
            </a:r>
          </a:p>
        </p:txBody>
      </p:sp>
      <p:sp>
        <p:nvSpPr>
          <p:cNvPr id="11" name="Rectangle : coins arrondis 10">
            <a:extLst>
              <a:ext uri="{FF2B5EF4-FFF2-40B4-BE49-F238E27FC236}">
                <a16:creationId xmlns:a16="http://schemas.microsoft.com/office/drawing/2014/main" id="{BC9340BF-3BC1-828B-58AC-0B9EB0FE52C2}"/>
              </a:ext>
            </a:extLst>
          </p:cNvPr>
          <p:cNvSpPr/>
          <p:nvPr/>
        </p:nvSpPr>
        <p:spPr>
          <a:xfrm>
            <a:off x="4474030" y="2223373"/>
            <a:ext cx="6613070" cy="72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2"/>
                </a:solidFill>
                <a:latin typeface="Montserrat Medium" panose="00000600000000000000" pitchFamily="2" charset="0"/>
              </a:rPr>
              <a:t>Une anomalie détectée pour  </a:t>
            </a:r>
            <a:r>
              <a:rPr lang="fr-FR" sz="2800" b="1" dirty="0">
                <a:solidFill>
                  <a:schemeClr val="bg2"/>
                </a:solidFill>
                <a:latin typeface="Delius" panose="02000603000000000000" pitchFamily="2" charset="0"/>
              </a:rPr>
              <a:t>90 </a:t>
            </a:r>
            <a:r>
              <a:rPr lang="fr-FR" sz="1600" dirty="0">
                <a:solidFill>
                  <a:schemeClr val="bg2"/>
                </a:solidFill>
                <a:latin typeface="Montserrat Medium" panose="00000600000000000000" pitchFamily="2" charset="0"/>
              </a:rPr>
              <a:t>femmes</a:t>
            </a:r>
          </a:p>
        </p:txBody>
      </p:sp>
      <p:sp>
        <p:nvSpPr>
          <p:cNvPr id="12" name="Rectangle : coins arrondis 11">
            <a:extLst>
              <a:ext uri="{FF2B5EF4-FFF2-40B4-BE49-F238E27FC236}">
                <a16:creationId xmlns:a16="http://schemas.microsoft.com/office/drawing/2014/main" id="{0F4E4092-9482-A275-F718-B4A3344B437E}"/>
              </a:ext>
            </a:extLst>
          </p:cNvPr>
          <p:cNvSpPr/>
          <p:nvPr/>
        </p:nvSpPr>
        <p:spPr>
          <a:xfrm>
            <a:off x="4474029" y="3102687"/>
            <a:ext cx="3240000" cy="15630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2"/>
                </a:solidFill>
                <a:latin typeface="Montserrat Medium" panose="00000600000000000000" pitchFamily="2" charset="0"/>
              </a:rPr>
              <a:t>Pas de confirmation </a:t>
            </a:r>
            <a:br>
              <a:rPr lang="fr-FR" sz="1600" dirty="0">
                <a:solidFill>
                  <a:schemeClr val="bg2"/>
                </a:solidFill>
                <a:latin typeface="Montserrat Medium" panose="00000600000000000000" pitchFamily="2" charset="0"/>
              </a:rPr>
            </a:br>
            <a:r>
              <a:rPr lang="fr-FR" sz="1600" dirty="0">
                <a:solidFill>
                  <a:schemeClr val="bg2"/>
                </a:solidFill>
                <a:latin typeface="Montserrat Medium" panose="00000600000000000000" pitchFamily="2" charset="0"/>
              </a:rPr>
              <a:t>de cancer pour </a:t>
            </a:r>
            <a:br>
              <a:rPr lang="fr-FR" sz="1600" dirty="0">
                <a:solidFill>
                  <a:schemeClr val="bg2"/>
                </a:solidFill>
                <a:latin typeface="Montserrat Medium" panose="00000600000000000000" pitchFamily="2" charset="0"/>
              </a:rPr>
            </a:br>
            <a:r>
              <a:rPr lang="fr-FR" sz="2800" b="1" dirty="0">
                <a:solidFill>
                  <a:schemeClr val="bg2"/>
                </a:solidFill>
                <a:latin typeface="Delius" panose="02000603000000000000" pitchFamily="2" charset="0"/>
              </a:rPr>
              <a:t>83</a:t>
            </a:r>
            <a:r>
              <a:rPr lang="fr-FR" sz="1600" dirty="0">
                <a:solidFill>
                  <a:schemeClr val="bg2"/>
                </a:solidFill>
                <a:latin typeface="Montserrat Medium" panose="00000600000000000000" pitchFamily="2" charset="0"/>
              </a:rPr>
              <a:t> femmes </a:t>
            </a:r>
            <a:br>
              <a:rPr lang="fr-FR" sz="1600" dirty="0">
                <a:solidFill>
                  <a:schemeClr val="bg2"/>
                </a:solidFill>
                <a:latin typeface="Montserrat Medium" panose="00000600000000000000" pitchFamily="2" charset="0"/>
              </a:rPr>
            </a:br>
            <a:r>
              <a:rPr lang="fr-FR" sz="1200" dirty="0">
                <a:solidFill>
                  <a:schemeClr val="bg2"/>
                </a:solidFill>
                <a:latin typeface="Montserrat Medium" panose="00000600000000000000" pitchFamily="2" charset="0"/>
              </a:rPr>
              <a:t>APRÈS UN SUIVI OU DES EXAMENS COMPLÉMENTAIRES</a:t>
            </a:r>
            <a:endParaRPr lang="fr-FR" sz="1600" dirty="0">
              <a:solidFill>
                <a:schemeClr val="bg2"/>
              </a:solidFill>
              <a:latin typeface="Montserrat Medium" panose="00000600000000000000" pitchFamily="2" charset="0"/>
            </a:endParaRPr>
          </a:p>
        </p:txBody>
      </p:sp>
      <p:sp>
        <p:nvSpPr>
          <p:cNvPr id="13" name="Rectangle : coins arrondis 12">
            <a:extLst>
              <a:ext uri="{FF2B5EF4-FFF2-40B4-BE49-F238E27FC236}">
                <a16:creationId xmlns:a16="http://schemas.microsoft.com/office/drawing/2014/main" id="{6BDF9695-24DC-96E7-7E0E-80B068A3AF2E}"/>
              </a:ext>
            </a:extLst>
          </p:cNvPr>
          <p:cNvSpPr/>
          <p:nvPr/>
        </p:nvSpPr>
        <p:spPr>
          <a:xfrm>
            <a:off x="7847100" y="3102687"/>
            <a:ext cx="3240000" cy="15630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2"/>
                </a:solidFill>
                <a:latin typeface="Montserrat Medium" panose="00000600000000000000" pitchFamily="2" charset="0"/>
              </a:rPr>
              <a:t>Confirmation </a:t>
            </a:r>
            <a:br>
              <a:rPr lang="fr-FR" sz="1600" dirty="0">
                <a:solidFill>
                  <a:schemeClr val="bg2"/>
                </a:solidFill>
                <a:latin typeface="Montserrat Medium" panose="00000600000000000000" pitchFamily="2" charset="0"/>
              </a:rPr>
            </a:br>
            <a:r>
              <a:rPr lang="fr-FR" sz="1600" dirty="0">
                <a:solidFill>
                  <a:schemeClr val="bg2"/>
                </a:solidFill>
                <a:latin typeface="Montserrat Medium" panose="00000600000000000000" pitchFamily="2" charset="0"/>
              </a:rPr>
              <a:t>de cancer pour </a:t>
            </a:r>
            <a:br>
              <a:rPr lang="fr-FR" sz="1600" dirty="0">
                <a:solidFill>
                  <a:schemeClr val="bg2"/>
                </a:solidFill>
                <a:latin typeface="Montserrat Medium" panose="00000600000000000000" pitchFamily="2" charset="0"/>
              </a:rPr>
            </a:br>
            <a:r>
              <a:rPr lang="fr-FR" sz="2800" b="1" dirty="0">
                <a:solidFill>
                  <a:schemeClr val="bg2"/>
                </a:solidFill>
                <a:latin typeface="Delius" panose="02000603000000000000" pitchFamily="2" charset="0"/>
              </a:rPr>
              <a:t>7</a:t>
            </a:r>
            <a:r>
              <a:rPr lang="fr-FR" sz="1600" dirty="0">
                <a:solidFill>
                  <a:schemeClr val="bg2"/>
                </a:solidFill>
                <a:latin typeface="Montserrat Medium" panose="00000600000000000000" pitchFamily="2" charset="0"/>
              </a:rPr>
              <a:t> femmes </a:t>
            </a:r>
            <a:br>
              <a:rPr lang="fr-FR" sz="1600" dirty="0">
                <a:solidFill>
                  <a:schemeClr val="bg2"/>
                </a:solidFill>
                <a:latin typeface="Montserrat Medium" panose="00000600000000000000" pitchFamily="2" charset="0"/>
              </a:rPr>
            </a:br>
            <a:r>
              <a:rPr lang="fr-FR" sz="1200" dirty="0">
                <a:solidFill>
                  <a:schemeClr val="bg2"/>
                </a:solidFill>
                <a:latin typeface="Montserrat Medium" panose="00000600000000000000" pitchFamily="2" charset="0"/>
              </a:rPr>
              <a:t>ACCOMPAGNÉES PAR </a:t>
            </a:r>
            <a:br>
              <a:rPr lang="fr-FR" sz="1200" dirty="0">
                <a:solidFill>
                  <a:schemeClr val="bg2"/>
                </a:solidFill>
                <a:latin typeface="Montserrat Medium" panose="00000600000000000000" pitchFamily="2" charset="0"/>
              </a:rPr>
            </a:br>
            <a:r>
              <a:rPr lang="fr-FR" sz="1200" dirty="0">
                <a:solidFill>
                  <a:schemeClr val="bg2"/>
                </a:solidFill>
                <a:latin typeface="Montserrat Medium" panose="00000600000000000000" pitchFamily="2" charset="0"/>
              </a:rPr>
              <a:t>UNE ÉQUIPE SPÉCIALISÉE</a:t>
            </a:r>
            <a:endParaRPr lang="fr-FR" sz="1600" dirty="0">
              <a:solidFill>
                <a:schemeClr val="bg2"/>
              </a:solidFill>
              <a:latin typeface="Montserrat Medium" panose="00000600000000000000" pitchFamily="2" charset="0"/>
            </a:endParaRPr>
          </a:p>
        </p:txBody>
      </p:sp>
      <p:sp>
        <p:nvSpPr>
          <p:cNvPr id="14" name="Rectangle : coins arrondis 13">
            <a:extLst>
              <a:ext uri="{FF2B5EF4-FFF2-40B4-BE49-F238E27FC236}">
                <a16:creationId xmlns:a16="http://schemas.microsoft.com/office/drawing/2014/main" id="{E3334704-6ACC-6ADF-23A3-DCD0C5938FE5}"/>
              </a:ext>
            </a:extLst>
          </p:cNvPr>
          <p:cNvSpPr/>
          <p:nvPr/>
        </p:nvSpPr>
        <p:spPr>
          <a:xfrm>
            <a:off x="1104900" y="4825057"/>
            <a:ext cx="9982200" cy="72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2"/>
                </a:solidFill>
                <a:latin typeface="Delius" panose="02000603000000000000" pitchFamily="2" charset="0"/>
              </a:rPr>
              <a:t>993 </a:t>
            </a:r>
            <a:r>
              <a:rPr lang="fr-FR" sz="1600" dirty="0">
                <a:solidFill>
                  <a:schemeClr val="bg2"/>
                </a:solidFill>
                <a:latin typeface="Montserrat Medium" panose="00000600000000000000" pitchFamily="2" charset="0"/>
              </a:rPr>
              <a:t>femmes n’ont pas de cancer du sein détecté</a:t>
            </a:r>
          </a:p>
        </p:txBody>
      </p:sp>
      <p:cxnSp>
        <p:nvCxnSpPr>
          <p:cNvPr id="17" name="Connecteur droit 16">
            <a:extLst>
              <a:ext uri="{FF2B5EF4-FFF2-40B4-BE49-F238E27FC236}">
                <a16:creationId xmlns:a16="http://schemas.microsoft.com/office/drawing/2014/main" id="{6D1D7C62-2C37-D87D-71F9-48D786A567A5}"/>
              </a:ext>
            </a:extLst>
          </p:cNvPr>
          <p:cNvCxnSpPr>
            <a:cxnSpLocks/>
          </p:cNvCxnSpPr>
          <p:nvPr/>
        </p:nvCxnSpPr>
        <p:spPr>
          <a:xfrm flipV="1">
            <a:off x="2702378" y="2068287"/>
            <a:ext cx="0" cy="180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30D161E-A714-14C6-D0A6-94C41C62F874}"/>
              </a:ext>
            </a:extLst>
          </p:cNvPr>
          <p:cNvCxnSpPr>
            <a:cxnSpLocks/>
          </p:cNvCxnSpPr>
          <p:nvPr/>
        </p:nvCxnSpPr>
        <p:spPr>
          <a:xfrm flipV="1">
            <a:off x="2702378" y="4645057"/>
            <a:ext cx="0" cy="180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0A81745-3397-C247-5DB0-614ADC4E62B1}"/>
              </a:ext>
            </a:extLst>
          </p:cNvPr>
          <p:cNvCxnSpPr>
            <a:cxnSpLocks/>
          </p:cNvCxnSpPr>
          <p:nvPr/>
        </p:nvCxnSpPr>
        <p:spPr>
          <a:xfrm flipV="1">
            <a:off x="6094029" y="2921603"/>
            <a:ext cx="0" cy="180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B8F58463-B152-365C-4CA4-A0F629235820}"/>
              </a:ext>
            </a:extLst>
          </p:cNvPr>
          <p:cNvCxnSpPr>
            <a:cxnSpLocks/>
          </p:cNvCxnSpPr>
          <p:nvPr/>
        </p:nvCxnSpPr>
        <p:spPr>
          <a:xfrm flipV="1">
            <a:off x="9467100" y="2932487"/>
            <a:ext cx="0" cy="180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535C2F8-52BB-BE11-BA8A-326F12B30965}"/>
              </a:ext>
            </a:extLst>
          </p:cNvPr>
          <p:cNvCxnSpPr>
            <a:cxnSpLocks/>
          </p:cNvCxnSpPr>
          <p:nvPr/>
        </p:nvCxnSpPr>
        <p:spPr>
          <a:xfrm flipV="1">
            <a:off x="7780565" y="2072517"/>
            <a:ext cx="0" cy="180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8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49CD1-2F4A-6B32-6422-649A92A16514}"/>
              </a:ext>
            </a:extLst>
          </p:cNvPr>
          <p:cNvSpPr>
            <a:spLocks noGrp="1"/>
          </p:cNvSpPr>
          <p:nvPr>
            <p:ph type="title"/>
          </p:nvPr>
        </p:nvSpPr>
        <p:spPr/>
        <p:txBody>
          <a:bodyPr>
            <a:normAutofit fontScale="90000"/>
          </a:bodyPr>
          <a:lstStyle/>
          <a:p>
            <a:r>
              <a:rPr lang="fr-FR" dirty="0"/>
              <a:t>Taux de participation BRUTS 2022-2023</a:t>
            </a:r>
            <a:br>
              <a:rPr lang="fr-FR" dirty="0"/>
            </a:br>
            <a:r>
              <a:rPr lang="fr-FR" dirty="0"/>
              <a:t>dépistage organisé du cancer du sein</a:t>
            </a:r>
            <a:br>
              <a:rPr lang="fr-FR" dirty="0"/>
            </a:br>
            <a:r>
              <a:rPr kumimoji="0" lang="fr-FR" sz="1400" b="1" i="0" u="none" strike="noStrike" kern="1200" cap="all" spc="0" normalizeH="0" baseline="0" noProof="0" dirty="0">
                <a:ln>
                  <a:noFill/>
                </a:ln>
                <a:solidFill>
                  <a:srgbClr val="05316C"/>
                </a:solidFill>
                <a:effectLst/>
                <a:uLnTx/>
                <a:uFillTx/>
                <a:latin typeface="Delius Unicase" panose="02000603000000000000" pitchFamily="2" charset="0"/>
                <a:ea typeface="+mj-ea"/>
                <a:cs typeface="+mj-cs"/>
              </a:rPr>
              <a:t>Santé publique France</a:t>
            </a:r>
            <a:endParaRPr lang="fr-FR" dirty="0"/>
          </a:p>
        </p:txBody>
      </p:sp>
      <p:sp>
        <p:nvSpPr>
          <p:cNvPr id="4" name="Espace réservé de la date 3">
            <a:extLst>
              <a:ext uri="{FF2B5EF4-FFF2-40B4-BE49-F238E27FC236}">
                <a16:creationId xmlns:a16="http://schemas.microsoft.com/office/drawing/2014/main" id="{529DC75A-226F-78FC-AE19-303755E9E8EF}"/>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547701B4-CBA5-F1CE-9526-7BB8B18FE1BC}"/>
              </a:ext>
            </a:extLst>
          </p:cNvPr>
          <p:cNvSpPr>
            <a:spLocks noGrp="1"/>
          </p:cNvSpPr>
          <p:nvPr>
            <p:ph type="ftr" sz="quarter" idx="11"/>
          </p:nvPr>
        </p:nvSpPr>
        <p:spPr>
          <a:xfrm>
            <a:off x="1111044" y="6310312"/>
            <a:ext cx="4346479" cy="365125"/>
          </a:xfrm>
        </p:spPr>
        <p:txBody>
          <a:bodyPr/>
          <a:lstStyle/>
          <a:p>
            <a:r>
              <a:rPr lang="fr-FR"/>
              <a:t>Conférence Châteaubriant DOCS et DOCCR</a:t>
            </a:r>
            <a:endParaRPr lang="fr-FR" dirty="0"/>
          </a:p>
        </p:txBody>
      </p:sp>
      <p:pic>
        <p:nvPicPr>
          <p:cNvPr id="6" name="Graphique 5">
            <a:extLst>
              <a:ext uri="{FF2B5EF4-FFF2-40B4-BE49-F238E27FC236}">
                <a16:creationId xmlns:a16="http://schemas.microsoft.com/office/drawing/2014/main" id="{858D72EF-604F-3D9F-52A0-0390881DA52F}"/>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381753" y="2196747"/>
            <a:ext cx="1260000" cy="396000"/>
          </a:xfrm>
          <a:prstGeom prst="rect">
            <a:avLst/>
          </a:prstGeom>
        </p:spPr>
      </p:pic>
      <p:sp>
        <p:nvSpPr>
          <p:cNvPr id="7" name="Espace réservé du texte 7">
            <a:extLst>
              <a:ext uri="{FF2B5EF4-FFF2-40B4-BE49-F238E27FC236}">
                <a16:creationId xmlns:a16="http://schemas.microsoft.com/office/drawing/2014/main" id="{DEC57555-87E1-E82B-4887-B256E6BE131D}"/>
              </a:ext>
            </a:extLst>
          </p:cNvPr>
          <p:cNvSpPr txBox="1">
            <a:spLocks/>
          </p:cNvSpPr>
          <p:nvPr/>
        </p:nvSpPr>
        <p:spPr>
          <a:xfrm>
            <a:off x="345697" y="1864069"/>
            <a:ext cx="3662402" cy="1342505"/>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sz="1400" kern="1200">
                <a:solidFill>
                  <a:schemeClr val="tx2"/>
                </a:solidFill>
                <a:latin typeface="Montserrat Medium" panose="00000600000000000000" pitchFamily="2" charset="0"/>
                <a:ea typeface="+mn-ea"/>
                <a:cs typeface="+mn-cs"/>
              </a:defRPr>
            </a:lvl2pPr>
            <a:lvl3pPr marL="228600" indent="-228600" algn="l" defTabSz="914400" rtl="0" eaLnBrk="1" latinLnBrk="0" hangingPunct="1">
              <a:lnSpc>
                <a:spcPct val="100000"/>
              </a:lnSpc>
              <a:spcBef>
                <a:spcPts val="500"/>
              </a:spcBef>
              <a:spcAft>
                <a:spcPts val="600"/>
              </a:spcAft>
              <a:buFont typeface="Arial" panose="020B0604020202020204" pitchFamily="34" charset="0"/>
              <a:buChar char="•"/>
              <a:defRPr sz="1400" b="1" kern="1200">
                <a:solidFill>
                  <a:schemeClr val="accent3"/>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600" kern="1200">
                <a:solidFill>
                  <a:schemeClr val="bg2"/>
                </a:solidFill>
                <a:latin typeface="Montserrat Medium" panose="00000600000000000000" pitchFamily="2" charset="0"/>
                <a:ea typeface="+mn-ea"/>
                <a:cs typeface="+mn-cs"/>
              </a:defRPr>
            </a:lvl4pPr>
            <a:lvl5pPr marL="0" indent="0" algn="l" defTabSz="914400" rtl="0" eaLnBrk="1" latinLnBrk="0" hangingPunct="1">
              <a:lnSpc>
                <a:spcPct val="100000"/>
              </a:lnSpc>
              <a:spcBef>
                <a:spcPts val="500"/>
              </a:spcBef>
              <a:spcAft>
                <a:spcPts val="600"/>
              </a:spcAft>
              <a:buFont typeface="Arial" panose="020B0604020202020204" pitchFamily="34" charset="0"/>
              <a:buNone/>
              <a:defRPr sz="1600" kern="1200">
                <a:solidFill>
                  <a:schemeClr val="tx2"/>
                </a:solidFill>
                <a:latin typeface="Delius" panose="020006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Pays de la Loire	</a:t>
            </a:r>
            <a:br>
              <a:rPr lang="fr-FR" sz="1800" dirty="0"/>
            </a:br>
            <a:r>
              <a:rPr lang="fr-FR" sz="2800" dirty="0">
                <a:solidFill>
                  <a:schemeClr val="bg2"/>
                </a:solidFill>
              </a:rPr>
              <a:t>53,2 %  	</a:t>
            </a:r>
            <a:br>
              <a:rPr lang="fr-FR" sz="2800" dirty="0">
                <a:solidFill>
                  <a:schemeClr val="bg2"/>
                </a:solidFill>
              </a:rPr>
            </a:br>
            <a:r>
              <a:rPr lang="fr-FR" sz="1400" b="0" dirty="0">
                <a:solidFill>
                  <a:schemeClr val="bg2"/>
                </a:solidFill>
              </a:rPr>
              <a:t>(objectif : 70%)</a:t>
            </a:r>
            <a:endParaRPr lang="fr-FR" sz="1600" b="0" dirty="0"/>
          </a:p>
          <a:p>
            <a:pPr>
              <a:lnSpc>
                <a:spcPts val="1300"/>
              </a:lnSpc>
              <a:spcAft>
                <a:spcPts val="0"/>
              </a:spcAft>
            </a:pPr>
            <a:endParaRPr lang="fr-FR" sz="1200" dirty="0">
              <a:solidFill>
                <a:schemeClr val="bg2"/>
              </a:solidFill>
            </a:endParaRPr>
          </a:p>
        </p:txBody>
      </p:sp>
      <p:pic>
        <p:nvPicPr>
          <p:cNvPr id="8" name="Image 7" descr="Une image contenant texte, clipart, dessin, dessin humoristique&#10;&#10;Description générée automatiquement">
            <a:extLst>
              <a:ext uri="{FF2B5EF4-FFF2-40B4-BE49-F238E27FC236}">
                <a16:creationId xmlns:a16="http://schemas.microsoft.com/office/drawing/2014/main" id="{736490C3-9211-6409-B4FF-172726DB19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94167" y="1527912"/>
            <a:ext cx="6532699" cy="4356000"/>
          </a:xfrm>
          <a:prstGeom prst="rect">
            <a:avLst/>
          </a:prstGeom>
        </p:spPr>
      </p:pic>
    </p:spTree>
    <p:extLst>
      <p:ext uri="{BB962C8B-B14F-4D97-AF65-F5344CB8AC3E}">
        <p14:creationId xmlns:p14="http://schemas.microsoft.com/office/powerpoint/2010/main" val="2428666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111045" y="2954021"/>
            <a:ext cx="10136075" cy="2552699"/>
          </a:xfrm>
        </p:spPr>
        <p:txBody>
          <a:bodyPr>
            <a:noAutofit/>
          </a:bodyPr>
          <a:lstStyle/>
          <a:p>
            <a:r>
              <a:rPr lang="fr-FR" sz="1800" dirty="0">
                <a:latin typeface="Montserrat Medium" panose="00000600000000000000" pitchFamily="2" charset="0"/>
              </a:rPr>
              <a:t>Anticipez le rendez-vous de 6 mois</a:t>
            </a:r>
            <a:r>
              <a:rPr lang="fr-FR" sz="1800" b="0" dirty="0">
                <a:latin typeface="Montserrat Medium" panose="00000600000000000000" pitchFamily="2" charset="0"/>
              </a:rPr>
              <a:t>, avant l’arrivée du courrier de l’assurance maladie.</a:t>
            </a:r>
          </a:p>
          <a:p>
            <a:r>
              <a:rPr lang="fr-FR" sz="1800" dirty="0">
                <a:latin typeface="Montserrat Medium" panose="00000600000000000000" pitchFamily="2" charset="0"/>
              </a:rPr>
              <a:t>Possibilité de le faire dans un autre département</a:t>
            </a:r>
            <a:r>
              <a:rPr lang="fr-FR" sz="1800" b="0" dirty="0">
                <a:latin typeface="Montserrat Medium" panose="00000600000000000000" pitchFamily="2" charset="0"/>
              </a:rPr>
              <a:t>. </a:t>
            </a:r>
          </a:p>
          <a:p>
            <a:r>
              <a:rPr lang="fr-FR" sz="1800" b="0" dirty="0">
                <a:latin typeface="Montserrat Medium" panose="00000600000000000000" pitchFamily="2" charset="0"/>
              </a:rPr>
              <a:t>Transports solidaires</a:t>
            </a:r>
          </a:p>
          <a:p>
            <a:endParaRPr lang="fr-FR" sz="1800" b="0" dirty="0">
              <a:latin typeface="Montserrat Medium" panose="00000600000000000000" pitchFamily="2" charset="0"/>
            </a:endParaRPr>
          </a:p>
          <a:p>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Il est compliqué d’obtenir un rendez-vous </a:t>
            </a:r>
            <a:br>
              <a:rPr lang="fr-FR" sz="2400" b="1" dirty="0"/>
            </a:br>
            <a:r>
              <a:rPr lang="fr-FR" sz="2400" b="1" dirty="0"/>
              <a:t>pour réaliser une mammographie.</a:t>
            </a:r>
            <a:endParaRPr lang="fr-FR" sz="2400" cap="none" dirty="0"/>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4379354" y="1237457"/>
            <a:ext cx="2625127" cy="5476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VRAI ET FAUX !</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325428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550416" y="1719606"/>
            <a:ext cx="11026066" cy="4246188"/>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Et avant 50 ans, dois-je faire quelque chose ?</a:t>
            </a:r>
            <a:endParaRPr lang="fr-FR" sz="2400" cap="none" dirty="0"/>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338142" y="1067815"/>
            <a:ext cx="2625127" cy="5476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OUI !</a:t>
            </a:r>
            <a:endParaRPr lang="fr-FR" sz="2800" dirty="0">
              <a:solidFill>
                <a:schemeClr val="bg2"/>
              </a:solidFill>
              <a:latin typeface="Delius Unicase" panose="02000603000000000000" pitchFamily="2" charset="0"/>
            </a:endParaRPr>
          </a:p>
        </p:txBody>
      </p:sp>
      <p:sp>
        <p:nvSpPr>
          <p:cNvPr id="10" name="Espace réservé du contenu 2">
            <a:extLst>
              <a:ext uri="{FF2B5EF4-FFF2-40B4-BE49-F238E27FC236}">
                <a16:creationId xmlns:a16="http://schemas.microsoft.com/office/drawing/2014/main" id="{AEAB6AC9-11D8-E488-D4DD-0A25B5CDCCA7}"/>
              </a:ext>
            </a:extLst>
          </p:cNvPr>
          <p:cNvSpPr>
            <a:spLocks noGrp="1"/>
          </p:cNvSpPr>
          <p:nvPr>
            <p:ph idx="1"/>
          </p:nvPr>
        </p:nvSpPr>
        <p:spPr>
          <a:xfrm>
            <a:off x="949666" y="2180604"/>
            <a:ext cx="11744631" cy="1248396"/>
          </a:xfrm>
        </p:spPr>
        <p:txBody>
          <a:bodyPr/>
          <a:lstStyle/>
          <a:p>
            <a:r>
              <a:rPr lang="fr-FR" b="0" dirty="0"/>
              <a:t>Une surveillance clinique avec </a:t>
            </a:r>
            <a:r>
              <a:rPr lang="fr-FR" dirty="0"/>
              <a:t>palpation mammaire tous les ans </a:t>
            </a:r>
            <a:r>
              <a:rPr lang="fr-FR" b="0" dirty="0"/>
              <a:t/>
            </a:r>
            <a:br>
              <a:rPr lang="fr-FR" b="0" dirty="0"/>
            </a:br>
            <a:r>
              <a:rPr lang="fr-FR" b="0" dirty="0"/>
              <a:t>par un </a:t>
            </a:r>
            <a:r>
              <a:rPr lang="fr-FR" dirty="0"/>
              <a:t>professionnel de santé</a:t>
            </a:r>
            <a:r>
              <a:rPr lang="fr-FR" b="0" dirty="0"/>
              <a:t> (médecin traitant, gynécologue, </a:t>
            </a:r>
            <a:br>
              <a:rPr lang="fr-FR" b="0" dirty="0"/>
            </a:br>
            <a:r>
              <a:rPr lang="fr-FR" b="0" dirty="0"/>
              <a:t>sage-femme) est recommandée </a:t>
            </a:r>
            <a:r>
              <a:rPr lang="fr-FR" dirty="0"/>
              <a:t>à partir de 25 ans</a:t>
            </a:r>
            <a:r>
              <a:rPr lang="fr-FR" b="0" dirty="0"/>
              <a:t>.</a:t>
            </a:r>
          </a:p>
          <a:p>
            <a:endParaRPr lang="fr-FR" dirty="0"/>
          </a:p>
        </p:txBody>
      </p:sp>
      <p:pic>
        <p:nvPicPr>
          <p:cNvPr id="13" name="Graphique 12">
            <a:extLst>
              <a:ext uri="{FF2B5EF4-FFF2-40B4-BE49-F238E27FC236}">
                <a16:creationId xmlns:a16="http://schemas.microsoft.com/office/drawing/2014/main" id="{FC1F3FD3-489C-CAF9-66D3-91D4F2C09A9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338278" y="2276334"/>
            <a:ext cx="1693163" cy="803167"/>
          </a:xfrm>
          <a:prstGeom prst="rect">
            <a:avLst/>
          </a:prstGeom>
        </p:spPr>
      </p:pic>
      <p:pic>
        <p:nvPicPr>
          <p:cNvPr id="14" name="Graphique 13">
            <a:extLst>
              <a:ext uri="{FF2B5EF4-FFF2-40B4-BE49-F238E27FC236}">
                <a16:creationId xmlns:a16="http://schemas.microsoft.com/office/drawing/2014/main" id="{A28D79E9-5B81-D286-2FD7-A0ADF92C635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856114" y="3759239"/>
            <a:ext cx="2088358" cy="1889467"/>
          </a:xfrm>
          <a:prstGeom prst="rect">
            <a:avLst/>
          </a:prstGeom>
        </p:spPr>
      </p:pic>
      <p:sp>
        <p:nvSpPr>
          <p:cNvPr id="15" name="ZoneTexte 14">
            <a:extLst>
              <a:ext uri="{FF2B5EF4-FFF2-40B4-BE49-F238E27FC236}">
                <a16:creationId xmlns:a16="http://schemas.microsoft.com/office/drawing/2014/main" id="{C7761D4F-1F05-B08A-74E9-59DE04E46720}"/>
              </a:ext>
            </a:extLst>
          </p:cNvPr>
          <p:cNvSpPr txBox="1"/>
          <p:nvPr/>
        </p:nvSpPr>
        <p:spPr>
          <a:xfrm>
            <a:off x="4485500" y="3994166"/>
            <a:ext cx="6796154" cy="830997"/>
          </a:xfrm>
          <a:prstGeom prst="rect">
            <a:avLst/>
          </a:prstGeom>
          <a:noFill/>
        </p:spPr>
        <p:txBody>
          <a:bodyPr wrap="square">
            <a:spAutoFit/>
          </a:bodyPr>
          <a:lstStyle/>
          <a:p>
            <a:pPr marL="0" marR="0" lvl="2"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Profiter de cette consultation pour évaluer le niveau de risque </a:t>
            </a:r>
            <a:b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personnel de développer un cancer du sein et en fonction </a:t>
            </a:r>
            <a:b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adapter la surveillance et le dépistage.</a:t>
            </a:r>
          </a:p>
        </p:txBody>
      </p:sp>
    </p:spTree>
    <p:extLst>
      <p:ext uri="{BB962C8B-B14F-4D97-AF65-F5344CB8AC3E}">
        <p14:creationId xmlns:p14="http://schemas.microsoft.com/office/powerpoint/2010/main" val="315185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550416" y="1719606"/>
            <a:ext cx="11026066" cy="4246188"/>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Et Après 74 ans, la surveillance s’arrête ?</a:t>
            </a:r>
            <a:endParaRPr lang="fr-FR" sz="2400" cap="none" dirty="0"/>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338142" y="1067815"/>
            <a:ext cx="2625127" cy="5476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FAUX !</a:t>
            </a:r>
            <a:endParaRPr lang="fr-FR" sz="2800" dirty="0">
              <a:solidFill>
                <a:schemeClr val="bg2"/>
              </a:solidFill>
              <a:latin typeface="Delius Unicase" panose="02000603000000000000" pitchFamily="2" charset="0"/>
            </a:endParaRPr>
          </a:p>
        </p:txBody>
      </p:sp>
      <p:sp>
        <p:nvSpPr>
          <p:cNvPr id="10" name="Espace réservé du contenu 2">
            <a:extLst>
              <a:ext uri="{FF2B5EF4-FFF2-40B4-BE49-F238E27FC236}">
                <a16:creationId xmlns:a16="http://schemas.microsoft.com/office/drawing/2014/main" id="{AEAB6AC9-11D8-E488-D4DD-0A25B5CDCCA7}"/>
              </a:ext>
            </a:extLst>
          </p:cNvPr>
          <p:cNvSpPr>
            <a:spLocks noGrp="1"/>
          </p:cNvSpPr>
          <p:nvPr>
            <p:ph idx="1"/>
          </p:nvPr>
        </p:nvSpPr>
        <p:spPr>
          <a:xfrm>
            <a:off x="949666" y="2180604"/>
            <a:ext cx="11744631" cy="1248396"/>
          </a:xfrm>
        </p:spPr>
        <p:txBody>
          <a:bodyPr/>
          <a:lstStyle/>
          <a:p>
            <a:r>
              <a:rPr lang="fr-FR" b="0" dirty="0"/>
              <a:t>Une surveillance clinique avec </a:t>
            </a:r>
            <a:r>
              <a:rPr lang="fr-FR" dirty="0"/>
              <a:t>palpation mammaire tous les ans </a:t>
            </a:r>
            <a:r>
              <a:rPr lang="fr-FR" b="0" dirty="0"/>
              <a:t/>
            </a:r>
            <a:br>
              <a:rPr lang="fr-FR" b="0" dirty="0"/>
            </a:br>
            <a:r>
              <a:rPr lang="fr-FR" b="0" dirty="0"/>
              <a:t>par un </a:t>
            </a:r>
            <a:r>
              <a:rPr lang="fr-FR" dirty="0"/>
              <a:t>professionnel de santé</a:t>
            </a:r>
            <a:r>
              <a:rPr lang="fr-FR" b="0" dirty="0"/>
              <a:t> (médecin traitant, gynécologue, </a:t>
            </a:r>
            <a:br>
              <a:rPr lang="fr-FR" b="0" dirty="0"/>
            </a:br>
            <a:r>
              <a:rPr lang="fr-FR" b="0" dirty="0"/>
              <a:t>sage-femme) est recommandée </a:t>
            </a:r>
            <a:r>
              <a:rPr lang="fr-FR" dirty="0"/>
              <a:t>à partir de 25 ans</a:t>
            </a:r>
            <a:r>
              <a:rPr lang="fr-FR" b="0" dirty="0"/>
              <a:t>.</a:t>
            </a:r>
          </a:p>
          <a:p>
            <a:endParaRPr lang="fr-FR" dirty="0"/>
          </a:p>
        </p:txBody>
      </p:sp>
      <p:pic>
        <p:nvPicPr>
          <p:cNvPr id="13" name="Graphique 12">
            <a:extLst>
              <a:ext uri="{FF2B5EF4-FFF2-40B4-BE49-F238E27FC236}">
                <a16:creationId xmlns:a16="http://schemas.microsoft.com/office/drawing/2014/main" id="{FC1F3FD3-489C-CAF9-66D3-91D4F2C09A9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338278" y="2276334"/>
            <a:ext cx="1693163" cy="803167"/>
          </a:xfrm>
          <a:prstGeom prst="rect">
            <a:avLst/>
          </a:prstGeom>
        </p:spPr>
      </p:pic>
      <p:pic>
        <p:nvPicPr>
          <p:cNvPr id="14" name="Graphique 13">
            <a:extLst>
              <a:ext uri="{FF2B5EF4-FFF2-40B4-BE49-F238E27FC236}">
                <a16:creationId xmlns:a16="http://schemas.microsoft.com/office/drawing/2014/main" id="{A28D79E9-5B81-D286-2FD7-A0ADF92C635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856114" y="3759239"/>
            <a:ext cx="2088358" cy="1889467"/>
          </a:xfrm>
          <a:prstGeom prst="rect">
            <a:avLst/>
          </a:prstGeom>
        </p:spPr>
      </p:pic>
      <p:sp>
        <p:nvSpPr>
          <p:cNvPr id="15" name="ZoneTexte 14">
            <a:extLst>
              <a:ext uri="{FF2B5EF4-FFF2-40B4-BE49-F238E27FC236}">
                <a16:creationId xmlns:a16="http://schemas.microsoft.com/office/drawing/2014/main" id="{C7761D4F-1F05-B08A-74E9-59DE04E46720}"/>
              </a:ext>
            </a:extLst>
          </p:cNvPr>
          <p:cNvSpPr txBox="1"/>
          <p:nvPr/>
        </p:nvSpPr>
        <p:spPr>
          <a:xfrm>
            <a:off x="4485500" y="3994166"/>
            <a:ext cx="6796154" cy="830997"/>
          </a:xfrm>
          <a:prstGeom prst="rect">
            <a:avLst/>
          </a:prstGeom>
          <a:noFill/>
        </p:spPr>
        <p:txBody>
          <a:bodyPr wrap="square">
            <a:spAutoFit/>
          </a:bodyPr>
          <a:lstStyle/>
          <a:p>
            <a:pPr marL="0" marR="0" lvl="2" indent="0" algn="l" defTabSz="914400" rtl="0" eaLnBrk="1" fontAlgn="auto" latinLnBrk="0" hangingPunct="1">
              <a:lnSpc>
                <a:spcPct val="100000"/>
              </a:lnSpc>
              <a:spcBef>
                <a:spcPts val="500"/>
              </a:spcBef>
              <a:spcAft>
                <a:spcPts val="60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En fonction de vos antécédents, votre</a:t>
            </a:r>
            <a:r>
              <a:rPr kumimoji="0" lang="fr-FR" sz="1600" b="0" i="0" u="none" strike="noStrike" kern="1200" cap="none" spc="0" normalizeH="0" noProof="0" dirty="0">
                <a:ln>
                  <a:noFill/>
                </a:ln>
                <a:solidFill>
                  <a:srgbClr val="05316C"/>
                </a:solidFill>
                <a:effectLst/>
                <a:uLnTx/>
                <a:uFillTx/>
                <a:latin typeface="Montserrat Medium" panose="00000600000000000000" pitchFamily="2" charset="0"/>
                <a:ea typeface="+mn-ea"/>
                <a:cs typeface="+mn-cs"/>
              </a:rPr>
              <a:t> médecin évaluera s’il est nécessaire de poursuivre ou non la mammographie, dans le cadre d’un dépistage individuel</a:t>
            </a:r>
            <a:endPar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endParaRPr>
          </a:p>
        </p:txBody>
      </p:sp>
    </p:spTree>
    <p:extLst>
      <p:ext uri="{BB962C8B-B14F-4D97-AF65-F5344CB8AC3E}">
        <p14:creationId xmlns:p14="http://schemas.microsoft.com/office/powerpoint/2010/main" val="96035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814539"/>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550417" y="2064122"/>
            <a:ext cx="11026066" cy="4246188"/>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1358608" y="502400"/>
            <a:ext cx="9667239" cy="922333"/>
          </a:xfrm>
        </p:spPr>
        <p:txBody>
          <a:bodyPr>
            <a:noAutofit/>
          </a:bodyPr>
          <a:lstStyle/>
          <a:p>
            <a:r>
              <a:rPr lang="fr-FR" sz="2400" b="1" dirty="0"/>
              <a:t>Quels signes doivent m’alerter ?</a:t>
            </a:r>
            <a:endParaRPr lang="fr-FR" sz="2400" cap="none" dirty="0"/>
          </a:p>
        </p:txBody>
      </p:sp>
      <p:pic>
        <p:nvPicPr>
          <p:cNvPr id="2" name="Graphique 1">
            <a:extLst>
              <a:ext uri="{FF2B5EF4-FFF2-40B4-BE49-F238E27FC236}">
                <a16:creationId xmlns:a16="http://schemas.microsoft.com/office/drawing/2014/main" id="{9BCC9A59-53AB-2BA0-DBAF-A9E7881B669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28600" y="68747"/>
            <a:ext cx="996745" cy="1650858"/>
          </a:xfrm>
          <a:prstGeom prst="rect">
            <a:avLst/>
          </a:prstGeom>
        </p:spPr>
      </p:pic>
      <p:pic>
        <p:nvPicPr>
          <p:cNvPr id="11" name="Picture 2" descr="Aperçu de l’image">
            <a:hlinkClick r:id="rId5"/>
            <a:extLst>
              <a:ext uri="{FF2B5EF4-FFF2-40B4-BE49-F238E27FC236}">
                <a16:creationId xmlns:a16="http://schemas.microsoft.com/office/drawing/2014/main" id="{42E3C8C5-4FC0-754B-316B-582B832244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tretch/>
        </p:blipFill>
        <p:spPr bwMode="auto">
          <a:xfrm>
            <a:off x="2632996" y="2171127"/>
            <a:ext cx="6267634" cy="4032178"/>
          </a:xfrm>
          <a:prstGeom prst="rect">
            <a:avLst/>
          </a:prstGeom>
          <a:extLst>
            <a:ext uri="{909E8E84-426E-40DD-AFC4-6F175D3DCCD1}">
              <a14:hiddenFill xmlns:a14="http://schemas.microsoft.com/office/drawing/2010/main">
                <a:solidFill>
                  <a:srgbClr val="FFFFFF"/>
                </a:solidFill>
              </a14:hiddenFill>
            </a:ext>
          </a:extLst>
        </p:spPr>
      </p:pic>
      <p:sp>
        <p:nvSpPr>
          <p:cNvPr id="17" name="Espace réservé du contenu 2">
            <a:extLst>
              <a:ext uri="{FF2B5EF4-FFF2-40B4-BE49-F238E27FC236}">
                <a16:creationId xmlns:a16="http://schemas.microsoft.com/office/drawing/2014/main" id="{A5643061-5A76-4A2E-3147-1A973518BA38}"/>
              </a:ext>
            </a:extLst>
          </p:cNvPr>
          <p:cNvSpPr txBox="1">
            <a:spLocks/>
          </p:cNvSpPr>
          <p:nvPr/>
        </p:nvSpPr>
        <p:spPr>
          <a:xfrm>
            <a:off x="1509750" y="1194580"/>
            <a:ext cx="9667238" cy="69131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Consulter devant une modification de sa poitrine qui persiste dans le temps</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35932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D776231-C281-8B36-F65A-482585688197}"/>
              </a:ext>
            </a:extLst>
          </p:cNvPr>
          <p:cNvSpPr>
            <a:spLocks noGrp="1"/>
          </p:cNvSpPr>
          <p:nvPr>
            <p:ph idx="1"/>
          </p:nvPr>
        </p:nvSpPr>
        <p:spPr>
          <a:xfrm>
            <a:off x="2819400" y="1288630"/>
            <a:ext cx="6553200" cy="1538625"/>
          </a:xfrm>
        </p:spPr>
        <p:txBody>
          <a:bodyPr>
            <a:noAutofit/>
          </a:bodyPr>
          <a:lstStyle/>
          <a:p>
            <a:r>
              <a:rPr lang="fr-FR" sz="2400" b="0" dirty="0">
                <a:solidFill>
                  <a:srgbClr val="DA847B"/>
                </a:solidFill>
                <a:latin typeface="Montserrat Medium" panose="00000600000000000000" pitchFamily="2" charset="0"/>
              </a:rPr>
              <a:t>En cas d’antécédent de cancer du sein, </a:t>
            </a:r>
            <a:r>
              <a:rPr lang="fr-FR" sz="2400" b="0" dirty="0">
                <a:solidFill>
                  <a:srgbClr val="DA847B"/>
                </a:solidFill>
                <a:latin typeface="Montserrat Medium" panose="00000600000000000000" pitchFamily="2" charset="0"/>
                <a:sym typeface="Wingdings" panose="05000000000000000000" pitchFamily="2" charset="2"/>
              </a:rPr>
              <a:t>le suivi est </a:t>
            </a:r>
            <a:r>
              <a:rPr lang="fr-FR" sz="3600" dirty="0">
                <a:solidFill>
                  <a:srgbClr val="DA847B"/>
                </a:solidFill>
                <a:sym typeface="Wingdings" panose="05000000000000000000" pitchFamily="2" charset="2"/>
              </a:rPr>
              <a:t>tous les ans par mammographie </a:t>
            </a:r>
            <a:r>
              <a:rPr lang="fr-FR" sz="2400" b="0" dirty="0">
                <a:solidFill>
                  <a:srgbClr val="DA847B"/>
                </a:solidFill>
                <a:latin typeface="Montserrat Medium" panose="00000600000000000000" pitchFamily="2" charset="0"/>
                <a:sym typeface="Wingdings" panose="05000000000000000000" pitchFamily="2" charset="2"/>
              </a:rPr>
              <a:t>et</a:t>
            </a:r>
            <a:r>
              <a:rPr lang="fr-FR" sz="2400" dirty="0">
                <a:solidFill>
                  <a:srgbClr val="DA847B"/>
                </a:solidFill>
                <a:latin typeface="Montserrat Medium" panose="00000600000000000000" pitchFamily="2" charset="0"/>
                <a:sym typeface="Wingdings" panose="05000000000000000000" pitchFamily="2" charset="2"/>
              </a:rPr>
              <a:t> </a:t>
            </a:r>
            <a:r>
              <a:rPr lang="fr-FR" sz="3600" dirty="0">
                <a:solidFill>
                  <a:srgbClr val="DA847B"/>
                </a:solidFill>
                <a:sym typeface="Wingdings" panose="05000000000000000000" pitchFamily="2" charset="2"/>
              </a:rPr>
              <a:t>à vie.</a:t>
            </a:r>
            <a:endParaRPr lang="fr-FR" sz="3600" dirty="0">
              <a:solidFill>
                <a:srgbClr val="DA847B"/>
              </a:solidFill>
            </a:endParaRPr>
          </a:p>
        </p:txBody>
      </p:sp>
      <p:sp>
        <p:nvSpPr>
          <p:cNvPr id="3" name="Espace réservé de la date 2">
            <a:extLst>
              <a:ext uri="{FF2B5EF4-FFF2-40B4-BE49-F238E27FC236}">
                <a16:creationId xmlns:a16="http://schemas.microsoft.com/office/drawing/2014/main" id="{5244BF79-4F14-4777-5B2D-84CA9C96BBB4}"/>
              </a:ext>
            </a:extLst>
          </p:cNvPr>
          <p:cNvSpPr>
            <a:spLocks noGrp="1"/>
          </p:cNvSpPr>
          <p:nvPr>
            <p:ph type="dt" sz="half" idx="10"/>
          </p:nvPr>
        </p:nvSpPr>
        <p:spPr/>
        <p:txBody>
          <a:bodyPr/>
          <a:lstStyle/>
          <a:p>
            <a:r>
              <a:rPr lang="fr-FR"/>
              <a:t>17 octobre 2024</a:t>
            </a:r>
          </a:p>
        </p:txBody>
      </p:sp>
      <p:sp>
        <p:nvSpPr>
          <p:cNvPr id="4" name="Espace réservé du pied de page 3">
            <a:extLst>
              <a:ext uri="{FF2B5EF4-FFF2-40B4-BE49-F238E27FC236}">
                <a16:creationId xmlns:a16="http://schemas.microsoft.com/office/drawing/2014/main" id="{DF1C9C90-B7EA-F78F-DDCC-98C848B577A6}"/>
              </a:ext>
            </a:extLst>
          </p:cNvPr>
          <p:cNvSpPr>
            <a:spLocks noGrp="1"/>
          </p:cNvSpPr>
          <p:nvPr>
            <p:ph type="ftr" sz="quarter" idx="11"/>
          </p:nvPr>
        </p:nvSpPr>
        <p:spPr>
          <a:xfrm>
            <a:off x="1111044" y="6310311"/>
            <a:ext cx="4365195" cy="365125"/>
          </a:xfrm>
        </p:spPr>
        <p:txBody>
          <a:bodyPr/>
          <a:lstStyle/>
          <a:p>
            <a:r>
              <a:rPr lang="fr-FR"/>
              <a:t>Conférence Châteaubriant DOCS et DOCCR</a:t>
            </a:r>
          </a:p>
        </p:txBody>
      </p:sp>
      <p:pic>
        <p:nvPicPr>
          <p:cNvPr id="10" name="Graphique 9">
            <a:extLst>
              <a:ext uri="{FF2B5EF4-FFF2-40B4-BE49-F238E27FC236}">
                <a16:creationId xmlns:a16="http://schemas.microsoft.com/office/drawing/2014/main" id="{038C33FD-B4BC-BD7C-80FF-B7211FDB097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55047" y="2210916"/>
            <a:ext cx="888211" cy="866547"/>
          </a:xfrm>
          <a:prstGeom prst="rect">
            <a:avLst/>
          </a:prstGeom>
        </p:spPr>
      </p:pic>
      <p:grpSp>
        <p:nvGrpSpPr>
          <p:cNvPr id="2" name="Groupe 1">
            <a:extLst>
              <a:ext uri="{FF2B5EF4-FFF2-40B4-BE49-F238E27FC236}">
                <a16:creationId xmlns:a16="http://schemas.microsoft.com/office/drawing/2014/main" id="{24816720-5C45-518C-E3E3-81B3B1DD95DB}"/>
              </a:ext>
            </a:extLst>
          </p:cNvPr>
          <p:cNvGrpSpPr/>
          <p:nvPr/>
        </p:nvGrpSpPr>
        <p:grpSpPr>
          <a:xfrm>
            <a:off x="3977175" y="3758272"/>
            <a:ext cx="3780450" cy="1621021"/>
            <a:chOff x="8183399" y="3878778"/>
            <a:chExt cx="3780450" cy="1621021"/>
          </a:xfrm>
        </p:grpSpPr>
        <p:sp>
          <p:nvSpPr>
            <p:cNvPr id="27" name="Espace réservé du texte 7">
              <a:extLst>
                <a:ext uri="{FF2B5EF4-FFF2-40B4-BE49-F238E27FC236}">
                  <a16:creationId xmlns:a16="http://schemas.microsoft.com/office/drawing/2014/main" id="{300AF7EA-D331-27DA-44C1-FB419372B8DB}"/>
                </a:ext>
              </a:extLst>
            </p:cNvPr>
            <p:cNvSpPr txBox="1">
              <a:spLocks/>
            </p:cNvSpPr>
            <p:nvPr/>
          </p:nvSpPr>
          <p:spPr>
            <a:xfrm>
              <a:off x="8183849" y="3878778"/>
              <a:ext cx="3780000" cy="681219"/>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dirty="0">
                  <a:solidFill>
                    <a:schemeClr val="bg2"/>
                  </a:solidFill>
                </a:rPr>
                <a:t>Possibilité de demander </a:t>
              </a:r>
              <a:br>
                <a:rPr lang="fr-FR" dirty="0">
                  <a:solidFill>
                    <a:schemeClr val="bg2"/>
                  </a:solidFill>
                </a:rPr>
              </a:br>
              <a:r>
                <a:rPr lang="fr-FR" dirty="0">
                  <a:solidFill>
                    <a:schemeClr val="bg2"/>
                  </a:solidFill>
                </a:rPr>
                <a:t>le post-ALD</a:t>
              </a:r>
            </a:p>
          </p:txBody>
        </p:sp>
        <p:sp>
          <p:nvSpPr>
            <p:cNvPr id="28" name="Espace réservé du texte 10">
              <a:extLst>
                <a:ext uri="{FF2B5EF4-FFF2-40B4-BE49-F238E27FC236}">
                  <a16:creationId xmlns:a16="http://schemas.microsoft.com/office/drawing/2014/main" id="{E1DBFDD6-7A66-5B7C-5753-1765B85B2258}"/>
                </a:ext>
              </a:extLst>
            </p:cNvPr>
            <p:cNvSpPr txBox="1">
              <a:spLocks/>
            </p:cNvSpPr>
            <p:nvPr/>
          </p:nvSpPr>
          <p:spPr>
            <a:xfrm>
              <a:off x="8183399" y="4647084"/>
              <a:ext cx="3780000" cy="852715"/>
            </a:xfrm>
            <a:prstGeom prst="rect">
              <a:avLst/>
            </a:prstGeom>
          </p:spPr>
          <p:txBody>
            <a:bodyPr/>
            <a:lstStyle>
              <a:defPPr>
                <a:defRPr lang="fr-FR"/>
              </a:defPPr>
              <a:lvl1pPr indent="0">
                <a:lnSpc>
                  <a:spcPct val="100000"/>
                </a:lnSpc>
                <a:spcBef>
                  <a:spcPts val="1000"/>
                </a:spcBef>
                <a:spcAft>
                  <a:spcPts val="600"/>
                </a:spcAft>
                <a:buFont typeface="Arial" panose="020B0604020202020204" pitchFamily="34" charset="0"/>
                <a:buNone/>
                <a:defRPr sz="1600" b="0">
                  <a:solidFill>
                    <a:schemeClr val="tx2"/>
                  </a:solidFill>
                  <a:latin typeface="Montserrat Medium" panose="00000600000000000000" pitchFamily="2" charset="0"/>
                </a:defRPr>
              </a:lvl1pPr>
              <a:lvl2pPr marL="0" indent="0">
                <a:lnSpc>
                  <a:spcPct val="100000"/>
                </a:lnSpc>
                <a:spcBef>
                  <a:spcPts val="500"/>
                </a:spcBef>
                <a:spcAft>
                  <a:spcPts val="600"/>
                </a:spcAft>
                <a:buFont typeface="Arial" panose="020B0604020202020204" pitchFamily="34" charset="0"/>
                <a:buNone/>
                <a:defRPr>
                  <a:solidFill>
                    <a:schemeClr val="bg2"/>
                  </a:solidFill>
                  <a:latin typeface="Delius" panose="02000603000000000000" pitchFamily="2" charset="0"/>
                </a:defRPr>
              </a:lvl2pPr>
              <a:lvl3pPr marL="0" indent="0">
                <a:lnSpc>
                  <a:spcPct val="100000"/>
                </a:lnSpc>
                <a:spcBef>
                  <a:spcPts val="500"/>
                </a:spcBef>
                <a:spcAft>
                  <a:spcPts val="600"/>
                </a:spcAft>
                <a:buFont typeface="Arial" panose="020B0604020202020204" pitchFamily="34" charset="0"/>
                <a:buNone/>
                <a:defRPr sz="1600" b="0" cap="none" baseline="0">
                  <a:solidFill>
                    <a:schemeClr val="tx2"/>
                  </a:solidFill>
                  <a:latin typeface="Montserrat Medium" panose="00000600000000000000" pitchFamily="2" charset="0"/>
                </a:defRPr>
              </a:lvl3pPr>
              <a:lvl4pPr marL="0" indent="0">
                <a:lnSpc>
                  <a:spcPct val="100000"/>
                </a:lnSpc>
                <a:spcBef>
                  <a:spcPts val="500"/>
                </a:spcBef>
                <a:spcAft>
                  <a:spcPts val="600"/>
                </a:spcAft>
                <a:buFont typeface="Arial" panose="020B0604020202020204" pitchFamily="34" charset="0"/>
                <a:buNone/>
                <a:defRPr sz="1400" b="0" cap="all" baseline="0">
                  <a:solidFill>
                    <a:schemeClr val="tx2"/>
                  </a:solidFill>
                  <a:latin typeface="Montserrat Medium" panose="00000600000000000000" pitchFamily="2" charset="0"/>
                </a:defRPr>
              </a:lvl4pPr>
              <a:lvl5pPr marL="285750" indent="-285750">
                <a:lnSpc>
                  <a:spcPct val="100000"/>
                </a:lnSpc>
                <a:spcBef>
                  <a:spcPts val="500"/>
                </a:spcBef>
                <a:spcAft>
                  <a:spcPts val="600"/>
                </a:spcAft>
                <a:buFont typeface="Arial" panose="020B0604020202020204" pitchFamily="34" charset="0"/>
                <a:buChar char="•"/>
                <a:defRPr sz="1600" b="1">
                  <a:solidFill>
                    <a:schemeClr val="accent3">
                      <a:lumMod val="75000"/>
                    </a:schemeClr>
                  </a:solidFill>
                  <a:latin typeface="Montserrat" panose="00000500000000000000" pitchFamily="2" charset="0"/>
                </a:defRPr>
              </a:lvl5pPr>
              <a:lvl6pPr marL="0" indent="0">
                <a:lnSpc>
                  <a:spcPct val="100000"/>
                </a:lnSpc>
                <a:spcBef>
                  <a:spcPts val="500"/>
                </a:spcBef>
                <a:spcAft>
                  <a:spcPts val="600"/>
                </a:spcAft>
                <a:buFont typeface="Arial" panose="020B0604020202020204" pitchFamily="34" charset="0"/>
                <a:buNone/>
                <a:defRPr sz="1400" b="0">
                  <a:solidFill>
                    <a:schemeClr val="tx2"/>
                  </a:solidFill>
                  <a:latin typeface="Montserrat" panose="00000500000000000000" pitchFamily="2" charset="0"/>
                </a:defRPr>
              </a:lvl6pPr>
              <a:lvl7pPr marL="0" indent="0">
                <a:lnSpc>
                  <a:spcPct val="100000"/>
                </a:lnSpc>
                <a:spcBef>
                  <a:spcPts val="500"/>
                </a:spcBef>
                <a:spcAft>
                  <a:spcPts val="600"/>
                </a:spcAft>
                <a:buFont typeface="Arial" panose="020B0604020202020204" pitchFamily="34" charset="0"/>
                <a:buNone/>
                <a:defRPr sz="1400" b="1">
                  <a:solidFill>
                    <a:schemeClr val="tx2"/>
                  </a:solidFill>
                  <a:latin typeface="Montserrat" panose="00000500000000000000" pitchFamily="2" charset="0"/>
                </a:defRPr>
              </a:lvl7pPr>
              <a:lvl8pPr marL="0" indent="0">
                <a:lnSpc>
                  <a:spcPct val="100000"/>
                </a:lnSpc>
                <a:spcBef>
                  <a:spcPts val="500"/>
                </a:spcBef>
                <a:spcAft>
                  <a:spcPts val="600"/>
                </a:spcAft>
                <a:buFont typeface="Arial" panose="020B0604020202020204" pitchFamily="34" charset="0"/>
                <a:buNone/>
                <a:tabLst/>
                <a:defRPr sz="1400">
                  <a:solidFill>
                    <a:schemeClr val="bg2"/>
                  </a:solidFill>
                  <a:latin typeface="Montserrat" panose="00000500000000000000" pitchFamily="2" charset="0"/>
                </a:defRPr>
              </a:lvl8pPr>
              <a:lvl9pPr marL="285750" indent="-285750">
                <a:lnSpc>
                  <a:spcPct val="100000"/>
                </a:lnSpc>
                <a:spcBef>
                  <a:spcPts val="500"/>
                </a:spcBef>
                <a:spcAft>
                  <a:spcPts val="600"/>
                </a:spcAft>
                <a:buFont typeface="Arial" panose="020B0604020202020204" pitchFamily="34" charset="0"/>
                <a:buChar char="•"/>
                <a:defRPr sz="1400">
                  <a:solidFill>
                    <a:schemeClr val="tx2"/>
                  </a:solidFill>
                  <a:latin typeface="Montserrat" panose="00000500000000000000" pitchFamily="2" charset="0"/>
                </a:defRPr>
              </a:lvl9pPr>
            </a:lstStyle>
            <a:p>
              <a:pPr algn="ctr"/>
              <a:r>
                <a:rPr lang="fr-FR" dirty="0"/>
                <a:t>Si accord, la mammographie </a:t>
              </a:r>
              <a:br>
                <a:rPr lang="fr-FR" dirty="0"/>
              </a:br>
              <a:r>
                <a:rPr lang="fr-FR" dirty="0"/>
                <a:t>(+/- écho) doit être prescrite </a:t>
              </a:r>
              <a:br>
                <a:rPr lang="fr-FR" dirty="0"/>
              </a:br>
              <a:r>
                <a:rPr lang="fr-FR" dirty="0"/>
                <a:t>sur une ordonnance simple </a:t>
              </a:r>
              <a:br>
                <a:rPr lang="fr-FR" dirty="0"/>
              </a:br>
              <a:r>
                <a:rPr lang="fr-FR" dirty="0"/>
                <a:t>avec la mention “post-ALD”.</a:t>
              </a:r>
            </a:p>
          </p:txBody>
        </p:sp>
      </p:grpSp>
    </p:spTree>
    <p:extLst>
      <p:ext uri="{BB962C8B-B14F-4D97-AF65-F5344CB8AC3E}">
        <p14:creationId xmlns:p14="http://schemas.microsoft.com/office/powerpoint/2010/main" val="4154846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35F105-970B-B4AD-7E35-9AE07F049F63}"/>
              </a:ext>
            </a:extLst>
          </p:cNvPr>
          <p:cNvSpPr>
            <a:spLocks noGrp="1"/>
          </p:cNvSpPr>
          <p:nvPr>
            <p:ph type="title"/>
          </p:nvPr>
        </p:nvSpPr>
        <p:spPr/>
        <p:txBody>
          <a:bodyPr/>
          <a:lstStyle/>
          <a:p>
            <a:r>
              <a:rPr lang="fr-FR" dirty="0"/>
              <a:t>Qui sommes-nous ?</a:t>
            </a:r>
          </a:p>
        </p:txBody>
      </p:sp>
      <p:sp>
        <p:nvSpPr>
          <p:cNvPr id="3" name="Espace réservé de la date 2">
            <a:extLst>
              <a:ext uri="{FF2B5EF4-FFF2-40B4-BE49-F238E27FC236}">
                <a16:creationId xmlns:a16="http://schemas.microsoft.com/office/drawing/2014/main" id="{B7FDDBDA-70ED-3012-98C9-1F956EFFBC88}"/>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9561CAFC-C771-E100-FF54-C254A5823538}"/>
              </a:ext>
            </a:extLst>
          </p:cNvPr>
          <p:cNvSpPr>
            <a:spLocks noGrp="1"/>
          </p:cNvSpPr>
          <p:nvPr>
            <p:ph type="ftr" sz="quarter" idx="11"/>
          </p:nvPr>
        </p:nvSpPr>
        <p:spPr>
          <a:xfrm>
            <a:off x="1111045" y="6310311"/>
            <a:ext cx="4307808" cy="365125"/>
          </a:xfrm>
        </p:spPr>
        <p:txBody>
          <a:bodyPr/>
          <a:lstStyle/>
          <a:p>
            <a:r>
              <a:rPr lang="fr-FR"/>
              <a:t>Conférence Châteaubriant DOCS et DOCCR</a:t>
            </a:r>
            <a:endParaRPr lang="fr-FR" dirty="0"/>
          </a:p>
        </p:txBody>
      </p:sp>
      <p:sp>
        <p:nvSpPr>
          <p:cNvPr id="6" name="Espace réservé du texte 5">
            <a:extLst>
              <a:ext uri="{FF2B5EF4-FFF2-40B4-BE49-F238E27FC236}">
                <a16:creationId xmlns:a16="http://schemas.microsoft.com/office/drawing/2014/main" id="{92EBCF83-E281-4229-2BF4-9776D1E6BA65}"/>
              </a:ext>
            </a:extLst>
          </p:cNvPr>
          <p:cNvSpPr>
            <a:spLocks noGrp="1"/>
          </p:cNvSpPr>
          <p:nvPr>
            <p:ph type="body" sz="quarter" idx="13"/>
          </p:nvPr>
        </p:nvSpPr>
        <p:spPr>
          <a:xfrm>
            <a:off x="228600" y="1624012"/>
            <a:ext cx="6202680" cy="4411027"/>
          </a:xfrm>
        </p:spPr>
        <p:txBody>
          <a:bodyPr/>
          <a:lstStyle/>
          <a:p>
            <a:r>
              <a:rPr lang="fr-FR" dirty="0"/>
              <a:t>Le Centre Régional de Coordination </a:t>
            </a:r>
            <a:br>
              <a:rPr lang="fr-FR" dirty="0"/>
            </a:br>
            <a:r>
              <a:rPr lang="fr-FR" dirty="0"/>
              <a:t>des Dépistages des Cancers (CRCDC) </a:t>
            </a:r>
            <a:br>
              <a:rPr lang="fr-FR" dirty="0"/>
            </a:br>
            <a:r>
              <a:rPr lang="fr-FR" dirty="0"/>
              <a:t>Pays de la Loire </a:t>
            </a:r>
            <a:r>
              <a:rPr lang="fr-FR" b="0" dirty="0"/>
              <a:t>promeut le programme </a:t>
            </a:r>
            <a:br>
              <a:rPr lang="fr-FR" b="0" dirty="0"/>
            </a:br>
            <a:r>
              <a:rPr lang="fr-FR" b="0" dirty="0"/>
              <a:t>des dépistages organisés des cancers </a:t>
            </a:r>
            <a:br>
              <a:rPr lang="fr-FR" b="0" dirty="0"/>
            </a:br>
            <a:r>
              <a:rPr lang="fr-FR" b="0" dirty="0"/>
              <a:t>du sein, du col de l’utérus et colorectal, </a:t>
            </a:r>
            <a:br>
              <a:rPr lang="fr-FR" b="0" dirty="0"/>
            </a:br>
            <a:r>
              <a:rPr lang="fr-FR" b="0" dirty="0"/>
              <a:t>et sensibilise à la vaccination contre </a:t>
            </a:r>
            <a:br>
              <a:rPr lang="fr-FR" b="0" dirty="0"/>
            </a:br>
            <a:r>
              <a:rPr lang="fr-FR" b="0" dirty="0"/>
              <a:t>les papillomavirus humains (HPV).</a:t>
            </a:r>
            <a:r>
              <a:rPr lang="fr-FR" dirty="0"/>
              <a:t> </a:t>
            </a:r>
          </a:p>
          <a:p>
            <a:pPr lvl="2"/>
            <a:r>
              <a:rPr lang="fr-FR" dirty="0">
                <a:solidFill>
                  <a:schemeClr val="bg2"/>
                </a:solidFill>
              </a:rPr>
              <a:t>Véritable relais de proximité du Ministère </a:t>
            </a:r>
            <a:br>
              <a:rPr lang="fr-FR" dirty="0">
                <a:solidFill>
                  <a:schemeClr val="bg2"/>
                </a:solidFill>
              </a:rPr>
            </a:br>
            <a:r>
              <a:rPr lang="fr-FR" dirty="0">
                <a:solidFill>
                  <a:schemeClr val="bg2"/>
                </a:solidFill>
              </a:rPr>
              <a:t>de la Santé et de la Prévention, et de l’Institut National du Cancer, nous sommes présents dans les 5 départements de la région. </a:t>
            </a:r>
          </a:p>
          <a:p>
            <a:pPr lvl="2"/>
            <a:endParaRPr lang="fr-FR" dirty="0">
              <a:solidFill>
                <a:schemeClr val="accent2">
                  <a:lumMod val="75000"/>
                </a:schemeClr>
              </a:solidFill>
            </a:endParaRPr>
          </a:p>
          <a:p>
            <a:pPr lvl="2"/>
            <a:r>
              <a:rPr lang="fr-FR" dirty="0">
                <a:solidFill>
                  <a:schemeClr val="accent2">
                    <a:lumMod val="75000"/>
                  </a:schemeClr>
                </a:solidFill>
              </a:rPr>
              <a:t>Financement public par l’ARS </a:t>
            </a:r>
          </a:p>
        </p:txBody>
      </p:sp>
      <p:pic>
        <p:nvPicPr>
          <p:cNvPr id="8" name="Espace réservé du contenu 7">
            <a:extLst>
              <a:ext uri="{FF2B5EF4-FFF2-40B4-BE49-F238E27FC236}">
                <a16:creationId xmlns:a16="http://schemas.microsoft.com/office/drawing/2014/main" id="{E05B8660-5082-9A1B-D760-D8DD06314EDF}"/>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418853" y="2119312"/>
            <a:ext cx="6542087" cy="3114675"/>
          </a:xfrm>
          <a:prstGeom prst="rect">
            <a:avLst/>
          </a:prstGeom>
        </p:spPr>
      </p:pic>
      <p:pic>
        <p:nvPicPr>
          <p:cNvPr id="5" name="Google Shape;111;p4">
            <a:extLst>
              <a:ext uri="{FF2B5EF4-FFF2-40B4-BE49-F238E27FC236}">
                <a16:creationId xmlns:a16="http://schemas.microsoft.com/office/drawing/2014/main" id="{2D2FDAF0-8E74-97E7-F10A-49606E033FAD}"/>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3501608" y="5399770"/>
            <a:ext cx="598754" cy="423513"/>
          </a:xfrm>
          <a:prstGeom prst="rect">
            <a:avLst/>
          </a:prstGeom>
          <a:noFill/>
          <a:ln>
            <a:noFill/>
          </a:ln>
        </p:spPr>
      </p:pic>
    </p:spTree>
    <p:extLst>
      <p:ext uri="{BB962C8B-B14F-4D97-AF65-F5344CB8AC3E}">
        <p14:creationId xmlns:p14="http://schemas.microsoft.com/office/powerpoint/2010/main" val="169760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89D8A9-967D-635A-67A5-4DEAE9641DDE}"/>
              </a:ext>
            </a:extLst>
          </p:cNvPr>
          <p:cNvSpPr>
            <a:spLocks noGrp="1"/>
          </p:cNvSpPr>
          <p:nvPr>
            <p:ph type="title"/>
          </p:nvPr>
        </p:nvSpPr>
        <p:spPr>
          <a:xfrm>
            <a:off x="228600" y="348792"/>
            <a:ext cx="11732340" cy="672140"/>
          </a:xfrm>
        </p:spPr>
        <p:txBody>
          <a:bodyPr/>
          <a:lstStyle/>
          <a:p>
            <a:r>
              <a:rPr lang="fr-FR" dirty="0"/>
              <a:t>témoignages</a:t>
            </a:r>
          </a:p>
        </p:txBody>
      </p:sp>
      <p:sp>
        <p:nvSpPr>
          <p:cNvPr id="3" name="Espace réservé de la date 2">
            <a:extLst>
              <a:ext uri="{FF2B5EF4-FFF2-40B4-BE49-F238E27FC236}">
                <a16:creationId xmlns:a16="http://schemas.microsoft.com/office/drawing/2014/main" id="{C6736D75-0E67-B970-BF17-FA1363A0F036}"/>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523668C1-EDA0-4329-1674-D8D2DC2EFA2C}"/>
              </a:ext>
            </a:extLst>
          </p:cNvPr>
          <p:cNvSpPr>
            <a:spLocks noGrp="1"/>
          </p:cNvSpPr>
          <p:nvPr>
            <p:ph type="ftr" sz="quarter" idx="11"/>
          </p:nvPr>
        </p:nvSpPr>
        <p:spPr/>
        <p:txBody>
          <a:bodyPr/>
          <a:lstStyle/>
          <a:p>
            <a:r>
              <a:rPr lang="fr-FR"/>
              <a:t>Conférence Châteaubriant DOCS et DOCCR</a:t>
            </a:r>
            <a:endParaRPr lang="fr-FR" dirty="0"/>
          </a:p>
        </p:txBody>
      </p:sp>
      <p:pic>
        <p:nvPicPr>
          <p:cNvPr id="10" name="Image 9">
            <a:extLst>
              <a:ext uri="{FF2B5EF4-FFF2-40B4-BE49-F238E27FC236}">
                <a16:creationId xmlns:a16="http://schemas.microsoft.com/office/drawing/2014/main" id="{1652A70F-000E-B85D-7F41-96420559886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9595" y="970608"/>
            <a:ext cx="8362766" cy="5398146"/>
          </a:xfrm>
          <a:prstGeom prst="rect">
            <a:avLst/>
          </a:prstGeom>
        </p:spPr>
      </p:pic>
      <p:sp>
        <p:nvSpPr>
          <p:cNvPr id="11" name="Espace réservé du contenu 37">
            <a:extLst>
              <a:ext uri="{FF2B5EF4-FFF2-40B4-BE49-F238E27FC236}">
                <a16:creationId xmlns:a16="http://schemas.microsoft.com/office/drawing/2014/main" id="{2E23BD6A-396C-835E-8EF7-D9558011E6E5}"/>
              </a:ext>
            </a:extLst>
          </p:cNvPr>
          <p:cNvSpPr txBox="1">
            <a:spLocks/>
          </p:cNvSpPr>
          <p:nvPr/>
        </p:nvSpPr>
        <p:spPr>
          <a:xfrm>
            <a:off x="9277164" y="5575178"/>
            <a:ext cx="2475565" cy="41084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lvl="3"/>
            <a:r>
              <a:rPr lang="fr-FR" sz="1000" dirty="0"/>
              <a:t>https://jefaismondepistage.e-cancer.fr/cancers-du-sein/</a:t>
            </a:r>
          </a:p>
        </p:txBody>
      </p:sp>
    </p:spTree>
    <p:extLst>
      <p:ext uri="{BB962C8B-B14F-4D97-AF65-F5344CB8AC3E}">
        <p14:creationId xmlns:p14="http://schemas.microsoft.com/office/powerpoint/2010/main" val="1708282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4C1ACE2-DAD8-0F91-3A10-FC390C74D77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A2C6D1C3-17ED-8A70-48F6-155F7B580D65}"/>
              </a:ext>
            </a:extLst>
          </p:cNvPr>
          <p:cNvSpPr>
            <a:spLocks noGrp="1"/>
          </p:cNvSpPr>
          <p:nvPr>
            <p:ph type="ftr" sz="quarter" idx="11"/>
          </p:nvPr>
        </p:nvSpPr>
        <p:spPr/>
        <p:txBody>
          <a:bodyPr/>
          <a:lstStyle/>
          <a:p>
            <a:r>
              <a:rPr lang="fr-FR"/>
              <a:t>Conférence Châteaubriant DOCS et DOCCR</a:t>
            </a:r>
          </a:p>
        </p:txBody>
      </p:sp>
      <p:sp>
        <p:nvSpPr>
          <p:cNvPr id="6" name="Titre 5">
            <a:extLst>
              <a:ext uri="{FF2B5EF4-FFF2-40B4-BE49-F238E27FC236}">
                <a16:creationId xmlns:a16="http://schemas.microsoft.com/office/drawing/2014/main" id="{A5B86C0B-238D-1518-A082-CC054522880E}"/>
              </a:ext>
            </a:extLst>
          </p:cNvPr>
          <p:cNvSpPr>
            <a:spLocks noGrp="1"/>
          </p:cNvSpPr>
          <p:nvPr>
            <p:ph type="title"/>
          </p:nvPr>
        </p:nvSpPr>
        <p:spPr/>
        <p:txBody>
          <a:bodyPr/>
          <a:lstStyle/>
          <a:p>
            <a:r>
              <a:rPr lang="fr-FR" dirty="0"/>
              <a:t>Le dépistage organisé du cancer colo-rectal</a:t>
            </a:r>
          </a:p>
        </p:txBody>
      </p:sp>
      <p:sp>
        <p:nvSpPr>
          <p:cNvPr id="7" name="Espace réservé du texte 6">
            <a:extLst>
              <a:ext uri="{FF2B5EF4-FFF2-40B4-BE49-F238E27FC236}">
                <a16:creationId xmlns:a16="http://schemas.microsoft.com/office/drawing/2014/main" id="{709656E3-EEFC-C208-430B-A785A39F6AD8}"/>
              </a:ext>
            </a:extLst>
          </p:cNvPr>
          <p:cNvSpPr>
            <a:spLocks noGrp="1"/>
          </p:cNvSpPr>
          <p:nvPr>
            <p:ph type="body" sz="quarter" idx="12"/>
          </p:nvPr>
        </p:nvSpPr>
        <p:spPr/>
        <p:txBody>
          <a:bodyPr>
            <a:normAutofit fontScale="92500" lnSpcReduction="10000"/>
          </a:bodyPr>
          <a:lstStyle/>
          <a:p>
            <a:r>
              <a:rPr lang="fr-FR" dirty="0"/>
              <a:t>Partie 04</a:t>
            </a:r>
          </a:p>
        </p:txBody>
      </p:sp>
    </p:spTree>
    <p:extLst>
      <p:ext uri="{BB962C8B-B14F-4D97-AF65-F5344CB8AC3E}">
        <p14:creationId xmlns:p14="http://schemas.microsoft.com/office/powerpoint/2010/main" val="2422454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57"/>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111045" y="2616669"/>
            <a:ext cx="10136075" cy="1893187"/>
          </a:xfrm>
        </p:spPr>
        <p:txBody>
          <a:bodyPr>
            <a:noAutofit/>
          </a:bodyPr>
          <a:lstStyle/>
          <a:p>
            <a:r>
              <a:rPr lang="fr-FR" sz="1800" b="0" dirty="0">
                <a:latin typeface="Montserrat Medium" panose="00000600000000000000" pitchFamily="2" charset="0"/>
              </a:rPr>
              <a:t>Le cancer colorectal est </a:t>
            </a:r>
            <a:r>
              <a:rPr lang="fr-FR" sz="1800" dirty="0">
                <a:latin typeface="Montserrat Medium" panose="00000600000000000000" pitchFamily="2" charset="0"/>
              </a:rPr>
              <a:t>le 2</a:t>
            </a:r>
            <a:r>
              <a:rPr lang="fr-FR" sz="1800" baseline="30000" dirty="0">
                <a:latin typeface="Montserrat Medium" panose="00000600000000000000" pitchFamily="2" charset="0"/>
              </a:rPr>
              <a:t>ème</a:t>
            </a:r>
            <a:r>
              <a:rPr lang="fr-FR" sz="1800" dirty="0">
                <a:latin typeface="Montserrat Medium" panose="00000600000000000000" pitchFamily="2" charset="0"/>
              </a:rPr>
              <a:t> cancer le plus fréquent chez la femme</a:t>
            </a:r>
            <a:r>
              <a:rPr lang="fr-FR" sz="1800" b="0" dirty="0">
                <a:latin typeface="Montserrat Medium" panose="00000600000000000000" pitchFamily="2" charset="0"/>
              </a:rPr>
              <a:t>, </a:t>
            </a:r>
            <a:br>
              <a:rPr lang="fr-FR" sz="1800" b="0" dirty="0">
                <a:latin typeface="Montserrat Medium" panose="00000600000000000000" pitchFamily="2" charset="0"/>
              </a:rPr>
            </a:br>
            <a:r>
              <a:rPr lang="fr-FR" sz="1800" b="0" dirty="0">
                <a:latin typeface="Montserrat Medium" panose="00000600000000000000" pitchFamily="2" charset="0"/>
              </a:rPr>
              <a:t>juste après celui du sein !</a:t>
            </a:r>
          </a:p>
          <a:p>
            <a:r>
              <a:rPr lang="fr-FR" sz="1800" b="0" dirty="0">
                <a:latin typeface="Montserrat Medium" panose="00000600000000000000" pitchFamily="2" charset="0"/>
              </a:rPr>
              <a:t>Il est le </a:t>
            </a:r>
            <a:r>
              <a:rPr lang="fr-FR" sz="1800" dirty="0">
                <a:latin typeface="Montserrat Medium" panose="00000600000000000000" pitchFamily="2" charset="0"/>
              </a:rPr>
              <a:t>3</a:t>
            </a:r>
            <a:r>
              <a:rPr lang="fr-FR" sz="1800" baseline="30000" dirty="0">
                <a:latin typeface="Montserrat Medium" panose="00000600000000000000" pitchFamily="2" charset="0"/>
              </a:rPr>
              <a:t>ème</a:t>
            </a:r>
            <a:r>
              <a:rPr lang="fr-FR" sz="1800" dirty="0">
                <a:latin typeface="Montserrat Medium" panose="00000600000000000000" pitchFamily="2" charset="0"/>
              </a:rPr>
              <a:t> cancer chez l’homme </a:t>
            </a:r>
            <a:r>
              <a:rPr lang="fr-FR" sz="1800" b="0" dirty="0">
                <a:latin typeface="Montserrat Medium" panose="00000600000000000000" pitchFamily="2" charset="0"/>
              </a:rPr>
              <a:t>après le cancer de la prostate et du poumon</a:t>
            </a:r>
          </a:p>
          <a:p>
            <a:r>
              <a:rPr lang="fr-FR" sz="1800" b="0" dirty="0">
                <a:latin typeface="Montserrat Medium" panose="00000600000000000000" pitchFamily="2" charset="0"/>
              </a:rPr>
              <a:t> </a:t>
            </a:r>
          </a:p>
          <a:p>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Le cancer colorectal ne survient que chez l’homme ?</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579279" y="1017877"/>
            <a:ext cx="1229894" cy="7067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err="1">
                <a:solidFill>
                  <a:schemeClr val="bg2"/>
                </a:solidFill>
                <a:latin typeface="Delius Unicase" panose="02000603000000000000" pitchFamily="2" charset="0"/>
              </a:rPr>
              <a:t>fAUX</a:t>
            </a:r>
            <a:r>
              <a:rPr lang="fr-FR" sz="2400" dirty="0">
                <a:solidFill>
                  <a:schemeClr val="bg2"/>
                </a:solidFill>
                <a:latin typeface="Delius Unicase" panose="02000603000000000000" pitchFamily="2" charset="0"/>
              </a:rPr>
              <a:t> !</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192699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8E9D0C9-CD4C-99BE-0050-247DBCDCC8A1}"/>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CB7C0891-49D4-E675-4A0F-9B2E060FACDF}"/>
              </a:ext>
            </a:extLst>
          </p:cNvPr>
          <p:cNvSpPr>
            <a:spLocks noGrp="1"/>
          </p:cNvSpPr>
          <p:nvPr>
            <p:ph type="ftr" sz="quarter" idx="11"/>
          </p:nvPr>
        </p:nvSpPr>
        <p:spPr/>
        <p:txBody>
          <a:bodyPr/>
          <a:lstStyle/>
          <a:p>
            <a:r>
              <a:rPr lang="fr-FR"/>
              <a:t>Conférence Châteaubriant DOCS et DOCCR</a:t>
            </a:r>
          </a:p>
        </p:txBody>
      </p:sp>
      <p:sp>
        <p:nvSpPr>
          <p:cNvPr id="8" name="Rectangle : coins arrondis 7">
            <a:extLst>
              <a:ext uri="{FF2B5EF4-FFF2-40B4-BE49-F238E27FC236}">
                <a16:creationId xmlns:a16="http://schemas.microsoft.com/office/drawing/2014/main" id="{77C1904D-BD2D-3AE7-1EFA-D205AF1D5A5F}"/>
              </a:ext>
            </a:extLst>
          </p:cNvPr>
          <p:cNvSpPr/>
          <p:nvPr/>
        </p:nvSpPr>
        <p:spPr>
          <a:xfrm>
            <a:off x="400051" y="409576"/>
            <a:ext cx="11391899" cy="5753099"/>
          </a:xfrm>
          <a:prstGeom prst="roundRect">
            <a:avLst>
              <a:gd name="adj" fmla="val 1120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43 300</a:t>
            </a:r>
          </a:p>
        </p:txBody>
      </p:sp>
      <p:sp>
        <p:nvSpPr>
          <p:cNvPr id="9" name="ZoneTexte 8">
            <a:extLst>
              <a:ext uri="{FF2B5EF4-FFF2-40B4-BE49-F238E27FC236}">
                <a16:creationId xmlns:a16="http://schemas.microsoft.com/office/drawing/2014/main" id="{687EFA80-45D5-AB3D-74F5-15B2976BF629}"/>
              </a:ext>
            </a:extLst>
          </p:cNvPr>
          <p:cNvSpPr txBox="1"/>
          <p:nvPr/>
        </p:nvSpPr>
        <p:spPr>
          <a:xfrm>
            <a:off x="2486025" y="838200"/>
            <a:ext cx="7219950" cy="461665"/>
          </a:xfrm>
          <a:prstGeom prst="rect">
            <a:avLst/>
          </a:prstGeom>
          <a:noFill/>
        </p:spPr>
        <p:txBody>
          <a:bodyPr wrap="square" rtlCol="0">
            <a:spAutoFit/>
          </a:bodyPr>
          <a:lstStyle/>
          <a:p>
            <a:pPr algn="ctr"/>
            <a:r>
              <a:rPr lang="fr-FR" sz="2400" b="1" dirty="0">
                <a:latin typeface="Delius Unicase" panose="02000603000000000000" pitchFamily="2" charset="0"/>
              </a:rPr>
              <a:t>Le cancer colorectal</a:t>
            </a:r>
          </a:p>
        </p:txBody>
      </p:sp>
      <p:sp>
        <p:nvSpPr>
          <p:cNvPr id="10" name="ZoneTexte 9">
            <a:extLst>
              <a:ext uri="{FF2B5EF4-FFF2-40B4-BE49-F238E27FC236}">
                <a16:creationId xmlns:a16="http://schemas.microsoft.com/office/drawing/2014/main" id="{A5DAA0E3-BBDD-DBF5-161B-1EDBAD1937B3}"/>
              </a:ext>
            </a:extLst>
          </p:cNvPr>
          <p:cNvSpPr txBox="1"/>
          <p:nvPr/>
        </p:nvSpPr>
        <p:spPr>
          <a:xfrm>
            <a:off x="6007781" y="1572732"/>
            <a:ext cx="18654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chemeClr val="tx2"/>
                </a:solidFill>
                <a:effectLst/>
                <a:uLnTx/>
                <a:uFillTx/>
                <a:latin typeface="Delius Unicase" panose="02000603000000000000" pitchFamily="2" charset="0"/>
                <a:ea typeface="Tahoma" panose="020B0604030504040204" pitchFamily="34" charset="0"/>
                <a:cs typeface="Tahoma" panose="020B0604030504040204" pitchFamily="34" charset="0"/>
              </a:rPr>
              <a:t>9 cas sur 10  </a:t>
            </a:r>
          </a:p>
        </p:txBody>
      </p:sp>
      <p:sp>
        <p:nvSpPr>
          <p:cNvPr id="11" name="ZoneTexte 10">
            <a:extLst>
              <a:ext uri="{FF2B5EF4-FFF2-40B4-BE49-F238E27FC236}">
                <a16:creationId xmlns:a16="http://schemas.microsoft.com/office/drawing/2014/main" id="{DB6C4C5E-FF7D-EA26-7929-CDBFBBE7DF63}"/>
              </a:ext>
            </a:extLst>
          </p:cNvPr>
          <p:cNvSpPr txBox="1"/>
          <p:nvPr/>
        </p:nvSpPr>
        <p:spPr>
          <a:xfrm>
            <a:off x="6007782" y="1912066"/>
            <a:ext cx="571830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solidFill>
                <a:latin typeface="Montserrat SemiBold" panose="00000700000000000000" pitchFamily="2" charset="0"/>
                <a:ea typeface="Tahoma" panose="020B0604030504040204" pitchFamily="34" charset="0"/>
                <a:cs typeface="Tahoma" panose="020B0604030504040204" pitchFamily="34" charset="0"/>
              </a:rPr>
              <a:t>CANCER COLORECRAL GUÉRIT SI DÉTECTÉ TÔT</a:t>
            </a:r>
            <a:endPar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endParaRPr>
          </a:p>
        </p:txBody>
      </p:sp>
      <p:grpSp>
        <p:nvGrpSpPr>
          <p:cNvPr id="24" name="Groupe 23">
            <a:extLst>
              <a:ext uri="{FF2B5EF4-FFF2-40B4-BE49-F238E27FC236}">
                <a16:creationId xmlns:a16="http://schemas.microsoft.com/office/drawing/2014/main" id="{8BD01AD0-E567-928D-1041-C9D922BC4C6B}"/>
              </a:ext>
            </a:extLst>
          </p:cNvPr>
          <p:cNvGrpSpPr/>
          <p:nvPr/>
        </p:nvGrpSpPr>
        <p:grpSpPr>
          <a:xfrm>
            <a:off x="5636848" y="3938170"/>
            <a:ext cx="2946871" cy="1394486"/>
            <a:chOff x="8219897" y="3491429"/>
            <a:chExt cx="2946871" cy="1394486"/>
          </a:xfrm>
        </p:grpSpPr>
        <p:sp>
          <p:nvSpPr>
            <p:cNvPr id="13" name="ZoneTexte 12">
              <a:extLst>
                <a:ext uri="{FF2B5EF4-FFF2-40B4-BE49-F238E27FC236}">
                  <a16:creationId xmlns:a16="http://schemas.microsoft.com/office/drawing/2014/main" id="{5BFFFCAD-5D26-87EA-E28B-4B5BF9573A53}"/>
                </a:ext>
              </a:extLst>
            </p:cNvPr>
            <p:cNvSpPr txBox="1"/>
            <p:nvPr/>
          </p:nvSpPr>
          <p:spPr>
            <a:xfrm>
              <a:off x="8219897" y="4054918"/>
              <a:ext cx="29468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SERA TOUCHÉE PAR </a:t>
              </a:r>
              <a:b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b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LE CANCER COLORECTAL </a:t>
              </a:r>
              <a:b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br>
              <a:r>
                <a:rPr kumimoji="0" lang="fr-FR" sz="1600" i="0" u="none" strike="noStrike" kern="1200" spc="0" normalizeH="0" noProof="0" dirty="0">
                  <a:ln>
                    <a:noFill/>
                  </a:ln>
                  <a:solidFill>
                    <a:prstClr val="black"/>
                  </a:solidFill>
                  <a:effectLst/>
                  <a:uLnTx/>
                  <a:uFillTx/>
                  <a:latin typeface="Montserrat SemiBold" panose="00000700000000000000" pitchFamily="2" charset="0"/>
                  <a:ea typeface="Tahoma" panose="020B0604030504040204" pitchFamily="34" charset="0"/>
                  <a:cs typeface="Tahoma" panose="020B0604030504040204" pitchFamily="34" charset="0"/>
                </a:rPr>
                <a:t>AU COURS DE SA VIE </a:t>
              </a:r>
            </a:p>
          </p:txBody>
        </p:sp>
        <p:sp>
          <p:nvSpPr>
            <p:cNvPr id="15" name="ZoneTexte 14">
              <a:extLst>
                <a:ext uri="{FF2B5EF4-FFF2-40B4-BE49-F238E27FC236}">
                  <a16:creationId xmlns:a16="http://schemas.microsoft.com/office/drawing/2014/main" id="{D6176A28-99E2-9ADE-5625-DB806633580B}"/>
                </a:ext>
              </a:extLst>
            </p:cNvPr>
            <p:cNvSpPr txBox="1"/>
            <p:nvPr/>
          </p:nvSpPr>
          <p:spPr>
            <a:xfrm>
              <a:off x="8272831" y="3491429"/>
              <a:ext cx="1798259" cy="605294"/>
            </a:xfrm>
            <a:prstGeom prst="rect">
              <a:avLst/>
            </a:prstGeom>
            <a:noFill/>
          </p:spPr>
          <p:txBody>
            <a:bodyPr wrap="square" rtlCol="0">
              <a:spAutoFit/>
            </a:bodyPr>
            <a:lstStyle/>
            <a:p>
              <a:pPr>
                <a:lnSpc>
                  <a:spcPts val="2000"/>
                </a:lnSpc>
              </a:pPr>
              <a:r>
                <a:rPr lang="fr-FR" b="1" dirty="0">
                  <a:solidFill>
                    <a:schemeClr val="tx2"/>
                  </a:solidFill>
                  <a:latin typeface="Delius Unicase" panose="02000603000000000000" pitchFamily="2" charset="0"/>
                </a:rPr>
                <a:t>1 personne </a:t>
              </a:r>
              <a:br>
                <a:rPr lang="fr-FR" b="1" dirty="0">
                  <a:solidFill>
                    <a:schemeClr val="tx2"/>
                  </a:solidFill>
                  <a:latin typeface="Delius Unicase" panose="02000603000000000000" pitchFamily="2" charset="0"/>
                </a:rPr>
              </a:br>
              <a:r>
                <a:rPr lang="fr-FR" b="1" dirty="0">
                  <a:solidFill>
                    <a:schemeClr val="tx2"/>
                  </a:solidFill>
                  <a:latin typeface="Delius Unicase" panose="02000603000000000000" pitchFamily="2" charset="0"/>
                </a:rPr>
                <a:t>/ 20 à 30</a:t>
              </a:r>
              <a:endParaRPr lang="fr-FR" sz="1600" b="1" dirty="0">
                <a:solidFill>
                  <a:schemeClr val="tx2"/>
                </a:solidFill>
                <a:latin typeface="Delius Unicase" panose="02000603000000000000" pitchFamily="2" charset="0"/>
              </a:endParaRPr>
            </a:p>
          </p:txBody>
        </p:sp>
      </p:grpSp>
      <p:grpSp>
        <p:nvGrpSpPr>
          <p:cNvPr id="29" name="Groupe 28">
            <a:extLst>
              <a:ext uri="{FF2B5EF4-FFF2-40B4-BE49-F238E27FC236}">
                <a16:creationId xmlns:a16="http://schemas.microsoft.com/office/drawing/2014/main" id="{B6BF5012-C318-C9AA-376C-AC67BF0F873B}"/>
              </a:ext>
            </a:extLst>
          </p:cNvPr>
          <p:cNvGrpSpPr/>
          <p:nvPr/>
        </p:nvGrpSpPr>
        <p:grpSpPr>
          <a:xfrm>
            <a:off x="915136" y="878339"/>
            <a:ext cx="3393101" cy="1824152"/>
            <a:chOff x="1148816" y="1366019"/>
            <a:chExt cx="3393101" cy="1824152"/>
          </a:xfrm>
        </p:grpSpPr>
        <p:grpSp>
          <p:nvGrpSpPr>
            <p:cNvPr id="28" name="Groupe 27">
              <a:extLst>
                <a:ext uri="{FF2B5EF4-FFF2-40B4-BE49-F238E27FC236}">
                  <a16:creationId xmlns:a16="http://schemas.microsoft.com/office/drawing/2014/main" id="{52CB7762-DA98-9D2C-B870-8489FAF68F5A}"/>
                </a:ext>
              </a:extLst>
            </p:cNvPr>
            <p:cNvGrpSpPr/>
            <p:nvPr/>
          </p:nvGrpSpPr>
          <p:grpSpPr>
            <a:xfrm>
              <a:off x="1148816" y="1366019"/>
              <a:ext cx="3393101" cy="1824152"/>
              <a:chOff x="1148816" y="1366019"/>
              <a:chExt cx="3393101" cy="1824152"/>
            </a:xfrm>
          </p:grpSpPr>
          <p:pic>
            <p:nvPicPr>
              <p:cNvPr id="82" name="Graphique 81">
                <a:extLst>
                  <a:ext uri="{FF2B5EF4-FFF2-40B4-BE49-F238E27FC236}">
                    <a16:creationId xmlns:a16="http://schemas.microsoft.com/office/drawing/2014/main" id="{2B0BD596-D4D4-4FCB-5B69-D0AE35271C6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48816" y="1366019"/>
                <a:ext cx="1746528" cy="1824152"/>
              </a:xfrm>
              <a:prstGeom prst="rect">
                <a:avLst/>
              </a:prstGeom>
            </p:spPr>
          </p:pic>
          <p:grpSp>
            <p:nvGrpSpPr>
              <p:cNvPr id="16" name="Groupe 15">
                <a:extLst>
                  <a:ext uri="{FF2B5EF4-FFF2-40B4-BE49-F238E27FC236}">
                    <a16:creationId xmlns:a16="http://schemas.microsoft.com/office/drawing/2014/main" id="{FE277610-7961-5034-57EE-082F2D05045C}"/>
                  </a:ext>
                </a:extLst>
              </p:cNvPr>
              <p:cNvGrpSpPr/>
              <p:nvPr/>
            </p:nvGrpSpPr>
            <p:grpSpPr>
              <a:xfrm>
                <a:off x="2072831" y="1764031"/>
                <a:ext cx="2469086" cy="752177"/>
                <a:chOff x="322928" y="1587979"/>
                <a:chExt cx="2469086" cy="752177"/>
              </a:xfrm>
            </p:grpSpPr>
            <p:pic>
              <p:nvPicPr>
                <p:cNvPr id="17" name="Graphique 16">
                  <a:extLst>
                    <a:ext uri="{FF2B5EF4-FFF2-40B4-BE49-F238E27FC236}">
                      <a16:creationId xmlns:a16="http://schemas.microsoft.com/office/drawing/2014/main" id="{1F302521-05C1-9DDA-0D35-5ABFAE11925C}"/>
                    </a:ext>
                  </a:extLst>
                </p:cNvPr>
                <p:cNvPicPr preferRelativeResize="0">
                  <a:picLocks/>
                </p:cNvPicPr>
                <p:nvPr/>
              </p:nvPicPr>
              <p:blipFill>
                <a:blip r:embed="rId5">
                  <a:extLst>
                    <a:ext uri="{96DAC541-7B7A-43D3-8B79-37D633B846F1}">
                      <asvg:svgBlip xmlns="" xmlns:asvg="http://schemas.microsoft.com/office/drawing/2016/SVG/main" r:embed="rId6"/>
                    </a:ext>
                  </a:extLst>
                </a:blip>
                <a:stretch>
                  <a:fillRect/>
                </a:stretch>
              </p:blipFill>
              <p:spPr>
                <a:xfrm>
                  <a:off x="323193" y="1587979"/>
                  <a:ext cx="1874634" cy="461665"/>
                </a:xfrm>
                <a:prstGeom prst="rect">
                  <a:avLst/>
                </a:prstGeom>
              </p:spPr>
            </p:pic>
            <p:sp>
              <p:nvSpPr>
                <p:cNvPr id="18" name="ZoneTexte 17">
                  <a:extLst>
                    <a:ext uri="{FF2B5EF4-FFF2-40B4-BE49-F238E27FC236}">
                      <a16:creationId xmlns:a16="http://schemas.microsoft.com/office/drawing/2014/main" id="{36FC9F4D-B6B3-7C36-EA86-D7C776FE5637}"/>
                    </a:ext>
                  </a:extLst>
                </p:cNvPr>
                <p:cNvSpPr txBox="1"/>
                <p:nvPr/>
              </p:nvSpPr>
              <p:spPr>
                <a:xfrm>
                  <a:off x="322929" y="2001602"/>
                  <a:ext cx="24690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prstClr val="black"/>
                      </a:solidFill>
                      <a:latin typeface="Montserrat SemiBold" panose="00000700000000000000" pitchFamily="2" charset="0"/>
                      <a:ea typeface="Tahoma" panose="020B0604030504040204" pitchFamily="34" charset="0"/>
                      <a:cs typeface="Tahoma" panose="020B0604030504040204" pitchFamily="34" charset="0"/>
                    </a:rPr>
                    <a:t>LE         MEURTRIER</a:t>
                  </a:r>
                  <a:endParaRPr kumimoji="0" lang="fr-FR" sz="1600" i="0" u="none" strike="noStrike" kern="1200" spc="0" normalizeH="0" noProof="0" dirty="0">
                    <a:ln>
                      <a:noFill/>
                    </a:ln>
                    <a:solidFill>
                      <a:srgbClr val="05316C"/>
                    </a:solidFill>
                    <a:effectLst/>
                    <a:uLnTx/>
                    <a:uFillTx/>
                    <a:latin typeface="Montserrat SemiBold" panose="00000700000000000000" pitchFamily="2" charset="0"/>
                    <a:ea typeface="Tahoma" panose="020B0604030504040204" pitchFamily="34" charset="0"/>
                    <a:cs typeface="Tahoma" panose="020B0604030504040204" pitchFamily="34" charset="0"/>
                  </a:endParaRPr>
                </a:p>
              </p:txBody>
            </p:sp>
            <p:sp>
              <p:nvSpPr>
                <p:cNvPr id="19" name="ZoneTexte 18">
                  <a:extLst>
                    <a:ext uri="{FF2B5EF4-FFF2-40B4-BE49-F238E27FC236}">
                      <a16:creationId xmlns:a16="http://schemas.microsoft.com/office/drawing/2014/main" id="{F9D228DC-4FEE-87F5-FD8A-8D2CB32080F3}"/>
                    </a:ext>
                  </a:extLst>
                </p:cNvPr>
                <p:cNvSpPr txBox="1"/>
                <p:nvPr/>
              </p:nvSpPr>
              <p:spPr>
                <a:xfrm>
                  <a:off x="322928" y="1634432"/>
                  <a:ext cx="20272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3E57A3"/>
                      </a:solidFill>
                      <a:latin typeface="Delius Unicase" panose="02000603000000000000" pitchFamily="2" charset="0"/>
                      <a:ea typeface="Tahoma" panose="020B0604030504040204" pitchFamily="34" charset="0"/>
                      <a:cs typeface="Tahoma" panose="020B0604030504040204" pitchFamily="34" charset="0"/>
                    </a:rPr>
                    <a:t>2</a:t>
                  </a:r>
                  <a:r>
                    <a:rPr lang="fr-FR" b="1" baseline="30000" dirty="0">
                      <a:solidFill>
                        <a:srgbClr val="3E57A3"/>
                      </a:solidFill>
                      <a:latin typeface="Delius Unicase" panose="02000603000000000000" pitchFamily="2" charset="0"/>
                      <a:ea typeface="Tahoma" panose="020B0604030504040204" pitchFamily="34" charset="0"/>
                      <a:cs typeface="Tahoma" panose="020B0604030504040204" pitchFamily="34" charset="0"/>
                    </a:rPr>
                    <a:t>ème</a:t>
                  </a:r>
                  <a:r>
                    <a:rPr lang="fr-FR" b="1" dirty="0">
                      <a:solidFill>
                        <a:srgbClr val="3E57A3"/>
                      </a:solidFill>
                      <a:latin typeface="Delius Unicase" panose="02000603000000000000" pitchFamily="2" charset="0"/>
                      <a:ea typeface="Tahoma" panose="020B0604030504040204" pitchFamily="34" charset="0"/>
                      <a:cs typeface="Tahoma" panose="020B0604030504040204" pitchFamily="34" charset="0"/>
                    </a:rPr>
                    <a:t> cancer</a:t>
                  </a:r>
                  <a:endParaRPr kumimoji="0" lang="fr-FR" b="1" i="0" u="none" strike="noStrike" kern="1200" cap="none" spc="0" normalizeH="0" baseline="0" noProof="0" dirty="0">
                    <a:ln>
                      <a:noFill/>
                    </a:ln>
                    <a:solidFill>
                      <a:srgbClr val="3E57A3"/>
                    </a:solidFill>
                    <a:effectLst/>
                    <a:uLnTx/>
                    <a:uFillTx/>
                    <a:latin typeface="Delius Unicase" panose="02000603000000000000" pitchFamily="2" charset="0"/>
                    <a:ea typeface="Tahoma" panose="020B0604030504040204" pitchFamily="34" charset="0"/>
                    <a:cs typeface="Tahoma" panose="020B0604030504040204" pitchFamily="34" charset="0"/>
                  </a:endParaRPr>
                </a:p>
              </p:txBody>
            </p:sp>
          </p:grpSp>
        </p:grpSp>
        <p:pic>
          <p:nvPicPr>
            <p:cNvPr id="111" name="Graphique 110">
              <a:extLst>
                <a:ext uri="{FF2B5EF4-FFF2-40B4-BE49-F238E27FC236}">
                  <a16:creationId xmlns:a16="http://schemas.microsoft.com/office/drawing/2014/main" id="{78E90C63-FF64-516E-1F03-88D148BA8BC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56347" y="2205481"/>
              <a:ext cx="326025" cy="326025"/>
            </a:xfrm>
            <a:prstGeom prst="rect">
              <a:avLst/>
            </a:prstGeom>
          </p:spPr>
        </p:pic>
      </p:grpSp>
      <p:sp>
        <p:nvSpPr>
          <p:cNvPr id="115" name="Espace réservé du contenu 37">
            <a:extLst>
              <a:ext uri="{FF2B5EF4-FFF2-40B4-BE49-F238E27FC236}">
                <a16:creationId xmlns:a16="http://schemas.microsoft.com/office/drawing/2014/main" id="{F9D728AD-CFF7-C98F-BFB5-6EA0330AC698}"/>
              </a:ext>
            </a:extLst>
          </p:cNvPr>
          <p:cNvSpPr txBox="1">
            <a:spLocks/>
          </p:cNvSpPr>
          <p:nvPr/>
        </p:nvSpPr>
        <p:spPr>
          <a:xfrm>
            <a:off x="1126070" y="5769389"/>
            <a:ext cx="10930466" cy="29653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lvl="3"/>
            <a:r>
              <a:rPr lang="fr-FR" sz="1000" dirty="0"/>
              <a:t>Estimation France de l’année 2023 – source : Institut NATIONAL DU CANCER </a:t>
            </a:r>
          </a:p>
        </p:txBody>
      </p:sp>
      <p:pic>
        <p:nvPicPr>
          <p:cNvPr id="22" name="Graphique 21">
            <a:extLst>
              <a:ext uri="{FF2B5EF4-FFF2-40B4-BE49-F238E27FC236}">
                <a16:creationId xmlns:a16="http://schemas.microsoft.com/office/drawing/2014/main" id="{7C2EE072-2F48-6D4F-9BCE-A0D5E02431B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016600" y="2365221"/>
            <a:ext cx="5183127" cy="495545"/>
          </a:xfrm>
          <a:prstGeom prst="rect">
            <a:avLst/>
          </a:prstGeom>
        </p:spPr>
      </p:pic>
      <p:grpSp>
        <p:nvGrpSpPr>
          <p:cNvPr id="36" name="Groupe 35">
            <a:extLst>
              <a:ext uri="{FF2B5EF4-FFF2-40B4-BE49-F238E27FC236}">
                <a16:creationId xmlns:a16="http://schemas.microsoft.com/office/drawing/2014/main" id="{9F25A673-02F9-3C6F-B4FC-E23AA5D2AB1A}"/>
              </a:ext>
            </a:extLst>
          </p:cNvPr>
          <p:cNvGrpSpPr/>
          <p:nvPr/>
        </p:nvGrpSpPr>
        <p:grpSpPr>
          <a:xfrm>
            <a:off x="2938594" y="2601847"/>
            <a:ext cx="2339000" cy="1612698"/>
            <a:chOff x="621696" y="4062735"/>
            <a:chExt cx="2339000" cy="1612698"/>
          </a:xfrm>
        </p:grpSpPr>
        <p:sp>
          <p:nvSpPr>
            <p:cNvPr id="91" name="ZoneTexte 90">
              <a:extLst>
                <a:ext uri="{FF2B5EF4-FFF2-40B4-BE49-F238E27FC236}">
                  <a16:creationId xmlns:a16="http://schemas.microsoft.com/office/drawing/2014/main" id="{C9D60BC9-D414-B973-1DFD-3B1E4DA9DDE7}"/>
                </a:ext>
              </a:extLst>
            </p:cNvPr>
            <p:cNvSpPr txBox="1"/>
            <p:nvPr/>
          </p:nvSpPr>
          <p:spPr>
            <a:xfrm>
              <a:off x="968346" y="4844436"/>
              <a:ext cx="1992350" cy="830997"/>
            </a:xfrm>
            <a:prstGeom prst="rect">
              <a:avLst/>
            </a:prstGeom>
            <a:noFill/>
          </p:spPr>
          <p:txBody>
            <a:bodyPr wrap="square" rtlCol="0">
              <a:spAutoFit/>
            </a:bodyPr>
            <a:lstStyle/>
            <a:p>
              <a:r>
                <a:rPr lang="fr-FR" sz="1600" dirty="0">
                  <a:latin typeface="Montserrat SemiBold" panose="00000700000000000000" pitchFamily="2" charset="0"/>
                </a:rPr>
                <a:t>NOUVEAUX CAS </a:t>
              </a:r>
            </a:p>
            <a:p>
              <a:r>
                <a:rPr lang="fr-FR" sz="1600" dirty="0">
                  <a:latin typeface="Montserrat SemiBold" panose="00000700000000000000" pitchFamily="2" charset="0"/>
                </a:rPr>
                <a:t>DIAGNOSTIQUÉS</a:t>
              </a:r>
            </a:p>
            <a:p>
              <a:r>
                <a:rPr lang="fr-FR" sz="1600" dirty="0">
                  <a:latin typeface="Montserrat SemiBold" panose="00000700000000000000" pitchFamily="2" charset="0"/>
                </a:rPr>
                <a:t>PAR AN</a:t>
              </a:r>
            </a:p>
          </p:txBody>
        </p:sp>
        <p:pic>
          <p:nvPicPr>
            <p:cNvPr id="12" name="Graphique 11">
              <a:extLst>
                <a:ext uri="{FF2B5EF4-FFF2-40B4-BE49-F238E27FC236}">
                  <a16:creationId xmlns:a16="http://schemas.microsoft.com/office/drawing/2014/main" id="{13CDA349-37A5-F11D-1CFB-D54C8AC25D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6583" y="4062735"/>
              <a:ext cx="1842388" cy="670424"/>
            </a:xfrm>
            <a:prstGeom prst="rect">
              <a:avLst/>
            </a:prstGeom>
          </p:spPr>
        </p:pic>
        <p:pic>
          <p:nvPicPr>
            <p:cNvPr id="25" name="Graphique 24">
              <a:extLst>
                <a:ext uri="{FF2B5EF4-FFF2-40B4-BE49-F238E27FC236}">
                  <a16:creationId xmlns:a16="http://schemas.microsoft.com/office/drawing/2014/main" id="{7F971334-046C-E2C7-9A22-124ACB43AAF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21696" y="4604963"/>
              <a:ext cx="326025" cy="326025"/>
            </a:xfrm>
            <a:prstGeom prst="rect">
              <a:avLst/>
            </a:prstGeom>
          </p:spPr>
        </p:pic>
      </p:grpSp>
      <p:grpSp>
        <p:nvGrpSpPr>
          <p:cNvPr id="37" name="Groupe 36">
            <a:extLst>
              <a:ext uri="{FF2B5EF4-FFF2-40B4-BE49-F238E27FC236}">
                <a16:creationId xmlns:a16="http://schemas.microsoft.com/office/drawing/2014/main" id="{D757CD7E-375C-4479-D410-69DDF8ECC355}"/>
              </a:ext>
            </a:extLst>
          </p:cNvPr>
          <p:cNvGrpSpPr/>
          <p:nvPr/>
        </p:nvGrpSpPr>
        <p:grpSpPr>
          <a:xfrm>
            <a:off x="9069729" y="3441095"/>
            <a:ext cx="2345317" cy="2188980"/>
            <a:chOff x="8985558" y="3685877"/>
            <a:chExt cx="2345317" cy="2188980"/>
          </a:xfrm>
        </p:grpSpPr>
        <p:pic>
          <p:nvPicPr>
            <p:cNvPr id="38" name="Image 37">
              <a:extLst>
                <a:ext uri="{FF2B5EF4-FFF2-40B4-BE49-F238E27FC236}">
                  <a16:creationId xmlns:a16="http://schemas.microsoft.com/office/drawing/2014/main" id="{BC071FF0-5059-FD2B-D375-19E151FC9F00}"/>
                </a:ext>
              </a:extLst>
            </p:cNvPr>
            <p:cNvPicPr>
              <a:picLocks noChangeAspect="1"/>
            </p:cNvPicPr>
            <p:nvPr/>
          </p:nvPicPr>
          <p:blipFill>
            <a:blip r:embed="rId12"/>
            <a:stretch>
              <a:fillRect/>
            </a:stretch>
          </p:blipFill>
          <p:spPr>
            <a:xfrm>
              <a:off x="9474869" y="4871337"/>
              <a:ext cx="1624900" cy="1003520"/>
            </a:xfrm>
            <a:prstGeom prst="rect">
              <a:avLst/>
            </a:prstGeom>
          </p:spPr>
        </p:pic>
        <p:grpSp>
          <p:nvGrpSpPr>
            <p:cNvPr id="23" name="Groupe 22">
              <a:extLst>
                <a:ext uri="{FF2B5EF4-FFF2-40B4-BE49-F238E27FC236}">
                  <a16:creationId xmlns:a16="http://schemas.microsoft.com/office/drawing/2014/main" id="{5FE0B1C9-A8A6-4930-D952-A1B63B1E52C1}"/>
                </a:ext>
              </a:extLst>
            </p:cNvPr>
            <p:cNvGrpSpPr/>
            <p:nvPr/>
          </p:nvGrpSpPr>
          <p:grpSpPr>
            <a:xfrm>
              <a:off x="8985558" y="3685877"/>
              <a:ext cx="2345317" cy="1127563"/>
              <a:chOff x="5660290" y="4207095"/>
              <a:chExt cx="2345317" cy="1127563"/>
            </a:xfrm>
          </p:grpSpPr>
          <p:sp>
            <p:nvSpPr>
              <p:cNvPr id="92" name="ZoneTexte 91">
                <a:extLst>
                  <a:ext uri="{FF2B5EF4-FFF2-40B4-BE49-F238E27FC236}">
                    <a16:creationId xmlns:a16="http://schemas.microsoft.com/office/drawing/2014/main" id="{82C5DF24-4880-B916-B7E3-98BD56F8ED69}"/>
                  </a:ext>
                </a:extLst>
              </p:cNvPr>
              <p:cNvSpPr txBox="1"/>
              <p:nvPr/>
            </p:nvSpPr>
            <p:spPr>
              <a:xfrm>
                <a:off x="6056515" y="4996104"/>
                <a:ext cx="1949092" cy="338554"/>
              </a:xfrm>
              <a:prstGeom prst="rect">
                <a:avLst/>
              </a:prstGeom>
              <a:noFill/>
            </p:spPr>
            <p:txBody>
              <a:bodyPr wrap="square" rtlCol="0">
                <a:spAutoFit/>
              </a:bodyPr>
              <a:lstStyle/>
              <a:p>
                <a:r>
                  <a:rPr lang="fr-FR" sz="1600" dirty="0">
                    <a:latin typeface="Montserrat SemiBold" panose="00000700000000000000" pitchFamily="2" charset="0"/>
                  </a:rPr>
                  <a:t>DÉCÈS PAR AN</a:t>
                </a:r>
              </a:p>
            </p:txBody>
          </p:sp>
          <p:pic>
            <p:nvPicPr>
              <p:cNvPr id="2" name="Graphique 1">
                <a:extLst>
                  <a:ext uri="{FF2B5EF4-FFF2-40B4-BE49-F238E27FC236}">
                    <a16:creationId xmlns:a16="http://schemas.microsoft.com/office/drawing/2014/main" id="{15F12435-A637-91AA-C4C7-D89417EF176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60290" y="4746287"/>
                <a:ext cx="326025" cy="326025"/>
              </a:xfrm>
              <a:prstGeom prst="rect">
                <a:avLst/>
              </a:prstGeom>
            </p:spPr>
          </p:pic>
          <p:pic>
            <p:nvPicPr>
              <p:cNvPr id="20" name="Graphique 19">
                <a:extLst>
                  <a:ext uri="{FF2B5EF4-FFF2-40B4-BE49-F238E27FC236}">
                    <a16:creationId xmlns:a16="http://schemas.microsoft.com/office/drawing/2014/main" id="{C7EEAC93-6F48-6A76-6226-547E387BFD2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034604" y="4207095"/>
                <a:ext cx="1798258" cy="661718"/>
              </a:xfrm>
              <a:prstGeom prst="rect">
                <a:avLst/>
              </a:prstGeom>
            </p:spPr>
          </p:pic>
        </p:grpSp>
      </p:grpSp>
      <p:pic>
        <p:nvPicPr>
          <p:cNvPr id="39" name="Image 38">
            <a:extLst>
              <a:ext uri="{FF2B5EF4-FFF2-40B4-BE49-F238E27FC236}">
                <a16:creationId xmlns:a16="http://schemas.microsoft.com/office/drawing/2014/main" id="{C6968032-8853-A4DA-A99D-C1E211FF7351}"/>
              </a:ext>
            </a:extLst>
          </p:cNvPr>
          <p:cNvPicPr>
            <a:picLocks noChangeAspect="1"/>
          </p:cNvPicPr>
          <p:nvPr/>
        </p:nvPicPr>
        <p:blipFill>
          <a:blip r:embed="rId12"/>
          <a:stretch>
            <a:fillRect/>
          </a:stretch>
        </p:blipFill>
        <p:spPr>
          <a:xfrm>
            <a:off x="1067656" y="4548335"/>
            <a:ext cx="1624900" cy="1003520"/>
          </a:xfrm>
          <a:prstGeom prst="rect">
            <a:avLst/>
          </a:prstGeom>
        </p:spPr>
      </p:pic>
      <p:sp>
        <p:nvSpPr>
          <p:cNvPr id="33" name="ZoneTexte 32">
            <a:extLst>
              <a:ext uri="{FF2B5EF4-FFF2-40B4-BE49-F238E27FC236}">
                <a16:creationId xmlns:a16="http://schemas.microsoft.com/office/drawing/2014/main" id="{BFB7AFE7-3103-AF01-2D6B-E648BCF17586}"/>
              </a:ext>
            </a:extLst>
          </p:cNvPr>
          <p:cNvSpPr txBox="1"/>
          <p:nvPr/>
        </p:nvSpPr>
        <p:spPr>
          <a:xfrm>
            <a:off x="752379" y="3950193"/>
            <a:ext cx="2262494" cy="584775"/>
          </a:xfrm>
          <a:prstGeom prst="rect">
            <a:avLst/>
          </a:prstGeom>
          <a:noFill/>
        </p:spPr>
        <p:txBody>
          <a:bodyPr wrap="square" rtlCol="0">
            <a:spAutoFit/>
          </a:bodyPr>
          <a:lstStyle/>
          <a:p>
            <a:pPr algn="ctr"/>
            <a:r>
              <a:rPr lang="fr-FR" sz="1600" dirty="0">
                <a:latin typeface="Montserrat SemiBold" panose="00000700000000000000" pitchFamily="2" charset="0"/>
              </a:rPr>
              <a:t>ÂGE MÉDIAN </a:t>
            </a:r>
          </a:p>
          <a:p>
            <a:pPr algn="ctr"/>
            <a:r>
              <a:rPr lang="fr-FR" sz="1600" dirty="0">
                <a:latin typeface="Montserrat SemiBold" panose="00000700000000000000" pitchFamily="2" charset="0"/>
              </a:rPr>
              <a:t>DU DIAGNOSTIC</a:t>
            </a:r>
          </a:p>
        </p:txBody>
      </p:sp>
      <p:sp>
        <p:nvSpPr>
          <p:cNvPr id="41" name="Ellipse 40">
            <a:extLst>
              <a:ext uri="{FF2B5EF4-FFF2-40B4-BE49-F238E27FC236}">
                <a16:creationId xmlns:a16="http://schemas.microsoft.com/office/drawing/2014/main" id="{CA6C1C63-ED77-C002-EA8B-D74353163AE0}"/>
              </a:ext>
            </a:extLst>
          </p:cNvPr>
          <p:cNvSpPr/>
          <p:nvPr/>
        </p:nvSpPr>
        <p:spPr>
          <a:xfrm>
            <a:off x="1256520" y="4698909"/>
            <a:ext cx="381000" cy="3806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49ABA303-54E9-ABC0-D12C-57F020471D78}"/>
              </a:ext>
            </a:extLst>
          </p:cNvPr>
          <p:cNvSpPr txBox="1"/>
          <p:nvPr/>
        </p:nvSpPr>
        <p:spPr>
          <a:xfrm>
            <a:off x="1233961" y="4669859"/>
            <a:ext cx="449632" cy="338554"/>
          </a:xfrm>
          <a:prstGeom prst="rect">
            <a:avLst/>
          </a:prstGeom>
          <a:noFill/>
        </p:spPr>
        <p:txBody>
          <a:bodyPr wrap="square" rtlCol="0">
            <a:spAutoFit/>
          </a:bodyPr>
          <a:lstStyle/>
          <a:p>
            <a:r>
              <a:rPr lang="fr-FR" sz="1600" dirty="0">
                <a:latin typeface="Delius Unicase bold" panose="02000603000000000000" pitchFamily="2" charset="0"/>
              </a:rPr>
              <a:t>72</a:t>
            </a:r>
          </a:p>
        </p:txBody>
      </p:sp>
      <p:sp>
        <p:nvSpPr>
          <p:cNvPr id="43" name="ZoneTexte 42">
            <a:extLst>
              <a:ext uri="{FF2B5EF4-FFF2-40B4-BE49-F238E27FC236}">
                <a16:creationId xmlns:a16="http://schemas.microsoft.com/office/drawing/2014/main" id="{254E41EB-D1C6-B8F6-809E-00AA47B71BFA}"/>
              </a:ext>
            </a:extLst>
          </p:cNvPr>
          <p:cNvSpPr txBox="1"/>
          <p:nvPr/>
        </p:nvSpPr>
        <p:spPr>
          <a:xfrm>
            <a:off x="1224558" y="4873382"/>
            <a:ext cx="471735" cy="230832"/>
          </a:xfrm>
          <a:prstGeom prst="rect">
            <a:avLst/>
          </a:prstGeom>
          <a:noFill/>
        </p:spPr>
        <p:txBody>
          <a:bodyPr wrap="square" rtlCol="0">
            <a:spAutoFit/>
          </a:bodyPr>
          <a:lstStyle/>
          <a:p>
            <a:r>
              <a:rPr lang="fr-FR" sz="900" dirty="0">
                <a:latin typeface="Montserrat" pitchFamily="2" charset="0"/>
              </a:rPr>
              <a:t>ANS</a:t>
            </a:r>
          </a:p>
        </p:txBody>
      </p:sp>
      <p:sp>
        <p:nvSpPr>
          <p:cNvPr id="47" name="Ellipse 46">
            <a:extLst>
              <a:ext uri="{FF2B5EF4-FFF2-40B4-BE49-F238E27FC236}">
                <a16:creationId xmlns:a16="http://schemas.microsoft.com/office/drawing/2014/main" id="{4B9DC9F5-D1DB-17A5-E4BC-BD222EFCA4CB}"/>
              </a:ext>
            </a:extLst>
          </p:cNvPr>
          <p:cNvSpPr/>
          <p:nvPr/>
        </p:nvSpPr>
        <p:spPr>
          <a:xfrm>
            <a:off x="1923082" y="5051159"/>
            <a:ext cx="378837" cy="3632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a:extLst>
              <a:ext uri="{FF2B5EF4-FFF2-40B4-BE49-F238E27FC236}">
                <a16:creationId xmlns:a16="http://schemas.microsoft.com/office/drawing/2014/main" id="{48304763-6A28-D4C0-BB16-676238080669}"/>
              </a:ext>
            </a:extLst>
          </p:cNvPr>
          <p:cNvSpPr txBox="1"/>
          <p:nvPr/>
        </p:nvSpPr>
        <p:spPr>
          <a:xfrm>
            <a:off x="1908142" y="4993481"/>
            <a:ext cx="449632" cy="338554"/>
          </a:xfrm>
          <a:prstGeom prst="rect">
            <a:avLst/>
          </a:prstGeom>
          <a:noFill/>
        </p:spPr>
        <p:txBody>
          <a:bodyPr wrap="square" rtlCol="0">
            <a:spAutoFit/>
          </a:bodyPr>
          <a:lstStyle/>
          <a:p>
            <a:r>
              <a:rPr lang="fr-FR" sz="1600" dirty="0">
                <a:latin typeface="Delius Unicase bold" panose="02000603000000000000" pitchFamily="2" charset="0"/>
              </a:rPr>
              <a:t>71</a:t>
            </a:r>
          </a:p>
        </p:txBody>
      </p:sp>
      <p:sp>
        <p:nvSpPr>
          <p:cNvPr id="49" name="ZoneTexte 48">
            <a:extLst>
              <a:ext uri="{FF2B5EF4-FFF2-40B4-BE49-F238E27FC236}">
                <a16:creationId xmlns:a16="http://schemas.microsoft.com/office/drawing/2014/main" id="{F423CE66-A036-CE87-5FA0-F93A5754A9B1}"/>
              </a:ext>
            </a:extLst>
          </p:cNvPr>
          <p:cNvSpPr txBox="1"/>
          <p:nvPr/>
        </p:nvSpPr>
        <p:spPr>
          <a:xfrm>
            <a:off x="1896834" y="5191289"/>
            <a:ext cx="471735" cy="230832"/>
          </a:xfrm>
          <a:prstGeom prst="rect">
            <a:avLst/>
          </a:prstGeom>
          <a:noFill/>
        </p:spPr>
        <p:txBody>
          <a:bodyPr wrap="square" rtlCol="0">
            <a:spAutoFit/>
          </a:bodyPr>
          <a:lstStyle/>
          <a:p>
            <a:r>
              <a:rPr lang="fr-FR" sz="900" dirty="0">
                <a:latin typeface="Montserrat" pitchFamily="2" charset="0"/>
              </a:rPr>
              <a:t>ANS</a:t>
            </a:r>
          </a:p>
        </p:txBody>
      </p:sp>
    </p:spTree>
    <p:extLst>
      <p:ext uri="{BB962C8B-B14F-4D97-AF65-F5344CB8AC3E}">
        <p14:creationId xmlns:p14="http://schemas.microsoft.com/office/powerpoint/2010/main" val="18578118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57"/>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111045" y="2616669"/>
            <a:ext cx="10136075" cy="2328193"/>
          </a:xfrm>
        </p:spPr>
        <p:txBody>
          <a:bodyPr>
            <a:noAutofit/>
          </a:bodyPr>
          <a:lstStyle/>
          <a:p>
            <a:r>
              <a:rPr lang="fr-FR" sz="1800" b="0" dirty="0">
                <a:latin typeface="Montserrat Medium" panose="00000600000000000000" pitchFamily="2" charset="0"/>
              </a:rPr>
              <a:t>- </a:t>
            </a:r>
            <a:r>
              <a:rPr lang="fr-FR" sz="1800" dirty="0">
                <a:latin typeface="Montserrat Medium" panose="00000600000000000000" pitchFamily="2" charset="0"/>
              </a:rPr>
              <a:t>40 % des cancers pourraient être évités en modifiant nos habitudes de vie </a:t>
            </a:r>
            <a:r>
              <a:rPr lang="fr-FR" sz="1800" b="0" dirty="0">
                <a:latin typeface="Montserrat Medium" panose="00000600000000000000" pitchFamily="2" charset="0"/>
              </a:rPr>
              <a:t>: tabac, alcool, alimentation et activité physique. </a:t>
            </a:r>
          </a:p>
          <a:p>
            <a:endParaRPr lang="fr-FR" sz="1800" b="0" dirty="0">
              <a:latin typeface="Montserrat Medium" panose="00000600000000000000" pitchFamily="2" charset="0"/>
            </a:endParaRPr>
          </a:p>
          <a:p>
            <a:r>
              <a:rPr lang="fr-FR" sz="1800" b="0" dirty="0">
                <a:latin typeface="Montserrat Medium" panose="00000600000000000000" pitchFamily="2" charset="0"/>
              </a:rPr>
              <a:t> </a:t>
            </a:r>
          </a:p>
          <a:p>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Je peux agir sur mon risque de cancer colo-rectal ?</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579279" y="1017877"/>
            <a:ext cx="1229894" cy="7067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VRAI !</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35359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CAD3DC26-049A-73D0-248C-57E256337C9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18557" y="1414773"/>
            <a:ext cx="1679222" cy="326063"/>
          </a:xfrm>
          <a:prstGeom prst="rect">
            <a:avLst/>
          </a:prstGeom>
        </p:spPr>
      </p:pic>
      <p:sp>
        <p:nvSpPr>
          <p:cNvPr id="2" name="Titre 1">
            <a:extLst>
              <a:ext uri="{FF2B5EF4-FFF2-40B4-BE49-F238E27FC236}">
                <a16:creationId xmlns:a16="http://schemas.microsoft.com/office/drawing/2014/main" id="{A484ED90-AF8D-44C6-3FF0-20D035D20294}"/>
              </a:ext>
            </a:extLst>
          </p:cNvPr>
          <p:cNvSpPr>
            <a:spLocks noGrp="1"/>
          </p:cNvSpPr>
          <p:nvPr>
            <p:ph type="title"/>
          </p:nvPr>
        </p:nvSpPr>
        <p:spPr/>
        <p:txBody>
          <a:bodyPr/>
          <a:lstStyle/>
          <a:p>
            <a:r>
              <a:rPr lang="fr-FR" dirty="0"/>
              <a:t>Facteurs de risque du cancer colorectal</a:t>
            </a:r>
            <a:br>
              <a:rPr lang="fr-FR" dirty="0"/>
            </a:br>
            <a:r>
              <a:rPr kumimoji="0" lang="fr-FR" sz="1300" b="1" i="0" u="none" strike="noStrike" kern="1200" cap="all" spc="0" normalizeH="0" baseline="0" noProof="0" dirty="0">
                <a:ln>
                  <a:noFill/>
                </a:ln>
                <a:solidFill>
                  <a:srgbClr val="05316C"/>
                </a:solidFill>
                <a:effectLst/>
                <a:uLnTx/>
                <a:uFillTx/>
                <a:latin typeface="Delius Unicase" panose="02000603000000000000" pitchFamily="2" charset="0"/>
                <a:ea typeface="+mj-ea"/>
                <a:cs typeface="+mj-cs"/>
              </a:rPr>
              <a:t>Classification du </a:t>
            </a:r>
            <a:r>
              <a:rPr kumimoji="0" lang="fr-FR" sz="1300" b="1" i="0" u="none" strike="noStrike" kern="1200" cap="all" spc="0" normalizeH="0" baseline="0" noProof="0" dirty="0" err="1">
                <a:ln>
                  <a:noFill/>
                </a:ln>
                <a:solidFill>
                  <a:srgbClr val="05316C"/>
                </a:solidFill>
                <a:effectLst/>
                <a:uLnTx/>
                <a:uFillTx/>
                <a:latin typeface="Delius Unicase" panose="02000603000000000000" pitchFamily="2" charset="0"/>
                <a:ea typeface="+mj-ea"/>
                <a:cs typeface="+mj-cs"/>
              </a:rPr>
              <a:t>circ</a:t>
            </a:r>
            <a:r>
              <a:rPr kumimoji="0" lang="fr-FR" sz="1300" b="1" i="0" u="none" strike="noStrike" kern="1200" cap="all" spc="0" normalizeH="0" baseline="0" noProof="0" dirty="0">
                <a:ln>
                  <a:noFill/>
                </a:ln>
                <a:solidFill>
                  <a:srgbClr val="05316C"/>
                </a:solidFill>
                <a:effectLst/>
                <a:uLnTx/>
                <a:uFillTx/>
                <a:latin typeface="Delius Unicase" panose="02000603000000000000" pitchFamily="2" charset="0"/>
                <a:ea typeface="+mj-ea"/>
                <a:cs typeface="+mj-cs"/>
              </a:rPr>
              <a:t> par localisations cancéreuses 2022</a:t>
            </a:r>
            <a:endParaRPr lang="fr-FR" dirty="0"/>
          </a:p>
        </p:txBody>
      </p:sp>
      <p:sp>
        <p:nvSpPr>
          <p:cNvPr id="3" name="Espace réservé du contenu 2">
            <a:extLst>
              <a:ext uri="{FF2B5EF4-FFF2-40B4-BE49-F238E27FC236}">
                <a16:creationId xmlns:a16="http://schemas.microsoft.com/office/drawing/2014/main" id="{974924E0-C774-F2F7-94A5-D9FE737D809B}"/>
              </a:ext>
            </a:extLst>
          </p:cNvPr>
          <p:cNvSpPr>
            <a:spLocks noGrp="1"/>
          </p:cNvSpPr>
          <p:nvPr>
            <p:ph idx="1"/>
          </p:nvPr>
        </p:nvSpPr>
        <p:spPr>
          <a:xfrm>
            <a:off x="1404102" y="1417819"/>
            <a:ext cx="3551721" cy="365126"/>
          </a:xfrm>
        </p:spPr>
        <p:txBody>
          <a:bodyPr>
            <a:normAutofit/>
          </a:bodyPr>
          <a:lstStyle/>
          <a:p>
            <a:r>
              <a:rPr lang="fr-FR" sz="1600" dirty="0">
                <a:latin typeface="Delius Unicase" panose="02000603000000000000" pitchFamily="2" charset="0"/>
              </a:rPr>
              <a:t>Les facteurs modifiables</a:t>
            </a:r>
          </a:p>
        </p:txBody>
      </p:sp>
      <p:sp>
        <p:nvSpPr>
          <p:cNvPr id="4" name="Espace réservé de la date 3">
            <a:extLst>
              <a:ext uri="{FF2B5EF4-FFF2-40B4-BE49-F238E27FC236}">
                <a16:creationId xmlns:a16="http://schemas.microsoft.com/office/drawing/2014/main" id="{CBDEF3F5-389F-800D-42DD-39DB20771106}"/>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931C75DF-46F2-A8DB-63BB-9D88A596D9E7}"/>
              </a:ext>
            </a:extLst>
          </p:cNvPr>
          <p:cNvSpPr>
            <a:spLocks noGrp="1"/>
          </p:cNvSpPr>
          <p:nvPr>
            <p:ph type="ftr" sz="quarter" idx="11"/>
          </p:nvPr>
        </p:nvSpPr>
        <p:spPr/>
        <p:txBody>
          <a:bodyPr/>
          <a:lstStyle/>
          <a:p>
            <a:r>
              <a:rPr lang="fr-FR"/>
              <a:t>Conférence Châteaubriant DOCS et DOCCR</a:t>
            </a:r>
          </a:p>
        </p:txBody>
      </p:sp>
      <p:sp>
        <p:nvSpPr>
          <p:cNvPr id="8" name="Rectangle : coins arrondis 7">
            <a:extLst>
              <a:ext uri="{FF2B5EF4-FFF2-40B4-BE49-F238E27FC236}">
                <a16:creationId xmlns:a16="http://schemas.microsoft.com/office/drawing/2014/main" id="{70441052-4BD1-4619-328E-15CCA343FDB2}"/>
              </a:ext>
            </a:extLst>
          </p:cNvPr>
          <p:cNvSpPr/>
          <p:nvPr/>
        </p:nvSpPr>
        <p:spPr>
          <a:xfrm>
            <a:off x="400051" y="1800581"/>
            <a:ext cx="5695949" cy="4290137"/>
          </a:xfrm>
          <a:prstGeom prst="roundRect">
            <a:avLst>
              <a:gd name="adj" fmla="val 1120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43 300</a:t>
            </a:r>
            <a:endParaRPr lang="fr-FR" dirty="0"/>
          </a:p>
        </p:txBody>
      </p:sp>
      <p:pic>
        <p:nvPicPr>
          <p:cNvPr id="9" name="Graphique 8">
            <a:extLst>
              <a:ext uri="{FF2B5EF4-FFF2-40B4-BE49-F238E27FC236}">
                <a16:creationId xmlns:a16="http://schemas.microsoft.com/office/drawing/2014/main" id="{9FBD5237-E08C-9B98-5874-2FFD3FDB7A81}"/>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8782754" y="1445093"/>
            <a:ext cx="2412000" cy="288000"/>
          </a:xfrm>
          <a:prstGeom prst="rect">
            <a:avLst/>
          </a:prstGeom>
        </p:spPr>
      </p:pic>
      <p:sp>
        <p:nvSpPr>
          <p:cNvPr id="10" name="Espace réservé du contenu 2">
            <a:extLst>
              <a:ext uri="{FF2B5EF4-FFF2-40B4-BE49-F238E27FC236}">
                <a16:creationId xmlns:a16="http://schemas.microsoft.com/office/drawing/2014/main" id="{DE739528-8168-4EF1-4DC5-9060FB0A69B2}"/>
              </a:ext>
            </a:extLst>
          </p:cNvPr>
          <p:cNvSpPr txBox="1">
            <a:spLocks/>
          </p:cNvSpPr>
          <p:nvPr/>
        </p:nvSpPr>
        <p:spPr>
          <a:xfrm>
            <a:off x="6976908" y="1417819"/>
            <a:ext cx="4277032"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600" dirty="0">
                <a:latin typeface="Delius Unicase" panose="02000603000000000000" pitchFamily="2" charset="0"/>
              </a:rPr>
              <a:t>Les facteurs non-modifiables</a:t>
            </a:r>
          </a:p>
        </p:txBody>
      </p:sp>
      <p:sp>
        <p:nvSpPr>
          <p:cNvPr id="11" name="Rectangle : coins arrondis 10">
            <a:extLst>
              <a:ext uri="{FF2B5EF4-FFF2-40B4-BE49-F238E27FC236}">
                <a16:creationId xmlns:a16="http://schemas.microsoft.com/office/drawing/2014/main" id="{5F902A34-34DA-A74B-4271-D969043E9FFB}"/>
              </a:ext>
            </a:extLst>
          </p:cNvPr>
          <p:cNvSpPr/>
          <p:nvPr/>
        </p:nvSpPr>
        <p:spPr>
          <a:xfrm>
            <a:off x="6267450" y="1800581"/>
            <a:ext cx="5524499" cy="1800000"/>
          </a:xfrm>
          <a:prstGeom prst="roundRect">
            <a:avLst>
              <a:gd name="adj" fmla="val 1120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43 300</a:t>
            </a:r>
          </a:p>
        </p:txBody>
      </p:sp>
      <p:sp>
        <p:nvSpPr>
          <p:cNvPr id="12" name="ZoneTexte 11">
            <a:extLst>
              <a:ext uri="{FF2B5EF4-FFF2-40B4-BE49-F238E27FC236}">
                <a16:creationId xmlns:a16="http://schemas.microsoft.com/office/drawing/2014/main" id="{C3ACC43A-3AD5-B43B-E858-238CFEAA91FF}"/>
              </a:ext>
            </a:extLst>
          </p:cNvPr>
          <p:cNvSpPr txBox="1"/>
          <p:nvPr/>
        </p:nvSpPr>
        <p:spPr>
          <a:xfrm>
            <a:off x="8004893" y="1957244"/>
            <a:ext cx="3213225" cy="338554"/>
          </a:xfrm>
          <a:prstGeom prst="rect">
            <a:avLst/>
          </a:prstGeom>
          <a:noFill/>
        </p:spPr>
        <p:txBody>
          <a:bodyPr wrap="square" rtlCol="0">
            <a:spAutoFit/>
          </a:bodyPr>
          <a:lstStyle/>
          <a:p>
            <a:r>
              <a:rPr lang="fr-FR" sz="1600" b="1" dirty="0">
                <a:latin typeface="Montserrat" panose="00000500000000000000" pitchFamily="2" charset="0"/>
              </a:rPr>
              <a:t>L’âge</a:t>
            </a:r>
            <a:r>
              <a:rPr lang="fr-FR" sz="1600" dirty="0">
                <a:latin typeface="Montserrat" panose="00000500000000000000" pitchFamily="2" charset="0"/>
              </a:rPr>
              <a:t> (94 % &gt; 50 ans)</a:t>
            </a:r>
          </a:p>
        </p:txBody>
      </p:sp>
      <p:sp>
        <p:nvSpPr>
          <p:cNvPr id="13" name="ZoneTexte 12">
            <a:extLst>
              <a:ext uri="{FF2B5EF4-FFF2-40B4-BE49-F238E27FC236}">
                <a16:creationId xmlns:a16="http://schemas.microsoft.com/office/drawing/2014/main" id="{A75005EC-D7D2-B505-2B9B-C1A390D404EF}"/>
              </a:ext>
            </a:extLst>
          </p:cNvPr>
          <p:cNvSpPr txBox="1"/>
          <p:nvPr/>
        </p:nvSpPr>
        <p:spPr>
          <a:xfrm>
            <a:off x="8004893" y="2729594"/>
            <a:ext cx="3249047" cy="338554"/>
          </a:xfrm>
          <a:prstGeom prst="rect">
            <a:avLst/>
          </a:prstGeom>
          <a:noFill/>
        </p:spPr>
        <p:txBody>
          <a:bodyPr wrap="square" rtlCol="0">
            <a:spAutoFit/>
          </a:bodyPr>
          <a:lstStyle/>
          <a:p>
            <a:r>
              <a:rPr lang="fr-FR" sz="1600" dirty="0">
                <a:latin typeface="Montserrat" panose="00000500000000000000" pitchFamily="2" charset="0"/>
              </a:rPr>
              <a:t>La prédisposition </a:t>
            </a:r>
            <a:r>
              <a:rPr lang="fr-FR" sz="1600" b="1" dirty="0">
                <a:latin typeface="Montserrat" panose="00000500000000000000" pitchFamily="2" charset="0"/>
              </a:rPr>
              <a:t>génétique</a:t>
            </a:r>
            <a:r>
              <a:rPr lang="fr-FR" sz="1600" dirty="0">
                <a:latin typeface="Montserrat" panose="00000500000000000000" pitchFamily="2" charset="0"/>
              </a:rPr>
              <a:t> </a:t>
            </a:r>
          </a:p>
        </p:txBody>
      </p:sp>
      <p:sp>
        <p:nvSpPr>
          <p:cNvPr id="14" name="ZoneTexte 13">
            <a:extLst>
              <a:ext uri="{FF2B5EF4-FFF2-40B4-BE49-F238E27FC236}">
                <a16:creationId xmlns:a16="http://schemas.microsoft.com/office/drawing/2014/main" id="{DFAFB1AF-4672-40E6-BEE7-4E43FDB4A6F5}"/>
              </a:ext>
            </a:extLst>
          </p:cNvPr>
          <p:cNvSpPr txBox="1"/>
          <p:nvPr/>
        </p:nvSpPr>
        <p:spPr>
          <a:xfrm>
            <a:off x="8004893" y="3115863"/>
            <a:ext cx="3264231" cy="338554"/>
          </a:xfrm>
          <a:prstGeom prst="rect">
            <a:avLst/>
          </a:prstGeom>
          <a:noFill/>
        </p:spPr>
        <p:txBody>
          <a:bodyPr wrap="square" rtlCol="0">
            <a:spAutoFit/>
          </a:bodyPr>
          <a:lstStyle/>
          <a:p>
            <a:r>
              <a:rPr lang="fr-FR" sz="1600" dirty="0">
                <a:latin typeface="Montserrat" panose="00000500000000000000" pitchFamily="2" charset="0"/>
              </a:rPr>
              <a:t>Les </a:t>
            </a:r>
            <a:r>
              <a:rPr lang="fr-FR" sz="1600" b="1" dirty="0">
                <a:latin typeface="Montserrat" panose="00000500000000000000" pitchFamily="2" charset="0"/>
              </a:rPr>
              <a:t>antécédents</a:t>
            </a:r>
            <a:r>
              <a:rPr lang="fr-FR" sz="1600" dirty="0">
                <a:latin typeface="Montserrat" panose="00000500000000000000" pitchFamily="2" charset="0"/>
              </a:rPr>
              <a:t> familiaux</a:t>
            </a:r>
          </a:p>
        </p:txBody>
      </p:sp>
      <p:pic>
        <p:nvPicPr>
          <p:cNvPr id="15" name="Graphique 14">
            <a:extLst>
              <a:ext uri="{FF2B5EF4-FFF2-40B4-BE49-F238E27FC236}">
                <a16:creationId xmlns:a16="http://schemas.microsoft.com/office/drawing/2014/main" id="{790C9846-BC8B-2BFD-C16E-D41DDBB0C86B}"/>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9170475" y="3923004"/>
            <a:ext cx="1584000" cy="288000"/>
          </a:xfrm>
          <a:prstGeom prst="rect">
            <a:avLst/>
          </a:prstGeom>
        </p:spPr>
      </p:pic>
      <p:sp>
        <p:nvSpPr>
          <p:cNvPr id="16" name="Espace réservé du contenu 2">
            <a:extLst>
              <a:ext uri="{FF2B5EF4-FFF2-40B4-BE49-F238E27FC236}">
                <a16:creationId xmlns:a16="http://schemas.microsoft.com/office/drawing/2014/main" id="{A1720872-24EA-604C-82EC-66242DDC827B}"/>
              </a:ext>
            </a:extLst>
          </p:cNvPr>
          <p:cNvSpPr txBox="1">
            <a:spLocks/>
          </p:cNvSpPr>
          <p:nvPr/>
        </p:nvSpPr>
        <p:spPr>
          <a:xfrm>
            <a:off x="6992092" y="3907019"/>
            <a:ext cx="4277032"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algn="ctr"/>
            <a:r>
              <a:rPr lang="fr-FR" sz="1600" dirty="0">
                <a:latin typeface="Delius Unicase" panose="02000603000000000000" pitchFamily="2" charset="0"/>
              </a:rPr>
              <a:t>Les facteurs protecteurs</a:t>
            </a:r>
          </a:p>
        </p:txBody>
      </p:sp>
      <p:sp>
        <p:nvSpPr>
          <p:cNvPr id="17" name="Rectangle : coins arrondis 16">
            <a:extLst>
              <a:ext uri="{FF2B5EF4-FFF2-40B4-BE49-F238E27FC236}">
                <a16:creationId xmlns:a16="http://schemas.microsoft.com/office/drawing/2014/main" id="{0CAF77C8-55DE-5FF3-5F6D-7794C1CFB872}"/>
              </a:ext>
            </a:extLst>
          </p:cNvPr>
          <p:cNvSpPr/>
          <p:nvPr/>
        </p:nvSpPr>
        <p:spPr>
          <a:xfrm>
            <a:off x="6282634" y="4289780"/>
            <a:ext cx="5524499" cy="1800000"/>
          </a:xfrm>
          <a:prstGeom prst="roundRect">
            <a:avLst>
              <a:gd name="adj" fmla="val 11203"/>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6044BEC1-CCB8-6961-8C96-2FE73D33E730}"/>
              </a:ext>
            </a:extLst>
          </p:cNvPr>
          <p:cNvSpPr txBox="1"/>
          <p:nvPr/>
        </p:nvSpPr>
        <p:spPr>
          <a:xfrm>
            <a:off x="6387924" y="5329300"/>
            <a:ext cx="2588463" cy="338554"/>
          </a:xfrm>
          <a:prstGeom prst="rect">
            <a:avLst/>
          </a:prstGeom>
          <a:noFill/>
        </p:spPr>
        <p:txBody>
          <a:bodyPr wrap="square" rtlCol="0">
            <a:spAutoFit/>
          </a:bodyPr>
          <a:lstStyle/>
          <a:p>
            <a:pPr algn="ctr"/>
            <a:r>
              <a:rPr lang="fr-FR" sz="1600" b="1" dirty="0">
                <a:solidFill>
                  <a:schemeClr val="bg1"/>
                </a:solidFill>
                <a:latin typeface="Montserrat" panose="00000500000000000000" pitchFamily="2" charset="0"/>
              </a:rPr>
              <a:t>L’activité physique</a:t>
            </a:r>
          </a:p>
        </p:txBody>
      </p:sp>
      <p:pic>
        <p:nvPicPr>
          <p:cNvPr id="22" name="Graphique 21">
            <a:extLst>
              <a:ext uri="{FF2B5EF4-FFF2-40B4-BE49-F238E27FC236}">
                <a16:creationId xmlns:a16="http://schemas.microsoft.com/office/drawing/2014/main" id="{D29D25E2-CE1B-BE3C-2A47-5C1A7CFA2EA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333528" y="4544479"/>
            <a:ext cx="697254" cy="733319"/>
          </a:xfrm>
          <a:prstGeom prst="rect">
            <a:avLst/>
          </a:prstGeom>
        </p:spPr>
      </p:pic>
      <p:pic>
        <p:nvPicPr>
          <p:cNvPr id="24" name="Graphique 23">
            <a:extLst>
              <a:ext uri="{FF2B5EF4-FFF2-40B4-BE49-F238E27FC236}">
                <a16:creationId xmlns:a16="http://schemas.microsoft.com/office/drawing/2014/main" id="{9D5ACB6C-C79B-3D00-91DD-0C5BCE2967F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047957" y="4533543"/>
            <a:ext cx="633886" cy="733319"/>
          </a:xfrm>
          <a:prstGeom prst="rect">
            <a:avLst/>
          </a:prstGeom>
        </p:spPr>
      </p:pic>
      <p:sp>
        <p:nvSpPr>
          <p:cNvPr id="25" name="ZoneTexte 24">
            <a:extLst>
              <a:ext uri="{FF2B5EF4-FFF2-40B4-BE49-F238E27FC236}">
                <a16:creationId xmlns:a16="http://schemas.microsoft.com/office/drawing/2014/main" id="{47C3E82C-946B-6A40-B8C4-F258A0686CD1}"/>
              </a:ext>
            </a:extLst>
          </p:cNvPr>
          <p:cNvSpPr txBox="1"/>
          <p:nvPr/>
        </p:nvSpPr>
        <p:spPr>
          <a:xfrm>
            <a:off x="9070669" y="5326781"/>
            <a:ext cx="2588463" cy="584775"/>
          </a:xfrm>
          <a:prstGeom prst="rect">
            <a:avLst/>
          </a:prstGeom>
          <a:noFill/>
        </p:spPr>
        <p:txBody>
          <a:bodyPr wrap="square" rtlCol="0">
            <a:spAutoFit/>
          </a:bodyPr>
          <a:lstStyle/>
          <a:p>
            <a:pPr algn="ctr"/>
            <a:r>
              <a:rPr lang="fr-FR" sz="1600" dirty="0">
                <a:solidFill>
                  <a:schemeClr val="bg1"/>
                </a:solidFill>
                <a:latin typeface="Montserrat" panose="00000500000000000000" pitchFamily="2" charset="0"/>
              </a:rPr>
              <a:t>Une alimentation riche en </a:t>
            </a:r>
            <a:r>
              <a:rPr lang="fr-FR" sz="1600" b="1" dirty="0">
                <a:solidFill>
                  <a:schemeClr val="bg1"/>
                </a:solidFill>
                <a:latin typeface="Montserrat" panose="00000500000000000000" pitchFamily="2" charset="0"/>
              </a:rPr>
              <a:t>fruits et légumes</a:t>
            </a:r>
          </a:p>
        </p:txBody>
      </p:sp>
      <p:pic>
        <p:nvPicPr>
          <p:cNvPr id="29" name="Graphique 28">
            <a:extLst>
              <a:ext uri="{FF2B5EF4-FFF2-40B4-BE49-F238E27FC236}">
                <a16:creationId xmlns:a16="http://schemas.microsoft.com/office/drawing/2014/main" id="{D9E007A7-7C76-1AA2-56DC-A033BAFD845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583560" y="2167177"/>
            <a:ext cx="1254811" cy="1107186"/>
          </a:xfrm>
          <a:prstGeom prst="rect">
            <a:avLst/>
          </a:prstGeom>
        </p:spPr>
      </p:pic>
      <p:grpSp>
        <p:nvGrpSpPr>
          <p:cNvPr id="49" name="Groupe 48">
            <a:extLst>
              <a:ext uri="{FF2B5EF4-FFF2-40B4-BE49-F238E27FC236}">
                <a16:creationId xmlns:a16="http://schemas.microsoft.com/office/drawing/2014/main" id="{7F0986DD-32D8-D70D-416A-844EE68DA304}"/>
              </a:ext>
            </a:extLst>
          </p:cNvPr>
          <p:cNvGrpSpPr/>
          <p:nvPr/>
        </p:nvGrpSpPr>
        <p:grpSpPr>
          <a:xfrm>
            <a:off x="836300" y="2038320"/>
            <a:ext cx="5209251" cy="634542"/>
            <a:chOff x="836300" y="2038320"/>
            <a:chExt cx="5209251" cy="634542"/>
          </a:xfrm>
        </p:grpSpPr>
        <p:pic>
          <p:nvPicPr>
            <p:cNvPr id="31" name="Graphique 30">
              <a:extLst>
                <a:ext uri="{FF2B5EF4-FFF2-40B4-BE49-F238E27FC236}">
                  <a16:creationId xmlns:a16="http://schemas.microsoft.com/office/drawing/2014/main" id="{C460507C-2A30-B6C7-4B64-1544CA2A281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36300" y="2155990"/>
              <a:ext cx="823167" cy="516872"/>
            </a:xfrm>
            <a:prstGeom prst="rect">
              <a:avLst/>
            </a:prstGeom>
          </p:spPr>
        </p:pic>
        <p:sp>
          <p:nvSpPr>
            <p:cNvPr id="36" name="ZoneTexte 35">
              <a:extLst>
                <a:ext uri="{FF2B5EF4-FFF2-40B4-BE49-F238E27FC236}">
                  <a16:creationId xmlns:a16="http://schemas.microsoft.com/office/drawing/2014/main" id="{7C2E800A-8EA3-EF03-EF42-B8DB8B2A6393}"/>
                </a:ext>
              </a:extLst>
            </p:cNvPr>
            <p:cNvSpPr txBox="1"/>
            <p:nvPr/>
          </p:nvSpPr>
          <p:spPr>
            <a:xfrm>
              <a:off x="1972234" y="2319384"/>
              <a:ext cx="4073317" cy="307777"/>
            </a:xfrm>
            <a:prstGeom prst="rect">
              <a:avLst/>
            </a:prstGeom>
            <a:noFill/>
          </p:spPr>
          <p:txBody>
            <a:bodyPr wrap="square" rtlCol="0">
              <a:spAutoFit/>
            </a:bodyPr>
            <a:lstStyle/>
            <a:p>
              <a:endParaRPr lang="fr-FR" sz="1400" i="1" dirty="0">
                <a:latin typeface="Montserrat" panose="00000500000000000000" pitchFamily="2" charset="0"/>
              </a:endParaRPr>
            </a:p>
          </p:txBody>
        </p:sp>
        <p:sp>
          <p:nvSpPr>
            <p:cNvPr id="37" name="ZoneTexte 36">
              <a:extLst>
                <a:ext uri="{FF2B5EF4-FFF2-40B4-BE49-F238E27FC236}">
                  <a16:creationId xmlns:a16="http://schemas.microsoft.com/office/drawing/2014/main" id="{15AC59A1-8119-97D7-7D75-511613FC4745}"/>
                </a:ext>
              </a:extLst>
            </p:cNvPr>
            <p:cNvSpPr txBox="1"/>
            <p:nvPr/>
          </p:nvSpPr>
          <p:spPr>
            <a:xfrm>
              <a:off x="1972234" y="2038320"/>
              <a:ext cx="2588463"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Le tabac</a:t>
              </a:r>
            </a:p>
          </p:txBody>
        </p:sp>
      </p:grpSp>
      <p:grpSp>
        <p:nvGrpSpPr>
          <p:cNvPr id="48" name="Groupe 47">
            <a:extLst>
              <a:ext uri="{FF2B5EF4-FFF2-40B4-BE49-F238E27FC236}">
                <a16:creationId xmlns:a16="http://schemas.microsoft.com/office/drawing/2014/main" id="{1E10FAA6-3138-1C97-5564-54E16A44FD6D}"/>
              </a:ext>
            </a:extLst>
          </p:cNvPr>
          <p:cNvGrpSpPr/>
          <p:nvPr/>
        </p:nvGrpSpPr>
        <p:grpSpPr>
          <a:xfrm>
            <a:off x="662722" y="2989278"/>
            <a:ext cx="5421989" cy="588841"/>
            <a:chOff x="662722" y="3015448"/>
            <a:chExt cx="5421989" cy="588841"/>
          </a:xfrm>
        </p:grpSpPr>
        <p:sp>
          <p:nvSpPr>
            <p:cNvPr id="40" name="ZoneTexte 39">
              <a:extLst>
                <a:ext uri="{FF2B5EF4-FFF2-40B4-BE49-F238E27FC236}">
                  <a16:creationId xmlns:a16="http://schemas.microsoft.com/office/drawing/2014/main" id="{2B520BA2-ED69-4F59-0059-93E81F488CE5}"/>
                </a:ext>
              </a:extLst>
            </p:cNvPr>
            <p:cNvSpPr txBox="1"/>
            <p:nvPr/>
          </p:nvSpPr>
          <p:spPr>
            <a:xfrm>
              <a:off x="662722" y="3296512"/>
              <a:ext cx="5421989" cy="307777"/>
            </a:xfrm>
            <a:prstGeom prst="rect">
              <a:avLst/>
            </a:prstGeom>
            <a:noFill/>
          </p:spPr>
          <p:txBody>
            <a:bodyPr wrap="square" rtlCol="0">
              <a:spAutoFit/>
            </a:bodyPr>
            <a:lstStyle/>
            <a:p>
              <a:endParaRPr lang="fr-FR" sz="1400" i="1" dirty="0">
                <a:latin typeface="Montserrat" panose="00000500000000000000" pitchFamily="2" charset="0"/>
              </a:endParaRPr>
            </a:p>
          </p:txBody>
        </p:sp>
        <p:sp>
          <p:nvSpPr>
            <p:cNvPr id="41" name="ZoneTexte 40">
              <a:extLst>
                <a:ext uri="{FF2B5EF4-FFF2-40B4-BE49-F238E27FC236}">
                  <a16:creationId xmlns:a16="http://schemas.microsoft.com/office/drawing/2014/main" id="{5DB3373A-1BB7-2BAF-F4D4-30BBB04D84A7}"/>
                </a:ext>
              </a:extLst>
            </p:cNvPr>
            <p:cNvSpPr txBox="1"/>
            <p:nvPr/>
          </p:nvSpPr>
          <p:spPr>
            <a:xfrm>
              <a:off x="662723" y="3015448"/>
              <a:ext cx="4255239"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Les viandes rouges et transformées</a:t>
              </a:r>
            </a:p>
          </p:txBody>
        </p:sp>
      </p:grpSp>
      <p:grpSp>
        <p:nvGrpSpPr>
          <p:cNvPr id="46" name="Groupe 45">
            <a:extLst>
              <a:ext uri="{FF2B5EF4-FFF2-40B4-BE49-F238E27FC236}">
                <a16:creationId xmlns:a16="http://schemas.microsoft.com/office/drawing/2014/main" id="{798C0E3D-EADA-B4DC-694A-BC78CF31F8DB}"/>
              </a:ext>
            </a:extLst>
          </p:cNvPr>
          <p:cNvGrpSpPr/>
          <p:nvPr/>
        </p:nvGrpSpPr>
        <p:grpSpPr>
          <a:xfrm>
            <a:off x="662722" y="5325389"/>
            <a:ext cx="5286522" cy="588841"/>
            <a:chOff x="662722" y="5325389"/>
            <a:chExt cx="5286522" cy="588841"/>
          </a:xfrm>
        </p:grpSpPr>
        <p:sp>
          <p:nvSpPr>
            <p:cNvPr id="42" name="ZoneTexte 41">
              <a:extLst>
                <a:ext uri="{FF2B5EF4-FFF2-40B4-BE49-F238E27FC236}">
                  <a16:creationId xmlns:a16="http://schemas.microsoft.com/office/drawing/2014/main" id="{93766963-BE92-F8B8-DB6D-75D025B2226A}"/>
                </a:ext>
              </a:extLst>
            </p:cNvPr>
            <p:cNvSpPr txBox="1"/>
            <p:nvPr/>
          </p:nvSpPr>
          <p:spPr>
            <a:xfrm>
              <a:off x="662722" y="5606453"/>
              <a:ext cx="5286522" cy="307777"/>
            </a:xfrm>
            <a:prstGeom prst="rect">
              <a:avLst/>
            </a:prstGeom>
            <a:noFill/>
          </p:spPr>
          <p:txBody>
            <a:bodyPr wrap="square" rtlCol="0">
              <a:spAutoFit/>
            </a:bodyPr>
            <a:lstStyle/>
            <a:p>
              <a:endParaRPr lang="fr-FR" sz="1400" i="1" dirty="0">
                <a:latin typeface="Montserrat" panose="00000500000000000000" pitchFamily="2" charset="0"/>
              </a:endParaRPr>
            </a:p>
          </p:txBody>
        </p:sp>
        <p:sp>
          <p:nvSpPr>
            <p:cNvPr id="43" name="ZoneTexte 42">
              <a:extLst>
                <a:ext uri="{FF2B5EF4-FFF2-40B4-BE49-F238E27FC236}">
                  <a16:creationId xmlns:a16="http://schemas.microsoft.com/office/drawing/2014/main" id="{8F000C30-92A4-EDC6-B9FB-DE13A819C8DA}"/>
                </a:ext>
              </a:extLst>
            </p:cNvPr>
            <p:cNvSpPr txBox="1"/>
            <p:nvPr/>
          </p:nvSpPr>
          <p:spPr>
            <a:xfrm>
              <a:off x="662722" y="5325389"/>
              <a:ext cx="4255239"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Le surpoids et l’obésité</a:t>
              </a:r>
            </a:p>
          </p:txBody>
        </p:sp>
      </p:grpSp>
      <p:grpSp>
        <p:nvGrpSpPr>
          <p:cNvPr id="47" name="Groupe 46">
            <a:extLst>
              <a:ext uri="{FF2B5EF4-FFF2-40B4-BE49-F238E27FC236}">
                <a16:creationId xmlns:a16="http://schemas.microsoft.com/office/drawing/2014/main" id="{CA7133E2-4254-2C09-9BC5-0619A39A427F}"/>
              </a:ext>
            </a:extLst>
          </p:cNvPr>
          <p:cNvGrpSpPr/>
          <p:nvPr/>
        </p:nvGrpSpPr>
        <p:grpSpPr>
          <a:xfrm>
            <a:off x="538542" y="3940236"/>
            <a:ext cx="5553723" cy="1238480"/>
            <a:chOff x="538542" y="4022072"/>
            <a:chExt cx="5553723" cy="1238480"/>
          </a:xfrm>
        </p:grpSpPr>
        <p:pic>
          <p:nvPicPr>
            <p:cNvPr id="35" name="Graphique 34">
              <a:extLst>
                <a:ext uri="{FF2B5EF4-FFF2-40B4-BE49-F238E27FC236}">
                  <a16:creationId xmlns:a16="http://schemas.microsoft.com/office/drawing/2014/main" id="{5DD82413-0177-C579-5320-CFEF52FFFDB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858233" y="4044247"/>
              <a:ext cx="358153" cy="778057"/>
            </a:xfrm>
            <a:prstGeom prst="rect">
              <a:avLst/>
            </a:prstGeom>
          </p:spPr>
        </p:pic>
        <p:sp>
          <p:nvSpPr>
            <p:cNvPr id="38" name="ZoneTexte 37">
              <a:extLst>
                <a:ext uri="{FF2B5EF4-FFF2-40B4-BE49-F238E27FC236}">
                  <a16:creationId xmlns:a16="http://schemas.microsoft.com/office/drawing/2014/main" id="{C8BBA22D-065D-8E19-01F0-04F3EADFF2D5}"/>
                </a:ext>
              </a:extLst>
            </p:cNvPr>
            <p:cNvSpPr txBox="1"/>
            <p:nvPr/>
          </p:nvSpPr>
          <p:spPr>
            <a:xfrm>
              <a:off x="1415071" y="4303136"/>
              <a:ext cx="4578044" cy="307777"/>
            </a:xfrm>
            <a:prstGeom prst="rect">
              <a:avLst/>
            </a:prstGeom>
            <a:noFill/>
          </p:spPr>
          <p:txBody>
            <a:bodyPr wrap="square" rtlCol="0">
              <a:spAutoFit/>
            </a:bodyPr>
            <a:lstStyle/>
            <a:p>
              <a:endParaRPr lang="fr-FR" sz="1400" i="1" dirty="0">
                <a:latin typeface="Montserrat" panose="00000500000000000000" pitchFamily="2" charset="0"/>
              </a:endParaRPr>
            </a:p>
          </p:txBody>
        </p:sp>
        <p:sp>
          <p:nvSpPr>
            <p:cNvPr id="39" name="ZoneTexte 38">
              <a:extLst>
                <a:ext uri="{FF2B5EF4-FFF2-40B4-BE49-F238E27FC236}">
                  <a16:creationId xmlns:a16="http://schemas.microsoft.com/office/drawing/2014/main" id="{6C30C4DC-6B62-3B78-099C-235773E87DD7}"/>
                </a:ext>
              </a:extLst>
            </p:cNvPr>
            <p:cNvSpPr txBox="1"/>
            <p:nvPr/>
          </p:nvSpPr>
          <p:spPr>
            <a:xfrm>
              <a:off x="1415071" y="4022072"/>
              <a:ext cx="2588463" cy="338554"/>
            </a:xfrm>
            <a:prstGeom prst="rect">
              <a:avLst/>
            </a:prstGeom>
            <a:noFill/>
          </p:spPr>
          <p:txBody>
            <a:bodyPr wrap="square" rtlCol="0">
              <a:spAutoFit/>
            </a:bodyPr>
            <a:lstStyle/>
            <a:p>
              <a:r>
                <a:rPr lang="fr-FR" sz="1600" b="1" dirty="0">
                  <a:solidFill>
                    <a:schemeClr val="tx2"/>
                  </a:solidFill>
                  <a:latin typeface="Montserrat" panose="00000500000000000000" pitchFamily="2" charset="0"/>
                </a:rPr>
                <a:t>L’alcool</a:t>
              </a:r>
            </a:p>
          </p:txBody>
        </p:sp>
        <p:sp>
          <p:nvSpPr>
            <p:cNvPr id="45" name="ZoneTexte 44">
              <a:extLst>
                <a:ext uri="{FF2B5EF4-FFF2-40B4-BE49-F238E27FC236}">
                  <a16:creationId xmlns:a16="http://schemas.microsoft.com/office/drawing/2014/main" id="{33401639-C529-62A5-3F30-F8C6F2BE8BED}"/>
                </a:ext>
              </a:extLst>
            </p:cNvPr>
            <p:cNvSpPr txBox="1"/>
            <p:nvPr/>
          </p:nvSpPr>
          <p:spPr>
            <a:xfrm>
              <a:off x="538542" y="4844030"/>
              <a:ext cx="5553723" cy="416522"/>
            </a:xfrm>
            <a:prstGeom prst="rect">
              <a:avLst/>
            </a:prstGeom>
            <a:noFill/>
          </p:spPr>
          <p:txBody>
            <a:bodyPr wrap="square" lIns="0" tIns="0" rIns="0" bIns="0">
              <a:noAutofit/>
            </a:bodyPr>
            <a:lstStyle/>
            <a:p>
              <a:pPr algn="l"/>
              <a:endParaRPr lang="fr-FR" sz="1100" dirty="0">
                <a:latin typeface="Montserrat" panose="00000500000000000000" pitchFamily="2" charset="0"/>
              </a:endParaRPr>
            </a:p>
          </p:txBody>
        </p:sp>
      </p:grpSp>
      <p:sp>
        <p:nvSpPr>
          <p:cNvPr id="6" name="ZoneTexte 5">
            <a:extLst>
              <a:ext uri="{FF2B5EF4-FFF2-40B4-BE49-F238E27FC236}">
                <a16:creationId xmlns:a16="http://schemas.microsoft.com/office/drawing/2014/main" id="{C9E74774-8F6C-EBE3-ABEF-F59CC9C10AD6}"/>
              </a:ext>
            </a:extLst>
          </p:cNvPr>
          <p:cNvSpPr txBox="1"/>
          <p:nvPr/>
        </p:nvSpPr>
        <p:spPr>
          <a:xfrm>
            <a:off x="8004892" y="2342483"/>
            <a:ext cx="3213225" cy="338554"/>
          </a:xfrm>
          <a:prstGeom prst="rect">
            <a:avLst/>
          </a:prstGeom>
          <a:noFill/>
        </p:spPr>
        <p:txBody>
          <a:bodyPr wrap="square" rtlCol="0">
            <a:spAutoFit/>
          </a:bodyPr>
          <a:lstStyle/>
          <a:p>
            <a:r>
              <a:rPr lang="fr-FR" sz="1600" dirty="0">
                <a:latin typeface="Montserrat" panose="00000500000000000000" pitchFamily="2" charset="0"/>
              </a:rPr>
              <a:t>Le</a:t>
            </a:r>
            <a:r>
              <a:rPr lang="fr-FR" sz="1600" b="1" dirty="0">
                <a:latin typeface="Montserrat" panose="00000500000000000000" pitchFamily="2" charset="0"/>
              </a:rPr>
              <a:t> sexe</a:t>
            </a:r>
            <a:r>
              <a:rPr lang="fr-FR" sz="1600" dirty="0">
                <a:latin typeface="Montserrat" panose="00000500000000000000" pitchFamily="2" charset="0"/>
              </a:rPr>
              <a:t> (+ d’hommes)</a:t>
            </a:r>
          </a:p>
        </p:txBody>
      </p:sp>
      <p:pic>
        <p:nvPicPr>
          <p:cNvPr id="18" name="Image 17">
            <a:extLst>
              <a:ext uri="{FF2B5EF4-FFF2-40B4-BE49-F238E27FC236}">
                <a16:creationId xmlns:a16="http://schemas.microsoft.com/office/drawing/2014/main" id="{975C0DFA-E21F-8CE1-02C3-21F59AB922C9}"/>
              </a:ext>
            </a:extLst>
          </p:cNvPr>
          <p:cNvPicPr>
            <a:picLocks noChangeAspect="1"/>
          </p:cNvPicPr>
          <p:nvPr/>
        </p:nvPicPr>
        <p:blipFill rotWithShape="1">
          <a:blip r:embed="rId15"/>
          <a:srcRect l="3125" t="40004" r="48594" b="41261"/>
          <a:stretch/>
        </p:blipFill>
        <p:spPr>
          <a:xfrm>
            <a:off x="323306" y="2707550"/>
            <a:ext cx="5886318" cy="1267814"/>
          </a:xfrm>
          <a:prstGeom prst="rect">
            <a:avLst/>
          </a:prstGeom>
          <a:ln w="28575">
            <a:solidFill>
              <a:srgbClr val="3D56A3"/>
            </a:solidFill>
          </a:ln>
        </p:spPr>
      </p:pic>
    </p:spTree>
    <p:extLst>
      <p:ext uri="{BB962C8B-B14F-4D97-AF65-F5344CB8AC3E}">
        <p14:creationId xmlns:p14="http://schemas.microsoft.com/office/powerpoint/2010/main" val="107514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p:bldP spid="16" grpId="0"/>
      <p:bldP spid="17" grpId="0" animBg="1"/>
      <p:bldP spid="19" grpId="0"/>
      <p:bldP spid="2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57"/>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111045" y="2616669"/>
            <a:ext cx="10136075" cy="2328193"/>
          </a:xfrm>
        </p:spPr>
        <p:txBody>
          <a:bodyPr>
            <a:noAutofit/>
          </a:bodyPr>
          <a:lstStyle/>
          <a:p>
            <a:endParaRPr lang="fr-FR" sz="1800" b="0" dirty="0">
              <a:latin typeface="Montserrat Medium" panose="00000600000000000000" pitchFamily="2" charset="0"/>
            </a:endParaRPr>
          </a:p>
          <a:p>
            <a:pPr marL="285750" indent="-285750">
              <a:buFontTx/>
              <a:buChar char="-"/>
            </a:pPr>
            <a:r>
              <a:rPr lang="fr-FR" sz="1800" dirty="0">
                <a:latin typeface="Montserrat Medium" panose="00000600000000000000" pitchFamily="2" charset="0"/>
              </a:rPr>
              <a:t>Le cancer colorectal se développe lentement </a:t>
            </a:r>
            <a:r>
              <a:rPr lang="fr-FR" sz="1800" b="0" dirty="0">
                <a:latin typeface="Montserrat Medium" panose="00000600000000000000" pitchFamily="2" charset="0"/>
              </a:rPr>
              <a:t>: en faisant régulièrement mon test de dépistage, l’objectif est de détecter des lésions précancéreuses qui seront traitées par une simple coloscopie ! </a:t>
            </a:r>
          </a:p>
          <a:p>
            <a:r>
              <a:rPr lang="fr-FR" sz="1800" b="0" dirty="0">
                <a:latin typeface="Montserrat Medium" panose="00000600000000000000" pitchFamily="2" charset="0"/>
              </a:rPr>
              <a:t> </a:t>
            </a:r>
          </a:p>
          <a:p>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Je peux agir sur mon risque de cancer colo-rectal ?</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579279" y="1017877"/>
            <a:ext cx="1229894" cy="7067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VRAI !</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27146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2910E56-F8FE-3531-F116-614959C241BF}"/>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12ADF599-9BF2-106B-70E0-53DF39B77718}"/>
              </a:ext>
            </a:extLst>
          </p:cNvPr>
          <p:cNvSpPr>
            <a:spLocks noGrp="1"/>
          </p:cNvSpPr>
          <p:nvPr>
            <p:ph type="ftr" sz="quarter" idx="11"/>
          </p:nvPr>
        </p:nvSpPr>
        <p:spPr/>
        <p:txBody>
          <a:bodyPr/>
          <a:lstStyle/>
          <a:p>
            <a:r>
              <a:rPr lang="fr-FR"/>
              <a:t>Conférence Châteaubriant DOCS et DOCCR</a:t>
            </a:r>
          </a:p>
        </p:txBody>
      </p:sp>
      <p:pic>
        <p:nvPicPr>
          <p:cNvPr id="7" name="Tout savoir sur le dépistage organisé du cancer colorect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7070" y="0"/>
            <a:ext cx="12229069" cy="6244492"/>
          </a:xfrm>
        </p:spPr>
      </p:pic>
    </p:spTree>
    <p:extLst>
      <p:ext uri="{BB962C8B-B14F-4D97-AF65-F5344CB8AC3E}">
        <p14:creationId xmlns:p14="http://schemas.microsoft.com/office/powerpoint/2010/main" val="2871952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que 17">
            <a:extLst>
              <a:ext uri="{FF2B5EF4-FFF2-40B4-BE49-F238E27FC236}">
                <a16:creationId xmlns:a16="http://schemas.microsoft.com/office/drawing/2014/main" id="{BA233755-152B-041C-8FC6-C2EAE32F632A}"/>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7455479" y="4065257"/>
            <a:ext cx="576000" cy="288000"/>
          </a:xfrm>
          <a:prstGeom prst="rect">
            <a:avLst/>
          </a:prstGeom>
        </p:spPr>
      </p:pic>
      <p:sp>
        <p:nvSpPr>
          <p:cNvPr id="2" name="Titre 1">
            <a:extLst>
              <a:ext uri="{FF2B5EF4-FFF2-40B4-BE49-F238E27FC236}">
                <a16:creationId xmlns:a16="http://schemas.microsoft.com/office/drawing/2014/main" id="{0C757AA4-64D2-AB2E-23B2-FB24D987CDF0}"/>
              </a:ext>
            </a:extLst>
          </p:cNvPr>
          <p:cNvSpPr>
            <a:spLocks noGrp="1"/>
          </p:cNvSpPr>
          <p:nvPr>
            <p:ph type="title"/>
          </p:nvPr>
        </p:nvSpPr>
        <p:spPr>
          <a:xfrm>
            <a:off x="228601" y="1705416"/>
            <a:ext cx="4352730" cy="933009"/>
          </a:xfrm>
        </p:spPr>
        <p:txBody>
          <a:bodyPr>
            <a:normAutofit fontScale="90000"/>
          </a:bodyPr>
          <a:lstStyle/>
          <a:p>
            <a:r>
              <a:rPr lang="fr-FR" sz="2800" dirty="0"/>
              <a:t>QUEL TEST DE DEPISTAGE REALISER ?</a:t>
            </a:r>
          </a:p>
        </p:txBody>
      </p:sp>
      <p:sp>
        <p:nvSpPr>
          <p:cNvPr id="4" name="Espace réservé de la date 3">
            <a:extLst>
              <a:ext uri="{FF2B5EF4-FFF2-40B4-BE49-F238E27FC236}">
                <a16:creationId xmlns:a16="http://schemas.microsoft.com/office/drawing/2014/main" id="{09FDD64A-D213-5EED-FD6F-C81038794E0C}"/>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8AAEC66B-69F3-3633-3BC4-D5841586C2E9}"/>
              </a:ext>
            </a:extLst>
          </p:cNvPr>
          <p:cNvSpPr>
            <a:spLocks noGrp="1"/>
          </p:cNvSpPr>
          <p:nvPr>
            <p:ph type="ftr" sz="quarter" idx="11"/>
          </p:nvPr>
        </p:nvSpPr>
        <p:spPr/>
        <p:txBody>
          <a:bodyPr/>
          <a:lstStyle/>
          <a:p>
            <a:r>
              <a:rPr lang="fr-FR"/>
              <a:t>Conférence Châteaubriant DOCS et DOCCR</a:t>
            </a:r>
          </a:p>
        </p:txBody>
      </p:sp>
      <p:sp>
        <p:nvSpPr>
          <p:cNvPr id="6" name="Espace réservé du texte 56">
            <a:extLst>
              <a:ext uri="{FF2B5EF4-FFF2-40B4-BE49-F238E27FC236}">
                <a16:creationId xmlns:a16="http://schemas.microsoft.com/office/drawing/2014/main" id="{1C6D5455-C0DB-0BFC-056F-085B4F80DCEE}"/>
              </a:ext>
            </a:extLst>
          </p:cNvPr>
          <p:cNvSpPr txBox="1">
            <a:spLocks/>
          </p:cNvSpPr>
          <p:nvPr/>
        </p:nvSpPr>
        <p:spPr>
          <a:xfrm>
            <a:off x="218769" y="334208"/>
            <a:ext cx="2857500" cy="1122287"/>
          </a:xfrm>
          <a:prstGeom prst="rect">
            <a:avLst/>
          </a:prstGeom>
          <a:solidFill>
            <a:srgbClr val="3E57A3"/>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a:endParaRPr lang="fr-FR" sz="2400" dirty="0"/>
          </a:p>
        </p:txBody>
      </p:sp>
      <p:sp>
        <p:nvSpPr>
          <p:cNvPr id="17" name="ZoneTexte 16">
            <a:extLst>
              <a:ext uri="{FF2B5EF4-FFF2-40B4-BE49-F238E27FC236}">
                <a16:creationId xmlns:a16="http://schemas.microsoft.com/office/drawing/2014/main" id="{C071BD3B-508F-CEB9-830D-0E8880D0FC72}"/>
              </a:ext>
            </a:extLst>
          </p:cNvPr>
          <p:cNvSpPr txBox="1"/>
          <p:nvPr/>
        </p:nvSpPr>
        <p:spPr>
          <a:xfrm>
            <a:off x="369678" y="2874349"/>
            <a:ext cx="4114800" cy="2308324"/>
          </a:xfrm>
          <a:prstGeom prst="rect">
            <a:avLst/>
          </a:prstGeom>
          <a:noFill/>
          <a:ln>
            <a:noFill/>
          </a:ln>
        </p:spPr>
        <p:txBody>
          <a:bodyPr wrap="square" rtlCol="0">
            <a:spAutoFit/>
          </a:bodyPr>
          <a:lstStyle/>
          <a:p>
            <a:r>
              <a:rPr lang="fr-FR" sz="1600" dirty="0">
                <a:solidFill>
                  <a:srgbClr val="05316C"/>
                </a:solidFill>
                <a:latin typeface="Montserrat Medium" panose="00000600000000000000" pitchFamily="2" charset="0"/>
              </a:rPr>
              <a:t>En l’absence de symptômes</a:t>
            </a:r>
          </a:p>
          <a:p>
            <a:endParaRPr lang="fr-FR" sz="1600" dirty="0">
              <a:solidFill>
                <a:srgbClr val="05316C"/>
              </a:solidFill>
              <a:latin typeface="Montserrat Medium" panose="00000600000000000000" pitchFamily="2" charset="0"/>
            </a:endParaRPr>
          </a:p>
          <a:p>
            <a:r>
              <a:rPr lang="fr-FR" sz="1600" dirty="0">
                <a:solidFill>
                  <a:srgbClr val="05316C"/>
                </a:solidFill>
                <a:latin typeface="Montserrat Medium" panose="00000600000000000000" pitchFamily="2" charset="0"/>
              </a:rPr>
              <a:t>Selon mes </a:t>
            </a:r>
            <a:r>
              <a:rPr lang="fr-FR" sz="1600" dirty="0" err="1">
                <a:solidFill>
                  <a:srgbClr val="05316C"/>
                </a:solidFill>
                <a:latin typeface="Montserrat Medium" panose="00000600000000000000" pitchFamily="2" charset="0"/>
              </a:rPr>
              <a:t>ATCDs</a:t>
            </a:r>
            <a:r>
              <a:rPr lang="fr-FR" sz="1600" dirty="0">
                <a:solidFill>
                  <a:srgbClr val="05316C"/>
                </a:solidFill>
                <a:latin typeface="Montserrat Medium" panose="00000600000000000000" pitchFamily="2" charset="0"/>
              </a:rPr>
              <a:t> personnels et familiaux</a:t>
            </a:r>
          </a:p>
          <a:p>
            <a:endParaRPr lang="fr-FR" sz="1600" dirty="0">
              <a:solidFill>
                <a:srgbClr val="05316C"/>
              </a:solidFill>
              <a:latin typeface="Montserrat Medium" panose="00000600000000000000" pitchFamily="2" charset="0"/>
            </a:endParaRPr>
          </a:p>
          <a:p>
            <a:r>
              <a:rPr lang="fr-FR" sz="1600" dirty="0">
                <a:solidFill>
                  <a:srgbClr val="05316C"/>
                </a:solidFill>
                <a:latin typeface="Montserrat Medium" panose="00000600000000000000" pitchFamily="2" charset="0"/>
              </a:rPr>
              <a:t>Orientation par mon professionnel de santé</a:t>
            </a:r>
          </a:p>
          <a:p>
            <a:endParaRPr lang="fr-FR" sz="1600" dirty="0">
              <a:solidFill>
                <a:srgbClr val="05316C"/>
              </a:solidFill>
              <a:latin typeface="Montserrat Medium" panose="00000600000000000000" pitchFamily="2" charset="0"/>
            </a:endParaRPr>
          </a:p>
          <a:p>
            <a:endParaRPr lang="fr-FR" sz="1600" dirty="0">
              <a:solidFill>
                <a:srgbClr val="05316C"/>
              </a:solidFill>
              <a:latin typeface="Montserrat Medium" panose="00000600000000000000" pitchFamily="2" charset="0"/>
            </a:endParaRPr>
          </a:p>
        </p:txBody>
      </p:sp>
      <p:pic>
        <p:nvPicPr>
          <p:cNvPr id="8" name="Graphique 7">
            <a:extLst>
              <a:ext uri="{FF2B5EF4-FFF2-40B4-BE49-F238E27FC236}">
                <a16:creationId xmlns:a16="http://schemas.microsoft.com/office/drawing/2014/main" id="{1BEBD6FA-F80E-E57E-BDEB-4974274D380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49547" y="501500"/>
            <a:ext cx="995943" cy="901092"/>
          </a:xfrm>
          <a:prstGeom prst="rect">
            <a:avLst/>
          </a:prstGeom>
        </p:spPr>
      </p:pic>
      <p:pic>
        <p:nvPicPr>
          <p:cNvPr id="10" name="Graphique 9">
            <a:extLst>
              <a:ext uri="{FF2B5EF4-FFF2-40B4-BE49-F238E27FC236}">
                <a16:creationId xmlns:a16="http://schemas.microsoft.com/office/drawing/2014/main" id="{7D78B26D-C2F4-2DB2-76AE-5F3C96E4B59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457604" y="2316179"/>
            <a:ext cx="2571750" cy="742950"/>
          </a:xfrm>
          <a:prstGeom prst="rect">
            <a:avLst/>
          </a:prstGeom>
        </p:spPr>
      </p:pic>
      <p:sp>
        <p:nvSpPr>
          <p:cNvPr id="12" name="ZoneTexte 11">
            <a:extLst>
              <a:ext uri="{FF2B5EF4-FFF2-40B4-BE49-F238E27FC236}">
                <a16:creationId xmlns:a16="http://schemas.microsoft.com/office/drawing/2014/main" id="{A234C588-7C8E-3448-DD72-3F7D3D331804}"/>
              </a:ext>
            </a:extLst>
          </p:cNvPr>
          <p:cNvSpPr txBox="1"/>
          <p:nvPr/>
        </p:nvSpPr>
        <p:spPr>
          <a:xfrm>
            <a:off x="6143077" y="3222443"/>
            <a:ext cx="3200805" cy="646331"/>
          </a:xfrm>
          <a:prstGeom prst="rect">
            <a:avLst/>
          </a:prstGeom>
          <a:noFill/>
        </p:spPr>
        <p:txBody>
          <a:bodyPr wrap="square">
            <a:spAutoFit/>
          </a:bodyPr>
          <a:lstStyle/>
          <a:p>
            <a:pPr algn="ctr">
              <a:buClr>
                <a:srgbClr val="871454"/>
              </a:buClr>
            </a:pPr>
            <a:r>
              <a:rPr lang="fr-FR" dirty="0">
                <a:solidFill>
                  <a:schemeClr val="tx2"/>
                </a:solidFill>
                <a:latin typeface="Montserrat Medium" panose="00000600000000000000" pitchFamily="2" charset="0"/>
              </a:rPr>
              <a:t>t</a:t>
            </a:r>
            <a:r>
              <a:rPr lang="fr-FR" sz="1800" dirty="0">
                <a:solidFill>
                  <a:schemeClr val="tx2"/>
                </a:solidFill>
                <a:latin typeface="Montserrat Medium" panose="00000600000000000000" pitchFamily="2" charset="0"/>
              </a:rPr>
              <a:t>est de recherche</a:t>
            </a:r>
          </a:p>
          <a:p>
            <a:pPr algn="ctr">
              <a:buClr>
                <a:srgbClr val="871454"/>
              </a:buClr>
            </a:pPr>
            <a:r>
              <a:rPr lang="fr-FR" sz="1800" dirty="0">
                <a:solidFill>
                  <a:schemeClr val="tx2"/>
                </a:solidFill>
                <a:latin typeface="Montserrat Medium" panose="00000600000000000000" pitchFamily="2" charset="0"/>
              </a:rPr>
              <a:t> de sang dans les selles</a:t>
            </a:r>
          </a:p>
        </p:txBody>
      </p:sp>
      <p:sp>
        <p:nvSpPr>
          <p:cNvPr id="15" name="ZoneTexte 14">
            <a:extLst>
              <a:ext uri="{FF2B5EF4-FFF2-40B4-BE49-F238E27FC236}">
                <a16:creationId xmlns:a16="http://schemas.microsoft.com/office/drawing/2014/main" id="{46036FC6-ED26-4DB3-D40F-08D98A33191E}"/>
              </a:ext>
            </a:extLst>
          </p:cNvPr>
          <p:cNvSpPr txBox="1"/>
          <p:nvPr/>
        </p:nvSpPr>
        <p:spPr>
          <a:xfrm>
            <a:off x="7455479" y="4024591"/>
            <a:ext cx="576000" cy="369332"/>
          </a:xfrm>
          <a:prstGeom prst="rect">
            <a:avLst/>
          </a:prstGeom>
          <a:noFill/>
        </p:spPr>
        <p:txBody>
          <a:bodyPr wrap="square" rtlCol="0">
            <a:spAutoFit/>
          </a:bodyPr>
          <a:lstStyle/>
          <a:p>
            <a:r>
              <a:rPr lang="fr-FR" dirty="0">
                <a:solidFill>
                  <a:schemeClr val="tx2"/>
                </a:solidFill>
                <a:latin typeface="Montserrat Medium" panose="00000600000000000000" pitchFamily="2" charset="0"/>
              </a:rPr>
              <a:t>OU</a:t>
            </a:r>
          </a:p>
        </p:txBody>
      </p:sp>
      <p:pic>
        <p:nvPicPr>
          <p:cNvPr id="23" name="Graphique 22">
            <a:extLst>
              <a:ext uri="{FF2B5EF4-FFF2-40B4-BE49-F238E27FC236}">
                <a16:creationId xmlns:a16="http://schemas.microsoft.com/office/drawing/2014/main" id="{10F1452C-DF89-4FA2-5717-97D4B498668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762909" y="4700512"/>
            <a:ext cx="1961141" cy="432000"/>
          </a:xfrm>
          <a:prstGeom prst="rect">
            <a:avLst/>
          </a:prstGeom>
        </p:spPr>
      </p:pic>
      <p:sp>
        <p:nvSpPr>
          <p:cNvPr id="7" name="ZoneTexte 6">
            <a:extLst>
              <a:ext uri="{FF2B5EF4-FFF2-40B4-BE49-F238E27FC236}">
                <a16:creationId xmlns:a16="http://schemas.microsoft.com/office/drawing/2014/main" id="{58F0DB48-1189-240F-3557-1E878350C690}"/>
              </a:ext>
            </a:extLst>
          </p:cNvPr>
          <p:cNvSpPr txBox="1"/>
          <p:nvPr/>
        </p:nvSpPr>
        <p:spPr>
          <a:xfrm>
            <a:off x="5877147" y="1102806"/>
            <a:ext cx="3732665" cy="646331"/>
          </a:xfrm>
          <a:prstGeom prst="rect">
            <a:avLst/>
          </a:prstGeom>
          <a:noFill/>
        </p:spPr>
        <p:txBody>
          <a:bodyPr wrap="square">
            <a:spAutoFit/>
          </a:bodyPr>
          <a:lstStyle/>
          <a:p>
            <a:pPr algn="ctr"/>
            <a:r>
              <a:rPr lang="fr-FR" sz="1800" b="1" dirty="0">
                <a:solidFill>
                  <a:srgbClr val="05316C"/>
                </a:solidFill>
                <a:latin typeface="Montserrat Medium" panose="00000600000000000000" pitchFamily="2" charset="0"/>
              </a:rPr>
              <a:t>Orientation vers le meilleur </a:t>
            </a:r>
          </a:p>
          <a:p>
            <a:pPr algn="ctr"/>
            <a:r>
              <a:rPr lang="fr-FR" sz="1800" b="1" dirty="0">
                <a:solidFill>
                  <a:srgbClr val="05316C"/>
                </a:solidFill>
                <a:latin typeface="Montserrat Medium" panose="00000600000000000000" pitchFamily="2" charset="0"/>
              </a:rPr>
              <a:t>moyen de dépistage :</a:t>
            </a:r>
          </a:p>
        </p:txBody>
      </p:sp>
    </p:spTree>
    <p:extLst>
      <p:ext uri="{BB962C8B-B14F-4D97-AF65-F5344CB8AC3E}">
        <p14:creationId xmlns:p14="http://schemas.microsoft.com/office/powerpoint/2010/main" val="117607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027962" y="2429178"/>
            <a:ext cx="10136075" cy="3234775"/>
          </a:xfrm>
        </p:spPr>
        <p:txBody>
          <a:bodyPr>
            <a:noAutofit/>
          </a:bodyPr>
          <a:lstStyle/>
          <a:p>
            <a:r>
              <a:rPr lang="fr-FR" sz="1800" b="0" dirty="0">
                <a:latin typeface="Montserrat Medium" panose="00000600000000000000" pitchFamily="2" charset="0"/>
              </a:rPr>
              <a:t>Les symptômes du cancer colorectal sont peu spécifiques et apparaissent tard dans la maladie</a:t>
            </a:r>
          </a:p>
          <a:p>
            <a:r>
              <a:rPr lang="fr-FR" sz="1800" b="0" dirty="0">
                <a:latin typeface="Montserrat Medium" panose="00000600000000000000" pitchFamily="2" charset="0"/>
                <a:sym typeface="Wingdings" panose="05000000000000000000" pitchFamily="2" charset="2"/>
              </a:rPr>
              <a:t> </a:t>
            </a:r>
            <a:r>
              <a:rPr lang="fr-FR" sz="1800" dirty="0">
                <a:latin typeface="Montserrat Medium" panose="00000600000000000000" pitchFamily="2" charset="0"/>
                <a:sym typeface="Wingdings" panose="05000000000000000000" pitchFamily="2" charset="2"/>
              </a:rPr>
              <a:t>En cas de troubles digestifs inhabituels et persistants </a:t>
            </a:r>
            <a:r>
              <a:rPr lang="fr-FR" sz="1800" b="0" dirty="0">
                <a:latin typeface="Montserrat Medium" panose="00000600000000000000" pitchFamily="2" charset="0"/>
                <a:sym typeface="Wingdings" panose="05000000000000000000" pitchFamily="2" charset="2"/>
              </a:rPr>
              <a:t>(douleur abdominale, selles inhabituelles, alternance diarrhées - constipation ….) </a:t>
            </a:r>
            <a:r>
              <a:rPr lang="fr-FR" sz="1800" dirty="0">
                <a:latin typeface="Montserrat Medium" panose="00000600000000000000" pitchFamily="2" charset="0"/>
                <a:sym typeface="Wingdings" panose="05000000000000000000" pitchFamily="2" charset="2"/>
              </a:rPr>
              <a:t>ou</a:t>
            </a:r>
            <a:r>
              <a:rPr lang="fr-FR" sz="1800" b="0" dirty="0">
                <a:latin typeface="Montserrat Medium" panose="00000600000000000000" pitchFamily="2" charset="0"/>
                <a:sym typeface="Wingdings" panose="05000000000000000000" pitchFamily="2" charset="2"/>
              </a:rPr>
              <a:t> en cas de présence de </a:t>
            </a:r>
            <a:r>
              <a:rPr lang="fr-FR" sz="1800" dirty="0">
                <a:latin typeface="Montserrat Medium" panose="00000600000000000000" pitchFamily="2" charset="0"/>
                <a:sym typeface="Wingdings" panose="05000000000000000000" pitchFamily="2" charset="2"/>
              </a:rPr>
              <a:t>sang dans les selles</a:t>
            </a:r>
            <a:r>
              <a:rPr lang="fr-FR" sz="1800" b="0" dirty="0">
                <a:latin typeface="Montserrat Medium" panose="00000600000000000000" pitchFamily="2" charset="0"/>
                <a:sym typeface="Wingdings" panose="05000000000000000000" pitchFamily="2" charset="2"/>
              </a:rPr>
              <a:t>, il faut </a:t>
            </a:r>
            <a:r>
              <a:rPr lang="fr-FR" sz="1800" dirty="0">
                <a:latin typeface="Montserrat Medium" panose="00000600000000000000" pitchFamily="2" charset="0"/>
                <a:sym typeface="Wingdings" panose="05000000000000000000" pitchFamily="2" charset="2"/>
              </a:rPr>
              <a:t>consulter votre médecin</a:t>
            </a:r>
            <a:r>
              <a:rPr lang="fr-FR" sz="1800" b="0" dirty="0">
                <a:latin typeface="Montserrat Medium" panose="00000600000000000000" pitchFamily="2" charset="0"/>
                <a:sym typeface="Wingdings" panose="05000000000000000000" pitchFamily="2" charset="2"/>
              </a:rPr>
              <a:t>.</a:t>
            </a:r>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endParaRPr lang="fr-FR" dirty="0"/>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Quels sont les signes d’un cancer colorectal ?</a:t>
            </a:r>
          </a:p>
        </p:txBody>
      </p:sp>
      <p:pic>
        <p:nvPicPr>
          <p:cNvPr id="2" name="Espace réservé pour une image  24">
            <a:extLst>
              <a:ext uri="{FF2B5EF4-FFF2-40B4-BE49-F238E27FC236}">
                <a16:creationId xmlns:a16="http://schemas.microsoft.com/office/drawing/2014/main" id="{A9789215-AE79-8B7B-D976-49D41C77F4A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44250" t="-36140" r="-46543" b="-21487"/>
          <a:stretch/>
        </p:blipFill>
        <p:spPr>
          <a:xfrm>
            <a:off x="137229" y="-169378"/>
            <a:ext cx="2171574" cy="1873891"/>
          </a:xfrm>
          <a:prstGeom prst="rect">
            <a:avLst/>
          </a:prstGeom>
        </p:spPr>
      </p:pic>
    </p:spTree>
    <p:extLst>
      <p:ext uri="{BB962C8B-B14F-4D97-AF65-F5344CB8AC3E}">
        <p14:creationId xmlns:p14="http://schemas.microsoft.com/office/powerpoint/2010/main" val="22826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4278BA-89C4-5422-948A-C30EBDA32290}"/>
              </a:ext>
            </a:extLst>
          </p:cNvPr>
          <p:cNvSpPr>
            <a:spLocks noGrp="1"/>
          </p:cNvSpPr>
          <p:nvPr>
            <p:ph type="title"/>
          </p:nvPr>
        </p:nvSpPr>
        <p:spPr/>
        <p:txBody>
          <a:bodyPr/>
          <a:lstStyle/>
          <a:p>
            <a:r>
              <a:rPr lang="fr-FR" dirty="0"/>
              <a:t>Nos missions</a:t>
            </a:r>
          </a:p>
        </p:txBody>
      </p:sp>
      <p:sp>
        <p:nvSpPr>
          <p:cNvPr id="24" name="Espace réservé de la date 23">
            <a:extLst>
              <a:ext uri="{FF2B5EF4-FFF2-40B4-BE49-F238E27FC236}">
                <a16:creationId xmlns:a16="http://schemas.microsoft.com/office/drawing/2014/main" id="{3A8BCCAF-749D-CE83-16BF-EA7872107D58}"/>
              </a:ext>
            </a:extLst>
          </p:cNvPr>
          <p:cNvSpPr>
            <a:spLocks noGrp="1"/>
          </p:cNvSpPr>
          <p:nvPr>
            <p:ph type="dt" sz="half" idx="10"/>
          </p:nvPr>
        </p:nvSpPr>
        <p:spPr/>
        <p:txBody>
          <a:bodyPr/>
          <a:lstStyle/>
          <a:p>
            <a:r>
              <a:rPr lang="fr-FR"/>
              <a:t>17 octobre 2024</a:t>
            </a:r>
          </a:p>
        </p:txBody>
      </p:sp>
      <p:sp>
        <p:nvSpPr>
          <p:cNvPr id="25" name="Espace réservé du pied de page 24">
            <a:extLst>
              <a:ext uri="{FF2B5EF4-FFF2-40B4-BE49-F238E27FC236}">
                <a16:creationId xmlns:a16="http://schemas.microsoft.com/office/drawing/2014/main" id="{90C66DD9-DDF4-A01C-7810-D8FD57381129}"/>
              </a:ext>
            </a:extLst>
          </p:cNvPr>
          <p:cNvSpPr>
            <a:spLocks noGrp="1"/>
          </p:cNvSpPr>
          <p:nvPr>
            <p:ph type="ftr" sz="quarter" idx="11"/>
          </p:nvPr>
        </p:nvSpPr>
        <p:spPr>
          <a:xfrm>
            <a:off x="1111044" y="6310311"/>
            <a:ext cx="4314395" cy="365125"/>
          </a:xfrm>
        </p:spPr>
        <p:txBody>
          <a:bodyPr/>
          <a:lstStyle/>
          <a:p>
            <a:r>
              <a:rPr lang="fr-FR"/>
              <a:t>Conférence Châteaubriant DOCS et DOCCR</a:t>
            </a:r>
            <a:endParaRPr lang="fr-FR" dirty="0"/>
          </a:p>
        </p:txBody>
      </p:sp>
      <p:graphicFrame>
        <p:nvGraphicFramePr>
          <p:cNvPr id="4" name="Tableau 15">
            <a:extLst>
              <a:ext uri="{FF2B5EF4-FFF2-40B4-BE49-F238E27FC236}">
                <a16:creationId xmlns:a16="http://schemas.microsoft.com/office/drawing/2014/main" id="{5514911C-1E41-3DE9-53AF-B3FC9324B9BB}"/>
              </a:ext>
            </a:extLst>
          </p:cNvPr>
          <p:cNvGraphicFramePr>
            <a:graphicFrameLocks noGrp="1"/>
          </p:cNvGraphicFramePr>
          <p:nvPr>
            <p:extLst>
              <p:ext uri="{D42A27DB-BD31-4B8C-83A1-F6EECF244321}">
                <p14:modId xmlns:p14="http://schemas.microsoft.com/office/powerpoint/2010/main" val="3778820966"/>
              </p:ext>
            </p:extLst>
          </p:nvPr>
        </p:nvGraphicFramePr>
        <p:xfrm>
          <a:off x="477058" y="2795786"/>
          <a:ext cx="3600000" cy="216408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260098497"/>
                    </a:ext>
                  </a:extLst>
                </a:gridCol>
              </a:tblGrid>
              <a:tr h="4893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noProof="0" dirty="0">
                          <a:solidFill>
                            <a:schemeClr val="accent3"/>
                          </a:solidFill>
                          <a:latin typeface="Delius" panose="02000603000000000000" pitchFamily="2" charset="0"/>
                        </a:rPr>
                        <a:t>INFORMER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noProof="0" dirty="0">
                        <a:solidFill>
                          <a:schemeClr val="tx2"/>
                        </a:solidFill>
                        <a:latin typeface="Montserrat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noProof="0" dirty="0">
                          <a:solidFill>
                            <a:schemeClr val="tx2"/>
                          </a:solidFill>
                          <a:latin typeface="Montserrat Medium" panose="00000600000000000000" pitchFamily="2" charset="0"/>
                        </a:rPr>
                        <a:t>Chacun à son échelle,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noProof="0" dirty="0">
                          <a:solidFill>
                            <a:schemeClr val="tx2"/>
                          </a:solidFill>
                          <a:latin typeface="Montserrat Medium" panose="00000600000000000000" pitchFamily="2" charset="0"/>
                        </a:rPr>
                        <a:t>peut être acteur de </a:t>
                      </a:r>
                      <a:br>
                        <a:rPr lang="fr-FR" sz="1600" b="1" noProof="0" dirty="0">
                          <a:solidFill>
                            <a:schemeClr val="tx2"/>
                          </a:solidFill>
                          <a:latin typeface="Montserrat Medium" panose="00000600000000000000" pitchFamily="2" charset="0"/>
                        </a:rPr>
                      </a:br>
                      <a:r>
                        <a:rPr lang="fr-FR" sz="1600" b="1" noProof="0" dirty="0">
                          <a:solidFill>
                            <a:schemeClr val="tx2"/>
                          </a:solidFill>
                          <a:latin typeface="Montserrat Medium" panose="00000600000000000000" pitchFamily="2" charset="0"/>
                        </a:rPr>
                        <a:t>la prévention des cancers.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noProof="0" dirty="0">
                          <a:solidFill>
                            <a:schemeClr val="tx2"/>
                          </a:solidFill>
                          <a:latin typeface="Montserrat Medium" panose="00000600000000000000" pitchFamily="2" charset="0"/>
                        </a:rPr>
                        <a:t>Nous sensibilisons le grand public, de tous les âges,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noProof="0" dirty="0">
                          <a:solidFill>
                            <a:schemeClr val="tx2"/>
                          </a:solidFill>
                          <a:latin typeface="Montserrat Medium" panose="00000600000000000000" pitchFamily="2" charset="0"/>
                        </a:rPr>
                        <a:t>sur l’ensemble du territoire.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427689"/>
                  </a:ext>
                </a:extLst>
              </a:tr>
            </a:tbl>
          </a:graphicData>
        </a:graphic>
      </p:graphicFrame>
      <p:graphicFrame>
        <p:nvGraphicFramePr>
          <p:cNvPr id="6" name="Tableau 5">
            <a:extLst>
              <a:ext uri="{FF2B5EF4-FFF2-40B4-BE49-F238E27FC236}">
                <a16:creationId xmlns:a16="http://schemas.microsoft.com/office/drawing/2014/main" id="{661347F1-26AF-61BA-73EA-91EA85493789}"/>
              </a:ext>
            </a:extLst>
          </p:cNvPr>
          <p:cNvGraphicFramePr>
            <a:graphicFrameLocks noGrp="1"/>
          </p:cNvGraphicFramePr>
          <p:nvPr>
            <p:extLst>
              <p:ext uri="{D42A27DB-BD31-4B8C-83A1-F6EECF244321}">
                <p14:modId xmlns:p14="http://schemas.microsoft.com/office/powerpoint/2010/main" val="654152646"/>
              </p:ext>
            </p:extLst>
          </p:nvPr>
        </p:nvGraphicFramePr>
        <p:xfrm>
          <a:off x="4253806" y="2795786"/>
          <a:ext cx="3600000" cy="216408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260098497"/>
                    </a:ext>
                  </a:extLst>
                </a:gridCol>
              </a:tblGrid>
              <a:tr h="21571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4"/>
                          </a:solidFill>
                          <a:effectLst/>
                          <a:uLnTx/>
                          <a:uFillTx/>
                          <a:latin typeface="Delius" panose="02000603000000000000" pitchFamily="2" charset="0"/>
                          <a:ea typeface="+mn-ea"/>
                          <a:cs typeface="+mn-cs"/>
                        </a:rPr>
                        <a:t>ACCOMPAGNER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Parce que la 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est souvent 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de préoccupation,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nous assurons le suivi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des dossiers des personnes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ayant un résultat positif.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427689"/>
                  </a:ext>
                </a:extLst>
              </a:tr>
            </a:tbl>
          </a:graphicData>
        </a:graphic>
      </p:graphicFrame>
      <p:graphicFrame>
        <p:nvGraphicFramePr>
          <p:cNvPr id="8" name="Tableau 7">
            <a:extLst>
              <a:ext uri="{FF2B5EF4-FFF2-40B4-BE49-F238E27FC236}">
                <a16:creationId xmlns:a16="http://schemas.microsoft.com/office/drawing/2014/main" id="{D2C5F41A-F2D1-26CB-9E59-3D7617683BD9}"/>
              </a:ext>
            </a:extLst>
          </p:cNvPr>
          <p:cNvGraphicFramePr>
            <a:graphicFrameLocks noGrp="1"/>
          </p:cNvGraphicFramePr>
          <p:nvPr>
            <p:extLst>
              <p:ext uri="{D42A27DB-BD31-4B8C-83A1-F6EECF244321}">
                <p14:modId xmlns:p14="http://schemas.microsoft.com/office/powerpoint/2010/main" val="677715224"/>
              </p:ext>
            </p:extLst>
          </p:nvPr>
        </p:nvGraphicFramePr>
        <p:xfrm>
          <a:off x="8030554" y="2795786"/>
          <a:ext cx="3600000" cy="240792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260098497"/>
                    </a:ext>
                  </a:extLst>
                </a:gridCol>
              </a:tblGrid>
              <a:tr h="4893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2"/>
                          </a:solidFill>
                          <a:effectLst/>
                          <a:uLnTx/>
                          <a:uFillTx/>
                          <a:latin typeface="Delius" panose="02000603000000000000" pitchFamily="2" charset="0"/>
                          <a:ea typeface="+mn-ea"/>
                          <a:cs typeface="+mn-cs"/>
                        </a:rPr>
                        <a:t>FORMER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Faciliter le quotidien </a:t>
                      </a:r>
                      <a:b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des professionnels dans </a:t>
                      </a:r>
                      <a:b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leur pratique est une priorité.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Nous contribuons à la formation </a:t>
                      </a:r>
                      <a:b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et à l’information des professionnels du secteur sanitaire et social.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427689"/>
                  </a:ext>
                </a:extLst>
              </a:tr>
            </a:tbl>
          </a:graphicData>
        </a:graphic>
      </p:graphicFrame>
      <p:pic>
        <p:nvPicPr>
          <p:cNvPr id="16" name="Graphique 15">
            <a:extLst>
              <a:ext uri="{FF2B5EF4-FFF2-40B4-BE49-F238E27FC236}">
                <a16:creationId xmlns:a16="http://schemas.microsoft.com/office/drawing/2014/main" id="{86B75E22-A26B-1CFF-33DB-0C8060F306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9558" y="1196009"/>
            <a:ext cx="1410664" cy="1346543"/>
          </a:xfrm>
          <a:prstGeom prst="rect">
            <a:avLst/>
          </a:prstGeom>
        </p:spPr>
      </p:pic>
      <p:pic>
        <p:nvPicPr>
          <p:cNvPr id="20" name="Graphique 19">
            <a:extLst>
              <a:ext uri="{FF2B5EF4-FFF2-40B4-BE49-F238E27FC236}">
                <a16:creationId xmlns:a16="http://schemas.microsoft.com/office/drawing/2014/main" id="{B694C25D-A195-0FA8-8C7D-094D834A6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487512" y="1042151"/>
            <a:ext cx="1343427" cy="1596536"/>
          </a:xfrm>
          <a:prstGeom prst="rect">
            <a:avLst/>
          </a:prstGeom>
        </p:spPr>
      </p:pic>
      <p:pic>
        <p:nvPicPr>
          <p:cNvPr id="22" name="Graphique 21">
            <a:extLst>
              <a:ext uri="{FF2B5EF4-FFF2-40B4-BE49-F238E27FC236}">
                <a16:creationId xmlns:a16="http://schemas.microsoft.com/office/drawing/2014/main" id="{000EBCE1-C715-6238-687D-59E6F07F8B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158841" y="1170711"/>
            <a:ext cx="1637271" cy="1397138"/>
          </a:xfrm>
          <a:prstGeom prst="rect">
            <a:avLst/>
          </a:prstGeom>
        </p:spPr>
      </p:pic>
      <p:sp>
        <p:nvSpPr>
          <p:cNvPr id="5" name="ZoneTexte 4">
            <a:extLst>
              <a:ext uri="{FF2B5EF4-FFF2-40B4-BE49-F238E27FC236}">
                <a16:creationId xmlns:a16="http://schemas.microsoft.com/office/drawing/2014/main" id="{D39C8109-650E-188F-67B8-312C38E5991B}"/>
              </a:ext>
            </a:extLst>
          </p:cNvPr>
          <p:cNvSpPr txBox="1"/>
          <p:nvPr/>
        </p:nvSpPr>
        <p:spPr>
          <a:xfrm>
            <a:off x="881738" y="5477325"/>
            <a:ext cx="8638182" cy="523220"/>
          </a:xfrm>
          <a:prstGeom prst="rect">
            <a:avLst/>
          </a:prstGeom>
          <a:noFill/>
        </p:spPr>
        <p:txBody>
          <a:bodyPr wrap="square" rtlCol="0">
            <a:spAutoFit/>
          </a:bodyPr>
          <a:lstStyle/>
          <a:p>
            <a:r>
              <a:rPr lang="fr-FR" sz="2800" b="1" dirty="0">
                <a:solidFill>
                  <a:schemeClr val="accent2">
                    <a:lumMod val="50000"/>
                  </a:schemeClr>
                </a:solidFill>
                <a:latin typeface="Delius" panose="02000603000000000000" pitchFamily="2" charset="0"/>
              </a:rPr>
              <a:t>Un objectif : diminuer la mortalité par cancer</a:t>
            </a:r>
          </a:p>
        </p:txBody>
      </p:sp>
    </p:spTree>
    <p:extLst>
      <p:ext uri="{BB962C8B-B14F-4D97-AF65-F5344CB8AC3E}">
        <p14:creationId xmlns:p14="http://schemas.microsoft.com/office/powerpoint/2010/main" val="31566673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368DF3-3079-43F9-A351-678C3A9E46E2}"/>
              </a:ext>
            </a:extLst>
          </p:cNvPr>
          <p:cNvSpPr>
            <a:spLocks noGrp="1"/>
          </p:cNvSpPr>
          <p:nvPr>
            <p:ph type="title"/>
          </p:nvPr>
        </p:nvSpPr>
        <p:spPr/>
        <p:txBody>
          <a:bodyPr/>
          <a:lstStyle/>
          <a:p>
            <a:r>
              <a:rPr lang="fr-FR" dirty="0"/>
              <a:t>le dépistage organisé du cancer colorectal</a:t>
            </a:r>
          </a:p>
        </p:txBody>
      </p:sp>
      <p:sp>
        <p:nvSpPr>
          <p:cNvPr id="4" name="Espace réservé de la date 3">
            <a:extLst>
              <a:ext uri="{FF2B5EF4-FFF2-40B4-BE49-F238E27FC236}">
                <a16:creationId xmlns:a16="http://schemas.microsoft.com/office/drawing/2014/main" id="{DB4EE473-6871-2B7C-0835-7B4DF320FBD5}"/>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635F8709-848E-A877-5048-F32EB6DE69C7}"/>
              </a:ext>
            </a:extLst>
          </p:cNvPr>
          <p:cNvSpPr>
            <a:spLocks noGrp="1"/>
          </p:cNvSpPr>
          <p:nvPr>
            <p:ph type="ftr" sz="quarter" idx="11"/>
          </p:nvPr>
        </p:nvSpPr>
        <p:spPr/>
        <p:txBody>
          <a:bodyPr/>
          <a:lstStyle/>
          <a:p>
            <a:r>
              <a:rPr lang="fr-FR"/>
              <a:t>Conférence Châteaubriant DOCS et DOCCR</a:t>
            </a:r>
            <a:endParaRPr lang="fr-FR" dirty="0"/>
          </a:p>
        </p:txBody>
      </p:sp>
      <p:sp>
        <p:nvSpPr>
          <p:cNvPr id="21" name="Espace réservé du texte 20">
            <a:extLst>
              <a:ext uri="{FF2B5EF4-FFF2-40B4-BE49-F238E27FC236}">
                <a16:creationId xmlns:a16="http://schemas.microsoft.com/office/drawing/2014/main" id="{CD52C852-341A-DE2E-B80E-115BAC17A004}"/>
              </a:ext>
            </a:extLst>
          </p:cNvPr>
          <p:cNvSpPr>
            <a:spLocks noGrp="1"/>
          </p:cNvSpPr>
          <p:nvPr>
            <p:ph type="body" sz="quarter" idx="18"/>
          </p:nvPr>
        </p:nvSpPr>
        <p:spPr>
          <a:xfrm>
            <a:off x="228375" y="4294238"/>
            <a:ext cx="5760000" cy="1799999"/>
          </a:xfrm>
          <a:solidFill>
            <a:schemeClr val="tx2"/>
          </a:solidFill>
        </p:spPr>
        <p:txBody>
          <a:bodyPr/>
          <a:lstStyle/>
          <a:p>
            <a:pPr marL="2778125" algn="l">
              <a:lnSpc>
                <a:spcPts val="2500"/>
              </a:lnSpc>
              <a:spcBef>
                <a:spcPts val="0"/>
              </a:spcBef>
              <a:spcAft>
                <a:spcPts val="0"/>
              </a:spcAft>
            </a:pPr>
            <a:r>
              <a:rPr lang="fr-FR" dirty="0">
                <a:solidFill>
                  <a:schemeClr val="bg1"/>
                </a:solidFill>
              </a:rPr>
              <a:t>Test </a:t>
            </a:r>
            <a:br>
              <a:rPr lang="fr-FR" dirty="0">
                <a:solidFill>
                  <a:schemeClr val="bg1"/>
                </a:solidFill>
              </a:rPr>
            </a:br>
            <a:r>
              <a:rPr lang="fr-FR" sz="2400" b="1" dirty="0">
                <a:solidFill>
                  <a:schemeClr val="bg1"/>
                </a:solidFill>
                <a:latin typeface="Delius" panose="02000603000000000000" pitchFamily="2" charset="0"/>
              </a:rPr>
              <a:t>simple, rapide, </a:t>
            </a:r>
            <a:br>
              <a:rPr lang="fr-FR" sz="2400" b="1" dirty="0">
                <a:solidFill>
                  <a:schemeClr val="bg1"/>
                </a:solidFill>
                <a:latin typeface="Delius" panose="02000603000000000000" pitchFamily="2" charset="0"/>
              </a:rPr>
            </a:br>
            <a:r>
              <a:rPr lang="fr-FR" sz="2400" b="1" dirty="0">
                <a:solidFill>
                  <a:schemeClr val="bg1"/>
                </a:solidFill>
                <a:latin typeface="Delius" panose="02000603000000000000" pitchFamily="2" charset="0"/>
              </a:rPr>
              <a:t>et fiable</a:t>
            </a:r>
          </a:p>
        </p:txBody>
      </p:sp>
      <p:sp>
        <p:nvSpPr>
          <p:cNvPr id="24" name="Espace réservé du texte 23">
            <a:extLst>
              <a:ext uri="{FF2B5EF4-FFF2-40B4-BE49-F238E27FC236}">
                <a16:creationId xmlns:a16="http://schemas.microsoft.com/office/drawing/2014/main" id="{BCB803B0-A6F0-68B1-31BC-F1F6339CB4C2}"/>
              </a:ext>
            </a:extLst>
          </p:cNvPr>
          <p:cNvSpPr>
            <a:spLocks noGrp="1"/>
          </p:cNvSpPr>
          <p:nvPr>
            <p:ph type="body" sz="quarter" idx="20"/>
          </p:nvPr>
        </p:nvSpPr>
        <p:spPr>
          <a:xfrm>
            <a:off x="6199354" y="4294238"/>
            <a:ext cx="5761586" cy="1800000"/>
          </a:xfrm>
          <a:solidFill>
            <a:schemeClr val="accent4"/>
          </a:solidFill>
        </p:spPr>
        <p:txBody>
          <a:bodyPr/>
          <a:lstStyle/>
          <a:p>
            <a:pPr marL="450850" algn="l"/>
            <a:r>
              <a:rPr kumimoji="0" lang="fr-FR" sz="24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rPr>
              <a:t>2/3 des tests positifs </a:t>
            </a:r>
            <a:br>
              <a:rPr kumimoji="0" lang="fr-FR" sz="24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rPr>
            </a:br>
            <a:r>
              <a:rPr lang="fr-FR" dirty="0"/>
              <a:t>détectent des polypes bénins</a:t>
            </a:r>
            <a:endParaRPr lang="fr-FR" sz="2400" b="1" dirty="0">
              <a:latin typeface="Delius" panose="02000603000000000000" pitchFamily="2" charset="0"/>
            </a:endParaRPr>
          </a:p>
        </p:txBody>
      </p:sp>
      <p:sp>
        <p:nvSpPr>
          <p:cNvPr id="57" name="Espace réservé du texte 56">
            <a:extLst>
              <a:ext uri="{FF2B5EF4-FFF2-40B4-BE49-F238E27FC236}">
                <a16:creationId xmlns:a16="http://schemas.microsoft.com/office/drawing/2014/main" id="{C547AD37-1C6B-42B2-B8EE-45D81F614FAC}"/>
              </a:ext>
            </a:extLst>
          </p:cNvPr>
          <p:cNvSpPr>
            <a:spLocks noGrp="1"/>
          </p:cNvSpPr>
          <p:nvPr>
            <p:ph type="body" sz="quarter" idx="21"/>
          </p:nvPr>
        </p:nvSpPr>
        <p:spPr>
          <a:xfrm>
            <a:off x="228375" y="2356431"/>
            <a:ext cx="5760000" cy="1800000"/>
          </a:xfrm>
          <a:solidFill>
            <a:schemeClr val="accent3"/>
          </a:solidFill>
        </p:spPr>
        <p:txBody>
          <a:bodyPr/>
          <a:lstStyle/>
          <a:p>
            <a:pPr marL="2778125" algn="l"/>
            <a:r>
              <a:rPr lang="fr-FR" dirty="0"/>
              <a:t>Prise en charge </a:t>
            </a:r>
            <a:br>
              <a:rPr lang="fr-FR" dirty="0"/>
            </a:br>
            <a:r>
              <a:rPr lang="fr-FR" sz="2400" b="1" dirty="0">
                <a:latin typeface="Delius" panose="02000603000000000000" pitchFamily="2" charset="0"/>
              </a:rPr>
              <a:t>100 %</a:t>
            </a:r>
          </a:p>
        </p:txBody>
      </p:sp>
      <p:sp>
        <p:nvSpPr>
          <p:cNvPr id="58" name="Espace réservé du texte 57">
            <a:extLst>
              <a:ext uri="{FF2B5EF4-FFF2-40B4-BE49-F238E27FC236}">
                <a16:creationId xmlns:a16="http://schemas.microsoft.com/office/drawing/2014/main" id="{D785A75B-43DF-AF4C-E8F1-2721EEAD833F}"/>
              </a:ext>
            </a:extLst>
          </p:cNvPr>
          <p:cNvSpPr>
            <a:spLocks noGrp="1"/>
          </p:cNvSpPr>
          <p:nvPr>
            <p:ph type="body" sz="quarter" idx="22"/>
          </p:nvPr>
        </p:nvSpPr>
        <p:spPr>
          <a:xfrm>
            <a:off x="6199354" y="2351424"/>
            <a:ext cx="5761586" cy="1800001"/>
          </a:xfrm>
          <a:solidFill>
            <a:srgbClr val="3E57A3"/>
          </a:solidFill>
        </p:spPr>
        <p:txBody>
          <a:bodyPr/>
          <a:lstStyle/>
          <a:p>
            <a:pPr marL="450850" algn="l"/>
            <a:r>
              <a:rPr lang="fr-FR" sz="2400" b="1" dirty="0">
                <a:solidFill>
                  <a:schemeClr val="bg1"/>
                </a:solidFill>
                <a:latin typeface="Delius" panose="02000603000000000000" pitchFamily="2" charset="0"/>
              </a:rPr>
              <a:t>3 façons</a:t>
            </a:r>
            <a:r>
              <a:rPr lang="fr-FR" sz="2400" b="1" dirty="0">
                <a:solidFill>
                  <a:schemeClr val="bg1"/>
                </a:solidFill>
              </a:rPr>
              <a:t> </a:t>
            </a:r>
            <a:br>
              <a:rPr lang="fr-FR" sz="2400" b="1" dirty="0">
                <a:solidFill>
                  <a:schemeClr val="bg1"/>
                </a:solidFill>
              </a:rPr>
            </a:br>
            <a:r>
              <a:rPr lang="fr-FR" dirty="0">
                <a:solidFill>
                  <a:schemeClr val="bg1"/>
                </a:solidFill>
              </a:rPr>
              <a:t>d’obtenir </a:t>
            </a:r>
            <a:br>
              <a:rPr lang="fr-FR" dirty="0">
                <a:solidFill>
                  <a:schemeClr val="bg1"/>
                </a:solidFill>
              </a:rPr>
            </a:br>
            <a:r>
              <a:rPr lang="fr-FR" dirty="0">
                <a:solidFill>
                  <a:schemeClr val="bg1"/>
                </a:solidFill>
              </a:rPr>
              <a:t>le kit de dépistage </a:t>
            </a:r>
          </a:p>
        </p:txBody>
      </p:sp>
      <p:pic>
        <p:nvPicPr>
          <p:cNvPr id="56" name="Graphique 55">
            <a:extLst>
              <a:ext uri="{FF2B5EF4-FFF2-40B4-BE49-F238E27FC236}">
                <a16:creationId xmlns:a16="http://schemas.microsoft.com/office/drawing/2014/main" id="{6795B2B5-FF2C-4340-F9B3-6EF44149E1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78166" y="2724116"/>
            <a:ext cx="1597299" cy="1136817"/>
          </a:xfrm>
          <a:prstGeom prst="rect">
            <a:avLst/>
          </a:prstGeom>
        </p:spPr>
      </p:pic>
      <p:grpSp>
        <p:nvGrpSpPr>
          <p:cNvPr id="3" name="Groupe 2">
            <a:extLst>
              <a:ext uri="{FF2B5EF4-FFF2-40B4-BE49-F238E27FC236}">
                <a16:creationId xmlns:a16="http://schemas.microsoft.com/office/drawing/2014/main" id="{45B14D78-1555-AE1E-EEC9-7A41857C10EB}"/>
              </a:ext>
            </a:extLst>
          </p:cNvPr>
          <p:cNvGrpSpPr/>
          <p:nvPr/>
        </p:nvGrpSpPr>
        <p:grpSpPr>
          <a:xfrm>
            <a:off x="3808438" y="1246178"/>
            <a:ext cx="1958824" cy="749770"/>
            <a:chOff x="5115358" y="1916879"/>
            <a:chExt cx="1958824" cy="749770"/>
          </a:xfrm>
        </p:grpSpPr>
        <p:pic>
          <p:nvPicPr>
            <p:cNvPr id="6" name="Graphique 5">
              <a:extLst>
                <a:ext uri="{FF2B5EF4-FFF2-40B4-BE49-F238E27FC236}">
                  <a16:creationId xmlns:a16="http://schemas.microsoft.com/office/drawing/2014/main" id="{C4819B81-D30C-C149-F621-3857187633D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115358" y="2126649"/>
              <a:ext cx="1958824" cy="540000"/>
            </a:xfrm>
            <a:prstGeom prst="rect">
              <a:avLst/>
            </a:prstGeom>
          </p:spPr>
        </p:pic>
        <p:sp>
          <p:nvSpPr>
            <p:cNvPr id="7" name="ZoneTexte 6">
              <a:extLst>
                <a:ext uri="{FF2B5EF4-FFF2-40B4-BE49-F238E27FC236}">
                  <a16:creationId xmlns:a16="http://schemas.microsoft.com/office/drawing/2014/main" id="{B799C0BD-3268-9BB7-52AA-3F30443C425B}"/>
                </a:ext>
              </a:extLst>
            </p:cNvPr>
            <p:cNvSpPr txBox="1"/>
            <p:nvPr/>
          </p:nvSpPr>
          <p:spPr>
            <a:xfrm>
              <a:off x="5115358" y="1916879"/>
              <a:ext cx="58814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Montserrat Medium" panose="00000600000000000000" pitchFamily="2" charset="0"/>
                  <a:ea typeface="Tahoma" panose="020B0604030504040204" pitchFamily="34" charset="0"/>
                  <a:cs typeface="Tahoma" panose="020B0604030504040204" pitchFamily="34" charset="0"/>
                </a:rPr>
                <a:t>de</a:t>
              </a:r>
              <a:endParaRPr kumimoji="0" lang="fr-FR" sz="1400" i="0" u="none" strike="noStrike" kern="1200" spc="0" normalizeH="0" noProof="0" dirty="0">
                <a:ln>
                  <a:noFill/>
                </a:ln>
                <a:solidFill>
                  <a:srgbClr val="05316C"/>
                </a:solidFill>
                <a:effectLst/>
                <a:uLnTx/>
                <a:uFillTx/>
                <a:latin typeface="Montserrat Medium" panose="00000600000000000000" pitchFamily="2" charset="0"/>
                <a:ea typeface="Tahoma" panose="020B0604030504040204" pitchFamily="34" charset="0"/>
                <a:cs typeface="Tahoma" panose="020B0604030504040204" pitchFamily="34" charset="0"/>
              </a:endParaRPr>
            </a:p>
          </p:txBody>
        </p:sp>
      </p:grpSp>
      <p:sp>
        <p:nvSpPr>
          <p:cNvPr id="9" name="ZoneTexte 8">
            <a:extLst>
              <a:ext uri="{FF2B5EF4-FFF2-40B4-BE49-F238E27FC236}">
                <a16:creationId xmlns:a16="http://schemas.microsoft.com/office/drawing/2014/main" id="{4E3AC417-1ABC-2167-A7C3-C274FF96E4D5}"/>
              </a:ext>
            </a:extLst>
          </p:cNvPr>
          <p:cNvSpPr txBox="1"/>
          <p:nvPr/>
        </p:nvSpPr>
        <p:spPr>
          <a:xfrm>
            <a:off x="228375" y="1234889"/>
            <a:ext cx="98397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Montserrat Medium" panose="00000600000000000000" pitchFamily="2" charset="0"/>
                <a:ea typeface="Tahoma" panose="020B0604030504040204" pitchFamily="34" charset="0"/>
                <a:cs typeface="Tahoma" panose="020B0604030504040204" pitchFamily="34" charset="0"/>
              </a:rPr>
              <a:t>pour </a:t>
            </a:r>
            <a:r>
              <a:rPr kumimoji="0" lang="fr-FR" sz="1400" i="0" u="none" strike="noStrike" kern="1200" spc="0" normalizeH="0" noProof="0" dirty="0">
                <a:ln>
                  <a:noFill/>
                </a:ln>
                <a:solidFill>
                  <a:prstClr val="black"/>
                </a:solidFill>
                <a:effectLst/>
                <a:uLnTx/>
                <a:uFillTx/>
                <a:latin typeface="Montserrat Medium" panose="00000600000000000000" pitchFamily="2" charset="0"/>
                <a:ea typeface="Tahoma" panose="020B0604030504040204" pitchFamily="34" charset="0"/>
                <a:cs typeface="Tahoma" panose="020B0604030504040204" pitchFamily="34" charset="0"/>
              </a:rPr>
              <a:t>les</a:t>
            </a:r>
            <a:endParaRPr kumimoji="0" lang="fr-FR" sz="1400" i="0" u="none" strike="noStrike" kern="1200" spc="0" normalizeH="0" noProof="0" dirty="0">
              <a:ln>
                <a:noFill/>
              </a:ln>
              <a:solidFill>
                <a:srgbClr val="05316C"/>
              </a:solidFill>
              <a:effectLst/>
              <a:uLnTx/>
              <a:uFillTx/>
              <a:latin typeface="Montserrat Medium" panose="00000600000000000000" pitchFamily="2" charset="0"/>
              <a:ea typeface="Tahoma" panose="020B0604030504040204" pitchFamily="34" charset="0"/>
              <a:cs typeface="Tahoma" panose="020B0604030504040204" pitchFamily="34" charset="0"/>
            </a:endParaRPr>
          </a:p>
        </p:txBody>
      </p:sp>
      <p:pic>
        <p:nvPicPr>
          <p:cNvPr id="10" name="Graphique 9">
            <a:extLst>
              <a:ext uri="{FF2B5EF4-FFF2-40B4-BE49-F238E27FC236}">
                <a16:creationId xmlns:a16="http://schemas.microsoft.com/office/drawing/2014/main" id="{9CC7BD9C-790F-606C-8D31-B6645607D83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81367" y="1536108"/>
            <a:ext cx="1393599" cy="468000"/>
          </a:xfrm>
          <a:prstGeom prst="rect">
            <a:avLst/>
          </a:prstGeom>
        </p:spPr>
      </p:pic>
      <p:grpSp>
        <p:nvGrpSpPr>
          <p:cNvPr id="11" name="Groupe 10">
            <a:extLst>
              <a:ext uri="{FF2B5EF4-FFF2-40B4-BE49-F238E27FC236}">
                <a16:creationId xmlns:a16="http://schemas.microsoft.com/office/drawing/2014/main" id="{BFB11F01-1BD4-2C5F-D5D1-F67174B8B7A8}"/>
              </a:ext>
            </a:extLst>
          </p:cNvPr>
          <p:cNvGrpSpPr/>
          <p:nvPr/>
        </p:nvGrpSpPr>
        <p:grpSpPr>
          <a:xfrm>
            <a:off x="6406453" y="1246178"/>
            <a:ext cx="1730801" cy="749770"/>
            <a:chOff x="4929643" y="1234889"/>
            <a:chExt cx="1730801" cy="749770"/>
          </a:xfrm>
        </p:grpSpPr>
        <p:sp>
          <p:nvSpPr>
            <p:cNvPr id="14" name="ZoneTexte 13">
              <a:extLst>
                <a:ext uri="{FF2B5EF4-FFF2-40B4-BE49-F238E27FC236}">
                  <a16:creationId xmlns:a16="http://schemas.microsoft.com/office/drawing/2014/main" id="{ECD8CF7B-3B70-7A0A-8198-DAEA2A1E0B5E}"/>
                </a:ext>
              </a:extLst>
            </p:cNvPr>
            <p:cNvSpPr txBox="1"/>
            <p:nvPr/>
          </p:nvSpPr>
          <p:spPr>
            <a:xfrm>
              <a:off x="4929643" y="1234889"/>
              <a:ext cx="17308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Montserrat Medium" panose="00000600000000000000" pitchFamily="2" charset="0"/>
                  <a:ea typeface="Tahoma" panose="020B0604030504040204" pitchFamily="34" charset="0"/>
                  <a:cs typeface="Tahoma" panose="020B0604030504040204" pitchFamily="34" charset="0"/>
                </a:rPr>
                <a:t>tous les </a:t>
              </a:r>
              <a:endParaRPr kumimoji="0" lang="fr-FR" sz="1400" i="0" u="none" strike="noStrike" kern="1200" spc="0" normalizeH="0" noProof="0" dirty="0">
                <a:ln>
                  <a:noFill/>
                </a:ln>
                <a:solidFill>
                  <a:srgbClr val="05316C"/>
                </a:solidFill>
                <a:effectLst/>
                <a:uLnTx/>
                <a:uFillTx/>
                <a:latin typeface="Montserrat Medium" panose="00000600000000000000" pitchFamily="2" charset="0"/>
                <a:ea typeface="Tahoma" panose="020B0604030504040204" pitchFamily="34" charset="0"/>
                <a:cs typeface="Tahoma" panose="020B0604030504040204" pitchFamily="34" charset="0"/>
              </a:endParaRPr>
            </a:p>
          </p:txBody>
        </p:sp>
        <p:pic>
          <p:nvPicPr>
            <p:cNvPr id="16" name="Graphique 15">
              <a:extLst>
                <a:ext uri="{FF2B5EF4-FFF2-40B4-BE49-F238E27FC236}">
                  <a16:creationId xmlns:a16="http://schemas.microsoft.com/office/drawing/2014/main" id="{17722A6F-0090-97D9-B31E-19EA78E83C4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929643" y="1520964"/>
              <a:ext cx="1030433" cy="463695"/>
            </a:xfrm>
            <a:prstGeom prst="rect">
              <a:avLst/>
            </a:prstGeom>
          </p:spPr>
        </p:pic>
      </p:grpSp>
      <p:pic>
        <p:nvPicPr>
          <p:cNvPr id="18" name="Graphique 17">
            <a:extLst>
              <a:ext uri="{FF2B5EF4-FFF2-40B4-BE49-F238E27FC236}">
                <a16:creationId xmlns:a16="http://schemas.microsoft.com/office/drawing/2014/main" id="{7519ED28-92FA-001F-632C-045A8C20F71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806369" y="1536108"/>
            <a:ext cx="1487200" cy="468000"/>
          </a:xfrm>
          <a:prstGeom prst="rect">
            <a:avLst/>
          </a:prstGeom>
        </p:spPr>
      </p:pic>
      <p:sp>
        <p:nvSpPr>
          <p:cNvPr id="19" name="Rectangle : coins arrondis 18">
            <a:extLst>
              <a:ext uri="{FF2B5EF4-FFF2-40B4-BE49-F238E27FC236}">
                <a16:creationId xmlns:a16="http://schemas.microsoft.com/office/drawing/2014/main" id="{1326D477-1F6B-CE41-992D-25F324E6F9ED}"/>
              </a:ext>
            </a:extLst>
          </p:cNvPr>
          <p:cNvSpPr/>
          <p:nvPr/>
        </p:nvSpPr>
        <p:spPr>
          <a:xfrm>
            <a:off x="8718695" y="2602838"/>
            <a:ext cx="2880549" cy="1297171"/>
          </a:xfrm>
          <a:prstGeom prst="roundRect">
            <a:avLst>
              <a:gd name="adj" fmla="val 1120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D67A7D1C-8CDC-908B-C65E-E3B9D90B94AF}"/>
              </a:ext>
            </a:extLst>
          </p:cNvPr>
          <p:cNvSpPr txBox="1"/>
          <p:nvPr/>
        </p:nvSpPr>
        <p:spPr>
          <a:xfrm>
            <a:off x="8697429" y="2673252"/>
            <a:ext cx="2923080" cy="1156342"/>
          </a:xfrm>
          <a:prstGeom prst="rect">
            <a:avLst/>
          </a:prstGeom>
          <a:noFill/>
        </p:spPr>
        <p:txBody>
          <a:bodyPr wrap="square" rtlCol="0">
            <a:spAutoFit/>
          </a:bodyPr>
          <a:lstStyle/>
          <a:p>
            <a:pPr algn="ctr">
              <a:lnSpc>
                <a:spcPct val="150000"/>
              </a:lnSpc>
            </a:pPr>
            <a:r>
              <a:rPr lang="fr-FR" sz="1600" b="1" dirty="0">
                <a:solidFill>
                  <a:schemeClr val="bg2"/>
                </a:solidFill>
                <a:latin typeface="Delius Unicase" panose="02000603000000000000" pitchFamily="2" charset="0"/>
              </a:rPr>
              <a:t>Médecin</a:t>
            </a:r>
          </a:p>
          <a:p>
            <a:pPr algn="ctr">
              <a:lnSpc>
                <a:spcPct val="150000"/>
              </a:lnSpc>
            </a:pPr>
            <a:r>
              <a:rPr lang="fr-FR" sz="1600" b="1" dirty="0">
                <a:solidFill>
                  <a:schemeClr val="bg2"/>
                </a:solidFill>
                <a:latin typeface="Delius Unicase" panose="02000603000000000000" pitchFamily="2" charset="0"/>
              </a:rPr>
              <a:t>Pharmacien commande en ligne</a:t>
            </a:r>
          </a:p>
        </p:txBody>
      </p:sp>
      <p:pic>
        <p:nvPicPr>
          <p:cNvPr id="23" name="Graphique 22">
            <a:extLst>
              <a:ext uri="{FF2B5EF4-FFF2-40B4-BE49-F238E27FC236}">
                <a16:creationId xmlns:a16="http://schemas.microsoft.com/office/drawing/2014/main" id="{CC2A0922-FE74-F03C-38BB-14E6E89ED5F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111045" y="4654032"/>
            <a:ext cx="1543443" cy="1080410"/>
          </a:xfrm>
          <a:prstGeom prst="rect">
            <a:avLst/>
          </a:prstGeom>
        </p:spPr>
      </p:pic>
      <p:pic>
        <p:nvPicPr>
          <p:cNvPr id="26" name="Graphique 25">
            <a:extLst>
              <a:ext uri="{FF2B5EF4-FFF2-40B4-BE49-F238E27FC236}">
                <a16:creationId xmlns:a16="http://schemas.microsoft.com/office/drawing/2014/main" id="{CBD934FA-A757-EEAA-2B21-3D1136BD8617}"/>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080978" y="4654117"/>
            <a:ext cx="1152997" cy="1204241"/>
          </a:xfrm>
          <a:prstGeom prst="rect">
            <a:avLst/>
          </a:prstGeom>
        </p:spPr>
      </p:pic>
      <p:pic>
        <p:nvPicPr>
          <p:cNvPr id="8" name="Image 7">
            <a:extLst>
              <a:ext uri="{FF2B5EF4-FFF2-40B4-BE49-F238E27FC236}">
                <a16:creationId xmlns:a16="http://schemas.microsoft.com/office/drawing/2014/main" id="{58375B48-AE14-8599-B6A3-E0ED4DCF45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7196" y="1133417"/>
            <a:ext cx="4245147" cy="704729"/>
          </a:xfrm>
          <a:prstGeom prst="rect">
            <a:avLst/>
          </a:prstGeom>
        </p:spPr>
      </p:pic>
    </p:spTree>
    <p:extLst>
      <p:ext uri="{BB962C8B-B14F-4D97-AF65-F5344CB8AC3E}">
        <p14:creationId xmlns:p14="http://schemas.microsoft.com/office/powerpoint/2010/main" val="22085536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9217158" y="3268294"/>
            <a:ext cx="1937180" cy="642496"/>
          </a:xfrm>
        </p:spPr>
        <p:txBody>
          <a:bodyPr>
            <a:noAutofit/>
          </a:bodyPr>
          <a:lstStyle/>
          <a:p>
            <a:r>
              <a:rPr lang="fr-FR" sz="1800" b="0" dirty="0">
                <a:latin typeface="Montserrat Medium" panose="00000600000000000000" pitchFamily="2" charset="0"/>
                <a:hlinkClick r:id="rId3"/>
              </a:rPr>
              <a:t>https://monkit.depistage-colorectal.fr/</a:t>
            </a:r>
            <a:endParaRPr lang="fr-FR" sz="1800" b="0" dirty="0">
              <a:latin typeface="Montserrat Medium" panose="00000600000000000000" pitchFamily="2" charset="0"/>
            </a:endParaRPr>
          </a:p>
          <a:p>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endParaRPr lang="fr-FR" dirty="0"/>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3364637" y="358160"/>
            <a:ext cx="8598762" cy="922333"/>
          </a:xfrm>
        </p:spPr>
        <p:txBody>
          <a:bodyPr>
            <a:noAutofit/>
          </a:bodyPr>
          <a:lstStyle/>
          <a:p>
            <a:r>
              <a:rPr lang="fr-FR" sz="2400" b="1" dirty="0"/>
              <a:t>Je commande mon kit en ligne</a:t>
            </a:r>
          </a:p>
        </p:txBody>
      </p:sp>
      <p:pic>
        <p:nvPicPr>
          <p:cNvPr id="7" name="Image 6">
            <a:extLst>
              <a:ext uri="{FF2B5EF4-FFF2-40B4-BE49-F238E27FC236}">
                <a16:creationId xmlns:a16="http://schemas.microsoft.com/office/drawing/2014/main" id="{2808A1ED-269B-851D-BC84-036A8D0764C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224777"/>
            <a:ext cx="2965142" cy="1173591"/>
          </a:xfrm>
          <a:prstGeom prst="rect">
            <a:avLst/>
          </a:prstGeom>
        </p:spPr>
      </p:pic>
      <p:pic>
        <p:nvPicPr>
          <p:cNvPr id="11" name="Image 10">
            <a:extLst>
              <a:ext uri="{FF2B5EF4-FFF2-40B4-BE49-F238E27FC236}">
                <a16:creationId xmlns:a16="http://schemas.microsoft.com/office/drawing/2014/main" id="{E67DA492-7EFA-BCD6-E78E-BDD72309E91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111045" y="2115289"/>
            <a:ext cx="7457242" cy="3309357"/>
          </a:xfrm>
          <a:prstGeom prst="rect">
            <a:avLst/>
          </a:prstGeom>
        </p:spPr>
      </p:pic>
    </p:spTree>
    <p:extLst>
      <p:ext uri="{BB962C8B-B14F-4D97-AF65-F5344CB8AC3E}">
        <p14:creationId xmlns:p14="http://schemas.microsoft.com/office/powerpoint/2010/main" val="42742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 coins arrondis 26">
            <a:extLst>
              <a:ext uri="{FF2B5EF4-FFF2-40B4-BE49-F238E27FC236}">
                <a16:creationId xmlns:a16="http://schemas.microsoft.com/office/drawing/2014/main" id="{881B5FA8-9867-3343-F879-D70DD8AA51AB}"/>
              </a:ext>
            </a:extLst>
          </p:cNvPr>
          <p:cNvSpPr/>
          <p:nvPr/>
        </p:nvSpPr>
        <p:spPr>
          <a:xfrm>
            <a:off x="7629662" y="1456495"/>
            <a:ext cx="2991718" cy="3238094"/>
          </a:xfrm>
          <a:prstGeom prst="roundRect">
            <a:avLst>
              <a:gd name="adj" fmla="val 6728"/>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C757AA4-64D2-AB2E-23B2-FB24D987CDF0}"/>
              </a:ext>
            </a:extLst>
          </p:cNvPr>
          <p:cNvSpPr>
            <a:spLocks noGrp="1"/>
          </p:cNvSpPr>
          <p:nvPr>
            <p:ph type="title"/>
          </p:nvPr>
        </p:nvSpPr>
        <p:spPr>
          <a:xfrm>
            <a:off x="228601" y="1705416"/>
            <a:ext cx="3200804" cy="933009"/>
          </a:xfrm>
        </p:spPr>
        <p:txBody>
          <a:bodyPr>
            <a:normAutofit/>
          </a:bodyPr>
          <a:lstStyle/>
          <a:p>
            <a:r>
              <a:rPr lang="fr-FR" sz="2800" dirty="0"/>
              <a:t>INVITATIONS ET RELANCES</a:t>
            </a:r>
            <a:endParaRPr lang="fr-FR" sz="2800" b="0" dirty="0"/>
          </a:p>
        </p:txBody>
      </p:sp>
      <p:sp>
        <p:nvSpPr>
          <p:cNvPr id="4" name="Espace réservé de la date 3">
            <a:extLst>
              <a:ext uri="{FF2B5EF4-FFF2-40B4-BE49-F238E27FC236}">
                <a16:creationId xmlns:a16="http://schemas.microsoft.com/office/drawing/2014/main" id="{09FDD64A-D213-5EED-FD6F-C81038794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5316C"/>
                </a:solidFill>
                <a:effectLst/>
                <a:uLnTx/>
                <a:uFillTx/>
                <a:latin typeface="Montserrat Medium" panose="00000600000000000000" pitchFamily="2" charset="0"/>
                <a:ea typeface="+mn-ea"/>
                <a:cs typeface="+mn-cs"/>
              </a:rPr>
              <a:t>17 octobre 2024</a:t>
            </a:r>
          </a:p>
        </p:txBody>
      </p:sp>
      <p:sp>
        <p:nvSpPr>
          <p:cNvPr id="5" name="Espace réservé du pied de page 4">
            <a:extLst>
              <a:ext uri="{FF2B5EF4-FFF2-40B4-BE49-F238E27FC236}">
                <a16:creationId xmlns:a16="http://schemas.microsoft.com/office/drawing/2014/main" id="{8AAEC66B-69F3-3633-3BC4-D5841586C2E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a:ln>
                  <a:noFill/>
                </a:ln>
                <a:solidFill>
                  <a:srgbClr val="05316C"/>
                </a:solidFill>
                <a:effectLst/>
                <a:uLnTx/>
                <a:uFillTx/>
                <a:latin typeface="Delius Unicase" panose="02000603000000000000" pitchFamily="2" charset="0"/>
                <a:ea typeface="+mn-ea"/>
                <a:cs typeface="+mn-cs"/>
              </a:rPr>
              <a:t>Conférence Châteaubriant DOCS et DOCCR</a:t>
            </a:r>
          </a:p>
        </p:txBody>
      </p:sp>
      <p:sp>
        <p:nvSpPr>
          <p:cNvPr id="6" name="Espace réservé du texte 56">
            <a:extLst>
              <a:ext uri="{FF2B5EF4-FFF2-40B4-BE49-F238E27FC236}">
                <a16:creationId xmlns:a16="http://schemas.microsoft.com/office/drawing/2014/main" id="{1C6D5455-C0DB-0BFC-056F-085B4F80DCEE}"/>
              </a:ext>
            </a:extLst>
          </p:cNvPr>
          <p:cNvSpPr txBox="1">
            <a:spLocks/>
          </p:cNvSpPr>
          <p:nvPr/>
        </p:nvSpPr>
        <p:spPr>
          <a:xfrm>
            <a:off x="218769" y="334208"/>
            <a:ext cx="2857500" cy="1122287"/>
          </a:xfrm>
          <a:prstGeom prst="rect">
            <a:avLst/>
          </a:prstGeom>
          <a:solidFill>
            <a:schemeClr val="accent3"/>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srgbClr val="05316C"/>
              </a:solidFill>
              <a:effectLst/>
              <a:uLnTx/>
              <a:uFillTx/>
              <a:latin typeface="Delius" panose="02000603000000000000" pitchFamily="2" charset="0"/>
              <a:ea typeface="+mn-ea"/>
              <a:cs typeface="+mn-cs"/>
            </a:endParaRPr>
          </a:p>
        </p:txBody>
      </p:sp>
      <p:pic>
        <p:nvPicPr>
          <p:cNvPr id="3" name="Image 2" descr="Une image contenant texte, capture d’écran, Rectangle, Police&#10;&#10;Description générée automatiquement">
            <a:extLst>
              <a:ext uri="{FF2B5EF4-FFF2-40B4-BE49-F238E27FC236}">
                <a16:creationId xmlns:a16="http://schemas.microsoft.com/office/drawing/2014/main" id="{AA67172C-CFD1-C5C0-FC6D-FE9F8B1558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611" y="565762"/>
            <a:ext cx="1360932" cy="639198"/>
          </a:xfrm>
          <a:prstGeom prst="rect">
            <a:avLst/>
          </a:prstGeom>
        </p:spPr>
      </p:pic>
      <p:pic>
        <p:nvPicPr>
          <p:cNvPr id="10" name="Image 9" descr="Une image contenant ligne, triangle&#10;&#10;Description générée automatiquement">
            <a:extLst>
              <a:ext uri="{FF2B5EF4-FFF2-40B4-BE49-F238E27FC236}">
                <a16:creationId xmlns:a16="http://schemas.microsoft.com/office/drawing/2014/main" id="{CEE10AFA-540A-6087-0B27-7F899C995C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7097" y="1826918"/>
            <a:ext cx="1016848" cy="600223"/>
          </a:xfrm>
          <a:prstGeom prst="rect">
            <a:avLst/>
          </a:prstGeom>
        </p:spPr>
      </p:pic>
      <p:sp>
        <p:nvSpPr>
          <p:cNvPr id="12" name="ZoneTexte 11">
            <a:extLst>
              <a:ext uri="{FF2B5EF4-FFF2-40B4-BE49-F238E27FC236}">
                <a16:creationId xmlns:a16="http://schemas.microsoft.com/office/drawing/2014/main" id="{F307087B-4E55-9791-4138-B175D8014A4C}"/>
              </a:ext>
            </a:extLst>
          </p:cNvPr>
          <p:cNvSpPr txBox="1"/>
          <p:nvPr/>
        </p:nvSpPr>
        <p:spPr>
          <a:xfrm>
            <a:off x="278697" y="2638425"/>
            <a:ext cx="3551623"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Depuis le 1</a:t>
            </a:r>
            <a:r>
              <a:rPr kumimoji="0" lang="fr-FR" sz="1600" b="1" i="0" u="none" strike="noStrike" kern="1200" cap="none" spc="0" normalizeH="0" baseline="30000" noProof="0" dirty="0">
                <a:ln>
                  <a:noFill/>
                </a:ln>
                <a:solidFill>
                  <a:srgbClr val="05316C"/>
                </a:solidFill>
                <a:effectLst/>
                <a:uLnTx/>
                <a:uFillTx/>
                <a:latin typeface="Montserrat Medium" panose="00000600000000000000" pitchFamily="2" charset="0"/>
                <a:ea typeface="+mn-ea"/>
                <a:cs typeface="+mn-cs"/>
              </a:rPr>
              <a:t>er</a:t>
            </a:r>
            <a:r>
              <a:rPr kumimoji="0" lang="fr-FR" sz="1600" b="1"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 janvier 2024, </a:t>
            </a: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
            </a:r>
            <a:b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les courriers d’invitation </a:t>
            </a:r>
            <a:b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aux campagnes de dépistages organisés sont envoyés </a:t>
            </a:r>
            <a:b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6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par l’Assurance Maladie.  </a:t>
            </a:r>
          </a:p>
        </p:txBody>
      </p:sp>
      <p:cxnSp>
        <p:nvCxnSpPr>
          <p:cNvPr id="25" name="Connecteur droit 24">
            <a:extLst>
              <a:ext uri="{FF2B5EF4-FFF2-40B4-BE49-F238E27FC236}">
                <a16:creationId xmlns:a16="http://schemas.microsoft.com/office/drawing/2014/main" id="{2501EFB7-4807-433E-86BC-8B3E72BEF40F}"/>
              </a:ext>
            </a:extLst>
          </p:cNvPr>
          <p:cNvCxnSpPr>
            <a:cxnSpLocks/>
          </p:cNvCxnSpPr>
          <p:nvPr/>
        </p:nvCxnSpPr>
        <p:spPr>
          <a:xfrm>
            <a:off x="6124559" y="315205"/>
            <a:ext cx="0" cy="5693942"/>
          </a:xfrm>
          <a:prstGeom prst="line">
            <a:avLst/>
          </a:prstGeom>
          <a:ln w="28575">
            <a:solidFill>
              <a:srgbClr val="3D56A3"/>
            </a:solidFill>
          </a:ln>
        </p:spPr>
        <p:style>
          <a:lnRef idx="1">
            <a:schemeClr val="accent1"/>
          </a:lnRef>
          <a:fillRef idx="0">
            <a:schemeClr val="accent1"/>
          </a:fillRef>
          <a:effectRef idx="0">
            <a:schemeClr val="accent1"/>
          </a:effectRef>
          <a:fontRef idx="minor">
            <a:schemeClr val="tx1"/>
          </a:fontRef>
        </p:style>
      </p:cxnSp>
      <p:grpSp>
        <p:nvGrpSpPr>
          <p:cNvPr id="33" name="Groupe 32">
            <a:extLst>
              <a:ext uri="{FF2B5EF4-FFF2-40B4-BE49-F238E27FC236}">
                <a16:creationId xmlns:a16="http://schemas.microsoft.com/office/drawing/2014/main" id="{333C8DCD-A5FB-3B02-12DE-D2EB5B6E781E}"/>
              </a:ext>
            </a:extLst>
          </p:cNvPr>
          <p:cNvGrpSpPr/>
          <p:nvPr/>
        </p:nvGrpSpPr>
        <p:grpSpPr>
          <a:xfrm>
            <a:off x="5595922" y="3333803"/>
            <a:ext cx="1057275" cy="990600"/>
            <a:chOff x="5373483" y="3584948"/>
            <a:chExt cx="1057275" cy="990600"/>
          </a:xfrm>
        </p:grpSpPr>
        <p:sp>
          <p:nvSpPr>
            <p:cNvPr id="32" name="Rectangle 31">
              <a:extLst>
                <a:ext uri="{FF2B5EF4-FFF2-40B4-BE49-F238E27FC236}">
                  <a16:creationId xmlns:a16="http://schemas.microsoft.com/office/drawing/2014/main" id="{7BE13E11-831F-EB1A-D481-354278F05A42}"/>
                </a:ext>
              </a:extLst>
            </p:cNvPr>
            <p:cNvSpPr/>
            <p:nvPr/>
          </p:nvSpPr>
          <p:spPr>
            <a:xfrm>
              <a:off x="5521123" y="4193873"/>
              <a:ext cx="729452" cy="381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que 18">
              <a:extLst>
                <a:ext uri="{FF2B5EF4-FFF2-40B4-BE49-F238E27FC236}">
                  <a16:creationId xmlns:a16="http://schemas.microsoft.com/office/drawing/2014/main" id="{F3411E46-7276-344F-B6A0-B71C1FEC66B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373483" y="3584948"/>
              <a:ext cx="1057275" cy="990600"/>
            </a:xfrm>
            <a:prstGeom prst="rect">
              <a:avLst/>
            </a:prstGeom>
          </p:spPr>
        </p:pic>
      </p:grpSp>
      <p:grpSp>
        <p:nvGrpSpPr>
          <p:cNvPr id="35" name="Groupe 34">
            <a:extLst>
              <a:ext uri="{FF2B5EF4-FFF2-40B4-BE49-F238E27FC236}">
                <a16:creationId xmlns:a16="http://schemas.microsoft.com/office/drawing/2014/main" id="{91F98FA3-3BC1-5D42-73F5-C671E903857A}"/>
              </a:ext>
            </a:extLst>
          </p:cNvPr>
          <p:cNvGrpSpPr/>
          <p:nvPr/>
        </p:nvGrpSpPr>
        <p:grpSpPr>
          <a:xfrm>
            <a:off x="5454815" y="4689718"/>
            <a:ext cx="1352550" cy="1047750"/>
            <a:chOff x="5225845" y="5081367"/>
            <a:chExt cx="1352550" cy="1047750"/>
          </a:xfrm>
        </p:grpSpPr>
        <p:sp>
          <p:nvSpPr>
            <p:cNvPr id="34" name="Rectangle 33">
              <a:extLst>
                <a:ext uri="{FF2B5EF4-FFF2-40B4-BE49-F238E27FC236}">
                  <a16:creationId xmlns:a16="http://schemas.microsoft.com/office/drawing/2014/main" id="{682290B8-B9CF-D65A-B9B4-B1EC67CDFB5F}"/>
                </a:ext>
              </a:extLst>
            </p:cNvPr>
            <p:cNvSpPr/>
            <p:nvPr/>
          </p:nvSpPr>
          <p:spPr>
            <a:xfrm>
              <a:off x="5521123" y="5775605"/>
              <a:ext cx="677203" cy="353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que 22">
              <a:extLst>
                <a:ext uri="{FF2B5EF4-FFF2-40B4-BE49-F238E27FC236}">
                  <a16:creationId xmlns:a16="http://schemas.microsoft.com/office/drawing/2014/main" id="{0521417B-3A34-77B0-2998-8F65F5A1D0B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225845" y="5081367"/>
              <a:ext cx="1352550" cy="1047750"/>
            </a:xfrm>
            <a:prstGeom prst="rect">
              <a:avLst/>
            </a:prstGeom>
          </p:spPr>
        </p:pic>
      </p:grpSp>
      <p:sp>
        <p:nvSpPr>
          <p:cNvPr id="37" name="Ellipse 36">
            <a:extLst>
              <a:ext uri="{FF2B5EF4-FFF2-40B4-BE49-F238E27FC236}">
                <a16:creationId xmlns:a16="http://schemas.microsoft.com/office/drawing/2014/main" id="{5401945F-165B-65C2-673D-F68C0F28BF96}"/>
              </a:ext>
            </a:extLst>
          </p:cNvPr>
          <p:cNvSpPr/>
          <p:nvPr/>
        </p:nvSpPr>
        <p:spPr>
          <a:xfrm>
            <a:off x="5225845" y="2699202"/>
            <a:ext cx="252000" cy="25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Delius" panose="02000603000000000000" pitchFamily="2" charset="0"/>
                <a:ea typeface="+mn-ea"/>
                <a:cs typeface="+mn-cs"/>
              </a:rPr>
              <a:t>2</a:t>
            </a:r>
            <a:endParaRPr kumimoji="0" lang="fr-FR" sz="1050" b="1" i="0" u="none" strike="noStrike" kern="1200" cap="none" spc="0" normalizeH="0" baseline="0" noProof="0" dirty="0">
              <a:ln>
                <a:noFill/>
              </a:ln>
              <a:solidFill>
                <a:prstClr val="white"/>
              </a:solidFill>
              <a:effectLst/>
              <a:uLnTx/>
              <a:uFillTx/>
              <a:latin typeface="Delius" panose="02000603000000000000" pitchFamily="2" charset="0"/>
              <a:ea typeface="+mn-ea"/>
              <a:cs typeface="+mn-cs"/>
            </a:endParaRPr>
          </a:p>
        </p:txBody>
      </p:sp>
      <p:sp>
        <p:nvSpPr>
          <p:cNvPr id="38" name="Ellipse 37">
            <a:extLst>
              <a:ext uri="{FF2B5EF4-FFF2-40B4-BE49-F238E27FC236}">
                <a16:creationId xmlns:a16="http://schemas.microsoft.com/office/drawing/2014/main" id="{1E441E0D-189B-2F01-461E-C35F4F1AA8AA}"/>
              </a:ext>
            </a:extLst>
          </p:cNvPr>
          <p:cNvSpPr/>
          <p:nvPr/>
        </p:nvSpPr>
        <p:spPr>
          <a:xfrm>
            <a:off x="5225845" y="1192130"/>
            <a:ext cx="252000" cy="25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Delius" panose="02000603000000000000" pitchFamily="2" charset="0"/>
                <a:ea typeface="+mn-ea"/>
                <a:cs typeface="+mn-cs"/>
              </a:rPr>
              <a:t>1</a:t>
            </a:r>
            <a:endParaRPr kumimoji="0" lang="fr-FR" sz="1050" b="1" i="0" u="none" strike="noStrike" kern="1200" cap="none" spc="0" normalizeH="0" baseline="0" noProof="0" dirty="0">
              <a:ln>
                <a:noFill/>
              </a:ln>
              <a:solidFill>
                <a:prstClr val="white"/>
              </a:solidFill>
              <a:effectLst/>
              <a:uLnTx/>
              <a:uFillTx/>
              <a:latin typeface="Delius" panose="02000603000000000000" pitchFamily="2" charset="0"/>
              <a:ea typeface="+mn-ea"/>
              <a:cs typeface="+mn-cs"/>
            </a:endParaRPr>
          </a:p>
        </p:txBody>
      </p:sp>
      <p:sp>
        <p:nvSpPr>
          <p:cNvPr id="39" name="Ellipse 38">
            <a:extLst>
              <a:ext uri="{FF2B5EF4-FFF2-40B4-BE49-F238E27FC236}">
                <a16:creationId xmlns:a16="http://schemas.microsoft.com/office/drawing/2014/main" id="{1F7E97F2-4F5B-514B-BE3F-551541AFD09F}"/>
              </a:ext>
            </a:extLst>
          </p:cNvPr>
          <p:cNvSpPr/>
          <p:nvPr/>
        </p:nvSpPr>
        <p:spPr>
          <a:xfrm>
            <a:off x="5225845" y="3949034"/>
            <a:ext cx="252000" cy="25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Delius" panose="02000603000000000000" pitchFamily="2" charset="0"/>
                <a:ea typeface="+mn-ea"/>
                <a:cs typeface="+mn-cs"/>
              </a:rPr>
              <a:t>3</a:t>
            </a:r>
            <a:endParaRPr kumimoji="0" lang="fr-FR" sz="1050" b="1" i="0" u="none" strike="noStrike" kern="1200" cap="none" spc="0" normalizeH="0" baseline="0" noProof="0" dirty="0">
              <a:ln>
                <a:noFill/>
              </a:ln>
              <a:solidFill>
                <a:prstClr val="white"/>
              </a:solidFill>
              <a:effectLst/>
              <a:uLnTx/>
              <a:uFillTx/>
              <a:latin typeface="Delius" panose="02000603000000000000" pitchFamily="2" charset="0"/>
              <a:ea typeface="+mn-ea"/>
              <a:cs typeface="+mn-cs"/>
            </a:endParaRPr>
          </a:p>
        </p:txBody>
      </p:sp>
      <p:sp>
        <p:nvSpPr>
          <p:cNvPr id="40" name="Ellipse 39">
            <a:extLst>
              <a:ext uri="{FF2B5EF4-FFF2-40B4-BE49-F238E27FC236}">
                <a16:creationId xmlns:a16="http://schemas.microsoft.com/office/drawing/2014/main" id="{0527AC43-515F-EDB7-B35B-F83D29FB5F93}"/>
              </a:ext>
            </a:extLst>
          </p:cNvPr>
          <p:cNvSpPr/>
          <p:nvPr/>
        </p:nvSpPr>
        <p:spPr>
          <a:xfrm>
            <a:off x="5225845" y="5359469"/>
            <a:ext cx="252000" cy="25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Delius" panose="02000603000000000000" pitchFamily="2" charset="0"/>
                <a:ea typeface="+mn-ea"/>
                <a:cs typeface="+mn-cs"/>
              </a:rPr>
              <a:t>4</a:t>
            </a:r>
            <a:endParaRPr kumimoji="0" lang="fr-FR" sz="1050" b="1" i="0" u="none" strike="noStrike" kern="1200" cap="none" spc="0" normalizeH="0" baseline="0" noProof="0" dirty="0">
              <a:ln>
                <a:noFill/>
              </a:ln>
              <a:solidFill>
                <a:prstClr val="white"/>
              </a:solidFill>
              <a:effectLst/>
              <a:uLnTx/>
              <a:uFillTx/>
              <a:latin typeface="Delius" panose="02000603000000000000" pitchFamily="2" charset="0"/>
              <a:ea typeface="+mn-ea"/>
              <a:cs typeface="+mn-cs"/>
            </a:endParaRPr>
          </a:p>
        </p:txBody>
      </p:sp>
      <p:grpSp>
        <p:nvGrpSpPr>
          <p:cNvPr id="48" name="Groupe 47">
            <a:extLst>
              <a:ext uri="{FF2B5EF4-FFF2-40B4-BE49-F238E27FC236}">
                <a16:creationId xmlns:a16="http://schemas.microsoft.com/office/drawing/2014/main" id="{5BA4B256-919B-238E-874F-22899E3B6373}"/>
              </a:ext>
            </a:extLst>
          </p:cNvPr>
          <p:cNvGrpSpPr/>
          <p:nvPr/>
        </p:nvGrpSpPr>
        <p:grpSpPr>
          <a:xfrm>
            <a:off x="5588987" y="767809"/>
            <a:ext cx="1085152" cy="981075"/>
            <a:chOff x="5366548" y="780639"/>
            <a:chExt cx="1085152" cy="981075"/>
          </a:xfrm>
        </p:grpSpPr>
        <p:sp>
          <p:nvSpPr>
            <p:cNvPr id="47" name="Rectangle 46">
              <a:extLst>
                <a:ext uri="{FF2B5EF4-FFF2-40B4-BE49-F238E27FC236}">
                  <a16:creationId xmlns:a16="http://schemas.microsoft.com/office/drawing/2014/main" id="{B72E4095-6406-44E3-AB62-96819008C71A}"/>
                </a:ext>
              </a:extLst>
            </p:cNvPr>
            <p:cNvSpPr/>
            <p:nvPr/>
          </p:nvSpPr>
          <p:spPr>
            <a:xfrm>
              <a:off x="5366548" y="1469325"/>
              <a:ext cx="1085152" cy="292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Graphique 41">
              <a:extLst>
                <a:ext uri="{FF2B5EF4-FFF2-40B4-BE49-F238E27FC236}">
                  <a16:creationId xmlns:a16="http://schemas.microsoft.com/office/drawing/2014/main" id="{B8264957-575B-8734-63F9-297BCA2A8D5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394425" y="780639"/>
              <a:ext cx="1057275" cy="981075"/>
            </a:xfrm>
            <a:prstGeom prst="rect">
              <a:avLst/>
            </a:prstGeom>
          </p:spPr>
        </p:pic>
      </p:grpSp>
      <p:grpSp>
        <p:nvGrpSpPr>
          <p:cNvPr id="46" name="Groupe 45">
            <a:extLst>
              <a:ext uri="{FF2B5EF4-FFF2-40B4-BE49-F238E27FC236}">
                <a16:creationId xmlns:a16="http://schemas.microsoft.com/office/drawing/2014/main" id="{AE4012E1-CBD5-70EC-4E05-08EE3DF0DC4C}"/>
              </a:ext>
            </a:extLst>
          </p:cNvPr>
          <p:cNvGrpSpPr/>
          <p:nvPr/>
        </p:nvGrpSpPr>
        <p:grpSpPr>
          <a:xfrm>
            <a:off x="5512975" y="2114200"/>
            <a:ext cx="1190625" cy="854287"/>
            <a:chOff x="5290536" y="2155463"/>
            <a:chExt cx="1190625" cy="854287"/>
          </a:xfrm>
        </p:grpSpPr>
        <p:sp>
          <p:nvSpPr>
            <p:cNvPr id="45" name="Rectangle 44">
              <a:extLst>
                <a:ext uri="{FF2B5EF4-FFF2-40B4-BE49-F238E27FC236}">
                  <a16:creationId xmlns:a16="http://schemas.microsoft.com/office/drawing/2014/main" id="{34E27EB1-BEB6-8A6E-3078-02B71A6F48D1}"/>
                </a:ext>
              </a:extLst>
            </p:cNvPr>
            <p:cNvSpPr/>
            <p:nvPr/>
          </p:nvSpPr>
          <p:spPr>
            <a:xfrm>
              <a:off x="5540716" y="2818912"/>
              <a:ext cx="729452" cy="190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Graphique 43">
              <a:extLst>
                <a:ext uri="{FF2B5EF4-FFF2-40B4-BE49-F238E27FC236}">
                  <a16:creationId xmlns:a16="http://schemas.microsoft.com/office/drawing/2014/main" id="{815383A7-A5A1-250C-AD20-A7E92720792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290536" y="2155463"/>
              <a:ext cx="1190625" cy="838200"/>
            </a:xfrm>
            <a:prstGeom prst="rect">
              <a:avLst/>
            </a:prstGeom>
          </p:spPr>
        </p:pic>
      </p:grpSp>
      <p:sp>
        <p:nvSpPr>
          <p:cNvPr id="50" name="ZoneTexte 49">
            <a:extLst>
              <a:ext uri="{FF2B5EF4-FFF2-40B4-BE49-F238E27FC236}">
                <a16:creationId xmlns:a16="http://schemas.microsoft.com/office/drawing/2014/main" id="{9DF9A178-CB4F-A19A-B0C8-CBBDEF025F40}"/>
              </a:ext>
            </a:extLst>
          </p:cNvPr>
          <p:cNvSpPr txBox="1"/>
          <p:nvPr/>
        </p:nvSpPr>
        <p:spPr>
          <a:xfrm>
            <a:off x="7810094" y="2611848"/>
            <a:ext cx="2630854"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Pour les personnes </a:t>
            </a:r>
            <a:b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sans compte AMELI, </a:t>
            </a:r>
            <a:b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les invitations et relances seront uniquement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en format papier </a:t>
            </a:r>
            <a:b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b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(sans la newsletter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5316C"/>
                </a:solidFill>
                <a:effectLst/>
                <a:uLnTx/>
                <a:uFillTx/>
                <a:latin typeface="Montserrat Medium" panose="00000600000000000000" pitchFamily="2" charset="0"/>
                <a:ea typeface="+mn-ea"/>
                <a:cs typeface="+mn-cs"/>
              </a:rPr>
              <a:t>d’information).</a:t>
            </a:r>
          </a:p>
        </p:txBody>
      </p:sp>
    </p:spTree>
    <p:extLst>
      <p:ext uri="{BB962C8B-B14F-4D97-AF65-F5344CB8AC3E}">
        <p14:creationId xmlns:p14="http://schemas.microsoft.com/office/powerpoint/2010/main" val="30447800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document&#10;&#10;Description générée automatiquement">
            <a:extLst>
              <a:ext uri="{FF2B5EF4-FFF2-40B4-BE49-F238E27FC236}">
                <a16:creationId xmlns:a16="http://schemas.microsoft.com/office/drawing/2014/main" id="{9436406A-6ACE-FD79-D546-6A10F246E8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21755" y="334207"/>
            <a:ext cx="3946404" cy="5580000"/>
          </a:xfrm>
          <a:prstGeom prst="rect">
            <a:avLst/>
          </a:prstGeom>
          <a:effectLst>
            <a:outerShdw blurRad="50800" dist="38100" dir="2700000" algn="tl" rotWithShape="0">
              <a:prstClr val="black">
                <a:alpha val="40000"/>
              </a:prstClr>
            </a:outerShdw>
          </a:effectLst>
        </p:spPr>
      </p:pic>
      <p:pic>
        <p:nvPicPr>
          <p:cNvPr id="11" name="Image 10" descr="Une image contenant texte, capture d’écran, Police, document&#10;&#10;Description générée automatiquement">
            <a:extLst>
              <a:ext uri="{FF2B5EF4-FFF2-40B4-BE49-F238E27FC236}">
                <a16:creationId xmlns:a16="http://schemas.microsoft.com/office/drawing/2014/main" id="{6F067248-0F38-0625-8B7D-8DB09AF5C7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35526" y="334207"/>
            <a:ext cx="3946404" cy="5580000"/>
          </a:xfrm>
          <a:prstGeom prst="rect">
            <a:avLst/>
          </a:prstGeom>
          <a:effectLst>
            <a:outerShdw blurRad="50800" dist="38100" dir="2700000" algn="tl" rotWithShape="0">
              <a:prstClr val="black">
                <a:alpha val="40000"/>
              </a:prstClr>
            </a:outerShdw>
          </a:effectLst>
        </p:spPr>
      </p:pic>
      <p:sp>
        <p:nvSpPr>
          <p:cNvPr id="2" name="Titre 1">
            <a:extLst>
              <a:ext uri="{FF2B5EF4-FFF2-40B4-BE49-F238E27FC236}">
                <a16:creationId xmlns:a16="http://schemas.microsoft.com/office/drawing/2014/main" id="{0C757AA4-64D2-AB2E-23B2-FB24D987CDF0}"/>
              </a:ext>
            </a:extLst>
          </p:cNvPr>
          <p:cNvSpPr>
            <a:spLocks noGrp="1"/>
          </p:cNvSpPr>
          <p:nvPr>
            <p:ph type="title"/>
          </p:nvPr>
        </p:nvSpPr>
        <p:spPr>
          <a:xfrm>
            <a:off x="228601" y="1705416"/>
            <a:ext cx="3200804" cy="1603991"/>
          </a:xfrm>
        </p:spPr>
        <p:txBody>
          <a:bodyPr>
            <a:normAutofit fontScale="90000"/>
          </a:bodyPr>
          <a:lstStyle/>
          <a:p>
            <a:r>
              <a:rPr lang="fr-FR" dirty="0"/>
              <a:t>Prise </a:t>
            </a:r>
            <a:br>
              <a:rPr lang="fr-FR" dirty="0"/>
            </a:br>
            <a:r>
              <a:rPr lang="fr-FR" dirty="0"/>
              <a:t>en charge </a:t>
            </a:r>
            <a:br>
              <a:rPr lang="fr-FR" dirty="0"/>
            </a:br>
            <a:r>
              <a:rPr lang="fr-FR" dirty="0"/>
              <a:t>100 %* </a:t>
            </a:r>
            <a:r>
              <a:rPr lang="fr-FR" sz="2000" b="0" dirty="0"/>
              <a:t>avec le courrier d’invitation</a:t>
            </a:r>
            <a:endParaRPr lang="fr-FR" b="0" dirty="0"/>
          </a:p>
        </p:txBody>
      </p:sp>
      <p:sp>
        <p:nvSpPr>
          <p:cNvPr id="4" name="Espace réservé de la date 3">
            <a:extLst>
              <a:ext uri="{FF2B5EF4-FFF2-40B4-BE49-F238E27FC236}">
                <a16:creationId xmlns:a16="http://schemas.microsoft.com/office/drawing/2014/main" id="{09FDD64A-D213-5EED-FD6F-C81038794E0C}"/>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8AAEC66B-69F3-3633-3BC4-D5841586C2E9}"/>
              </a:ext>
            </a:extLst>
          </p:cNvPr>
          <p:cNvSpPr>
            <a:spLocks noGrp="1"/>
          </p:cNvSpPr>
          <p:nvPr>
            <p:ph type="ftr" sz="quarter" idx="11"/>
          </p:nvPr>
        </p:nvSpPr>
        <p:spPr/>
        <p:txBody>
          <a:bodyPr/>
          <a:lstStyle/>
          <a:p>
            <a:r>
              <a:rPr lang="fr-FR"/>
              <a:t>Conférence Châteaubriant DOCS et DOCCR</a:t>
            </a:r>
          </a:p>
        </p:txBody>
      </p:sp>
      <p:sp>
        <p:nvSpPr>
          <p:cNvPr id="6" name="Espace réservé du texte 56">
            <a:extLst>
              <a:ext uri="{FF2B5EF4-FFF2-40B4-BE49-F238E27FC236}">
                <a16:creationId xmlns:a16="http://schemas.microsoft.com/office/drawing/2014/main" id="{1C6D5455-C0DB-0BFC-056F-085B4F80DCEE}"/>
              </a:ext>
            </a:extLst>
          </p:cNvPr>
          <p:cNvSpPr txBox="1">
            <a:spLocks/>
          </p:cNvSpPr>
          <p:nvPr/>
        </p:nvSpPr>
        <p:spPr>
          <a:xfrm>
            <a:off x="218769" y="334208"/>
            <a:ext cx="2857500" cy="1122287"/>
          </a:xfrm>
          <a:prstGeom prst="rect">
            <a:avLst/>
          </a:prstGeom>
          <a:solidFill>
            <a:schemeClr val="accent3"/>
          </a:solidFill>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marL="2778125"/>
            <a:endParaRPr lang="fr-FR" sz="2400" dirty="0"/>
          </a:p>
        </p:txBody>
      </p:sp>
      <p:sp>
        <p:nvSpPr>
          <p:cNvPr id="16" name="ZoneTexte 15">
            <a:extLst>
              <a:ext uri="{FF2B5EF4-FFF2-40B4-BE49-F238E27FC236}">
                <a16:creationId xmlns:a16="http://schemas.microsoft.com/office/drawing/2014/main" id="{7B4A1995-C7AD-4997-F9B2-699A1EF95B93}"/>
              </a:ext>
            </a:extLst>
          </p:cNvPr>
          <p:cNvSpPr txBox="1"/>
          <p:nvPr/>
        </p:nvSpPr>
        <p:spPr>
          <a:xfrm>
            <a:off x="317187" y="5232931"/>
            <a:ext cx="3378514" cy="584775"/>
          </a:xfrm>
          <a:prstGeom prst="rect">
            <a:avLst/>
          </a:prstGeom>
          <a:noFill/>
          <a:ln>
            <a:noFill/>
          </a:ln>
        </p:spPr>
        <p:txBody>
          <a:bodyPr wrap="square" rtlCol="0">
            <a:spAutoFit/>
          </a:bodyPr>
          <a:lstStyle/>
          <a:p>
            <a:r>
              <a:rPr lang="fr-FR" sz="1600" b="1" dirty="0">
                <a:solidFill>
                  <a:srgbClr val="05316C"/>
                </a:solidFill>
                <a:latin typeface="Montserrat" panose="00000500000000000000" pitchFamily="2" charset="0"/>
              </a:rPr>
              <a:t>Grande étiquette </a:t>
            </a:r>
            <a:r>
              <a:rPr lang="fr-FR" sz="1600" dirty="0">
                <a:solidFill>
                  <a:srgbClr val="05316C"/>
                </a:solidFill>
                <a:latin typeface="Montserrat" panose="00000500000000000000" pitchFamily="2" charset="0"/>
              </a:rPr>
              <a:t>sur </a:t>
            </a:r>
            <a:r>
              <a:rPr lang="fr-FR" sz="1600" b="1" dirty="0">
                <a:solidFill>
                  <a:srgbClr val="05316C"/>
                </a:solidFill>
                <a:latin typeface="Montserrat" panose="00000500000000000000" pitchFamily="2" charset="0"/>
              </a:rPr>
              <a:t>fiche identification </a:t>
            </a:r>
            <a:r>
              <a:rPr lang="fr-FR" sz="1600" dirty="0">
                <a:solidFill>
                  <a:srgbClr val="05316C"/>
                </a:solidFill>
                <a:latin typeface="Montserrat" panose="00000500000000000000" pitchFamily="2" charset="0"/>
              </a:rPr>
              <a:t>du prélèvement</a:t>
            </a:r>
          </a:p>
        </p:txBody>
      </p:sp>
      <p:sp>
        <p:nvSpPr>
          <p:cNvPr id="17" name="ZoneTexte 16">
            <a:extLst>
              <a:ext uri="{FF2B5EF4-FFF2-40B4-BE49-F238E27FC236}">
                <a16:creationId xmlns:a16="http://schemas.microsoft.com/office/drawing/2014/main" id="{C071BD3B-508F-CEB9-830D-0E8880D0FC72}"/>
              </a:ext>
            </a:extLst>
          </p:cNvPr>
          <p:cNvSpPr txBox="1"/>
          <p:nvPr/>
        </p:nvSpPr>
        <p:spPr>
          <a:xfrm>
            <a:off x="318637" y="4352103"/>
            <a:ext cx="3200805" cy="584775"/>
          </a:xfrm>
          <a:prstGeom prst="rect">
            <a:avLst/>
          </a:prstGeom>
          <a:noFill/>
          <a:ln>
            <a:noFill/>
          </a:ln>
        </p:spPr>
        <p:txBody>
          <a:bodyPr wrap="square" rtlCol="0">
            <a:spAutoFit/>
          </a:bodyPr>
          <a:lstStyle/>
          <a:p>
            <a:r>
              <a:rPr lang="fr-FR" sz="1600" b="1" dirty="0">
                <a:solidFill>
                  <a:srgbClr val="05316C"/>
                </a:solidFill>
                <a:latin typeface="Montserrat" panose="00000500000000000000" pitchFamily="2" charset="0"/>
              </a:rPr>
              <a:t>Petite étiquette </a:t>
            </a:r>
            <a:r>
              <a:rPr lang="fr-FR" sz="1600" dirty="0">
                <a:solidFill>
                  <a:srgbClr val="05316C"/>
                </a:solidFill>
                <a:latin typeface="Montserrat" panose="00000500000000000000" pitchFamily="2" charset="0"/>
              </a:rPr>
              <a:t>à coller </a:t>
            </a:r>
            <a:br>
              <a:rPr lang="fr-FR" sz="1600" dirty="0">
                <a:solidFill>
                  <a:srgbClr val="05316C"/>
                </a:solidFill>
                <a:latin typeface="Montserrat" panose="00000500000000000000" pitchFamily="2" charset="0"/>
              </a:rPr>
            </a:br>
            <a:r>
              <a:rPr lang="fr-FR" sz="1600" dirty="0">
                <a:solidFill>
                  <a:srgbClr val="05316C"/>
                </a:solidFill>
                <a:latin typeface="Montserrat" panose="00000500000000000000" pitchFamily="2" charset="0"/>
              </a:rPr>
              <a:t>sur le </a:t>
            </a:r>
            <a:r>
              <a:rPr lang="fr-FR" sz="1600" b="1" dirty="0">
                <a:solidFill>
                  <a:srgbClr val="05316C"/>
                </a:solidFill>
                <a:latin typeface="Montserrat" panose="00000500000000000000" pitchFamily="2" charset="0"/>
              </a:rPr>
              <a:t>prélèvement</a:t>
            </a:r>
          </a:p>
        </p:txBody>
      </p:sp>
      <p:cxnSp>
        <p:nvCxnSpPr>
          <p:cNvPr id="19" name="Connecteur droit avec flèche 18">
            <a:extLst>
              <a:ext uri="{FF2B5EF4-FFF2-40B4-BE49-F238E27FC236}">
                <a16:creationId xmlns:a16="http://schemas.microsoft.com/office/drawing/2014/main" id="{5978119E-08C7-E86F-465D-426490EE6C83}"/>
              </a:ext>
            </a:extLst>
          </p:cNvPr>
          <p:cNvCxnSpPr>
            <a:cxnSpLocks/>
          </p:cNvCxnSpPr>
          <p:nvPr/>
        </p:nvCxnSpPr>
        <p:spPr>
          <a:xfrm>
            <a:off x="2490651" y="4792791"/>
            <a:ext cx="1641082"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25" name="Connecteur droit avec flèche 24">
            <a:extLst>
              <a:ext uri="{FF2B5EF4-FFF2-40B4-BE49-F238E27FC236}">
                <a16:creationId xmlns:a16="http://schemas.microsoft.com/office/drawing/2014/main" id="{2D2777D9-8934-7EB7-B742-3D950B7930E8}"/>
              </a:ext>
            </a:extLst>
          </p:cNvPr>
          <p:cNvCxnSpPr>
            <a:cxnSpLocks/>
          </p:cNvCxnSpPr>
          <p:nvPr/>
        </p:nvCxnSpPr>
        <p:spPr>
          <a:xfrm>
            <a:off x="3326674" y="5396747"/>
            <a:ext cx="2566126"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3" name="ZoneTexte 2">
            <a:extLst>
              <a:ext uri="{FF2B5EF4-FFF2-40B4-BE49-F238E27FC236}">
                <a16:creationId xmlns:a16="http://schemas.microsoft.com/office/drawing/2014/main" id="{8ED1F064-8955-EABC-3ACD-EF6B2EF17387}"/>
              </a:ext>
            </a:extLst>
          </p:cNvPr>
          <p:cNvSpPr txBox="1"/>
          <p:nvPr/>
        </p:nvSpPr>
        <p:spPr>
          <a:xfrm>
            <a:off x="255092" y="3408794"/>
            <a:ext cx="3200805" cy="276999"/>
          </a:xfrm>
          <a:prstGeom prst="rect">
            <a:avLst/>
          </a:prstGeom>
          <a:noFill/>
          <a:ln>
            <a:noFill/>
          </a:ln>
        </p:spPr>
        <p:txBody>
          <a:bodyPr wrap="square" rtlCol="0">
            <a:spAutoFit/>
          </a:bodyPr>
          <a:lstStyle/>
          <a:p>
            <a:r>
              <a:rPr lang="fr-FR" sz="1200" b="1" dirty="0">
                <a:solidFill>
                  <a:srgbClr val="05316C"/>
                </a:solidFill>
                <a:latin typeface="Montserrat" panose="00000500000000000000" pitchFamily="2" charset="0"/>
              </a:rPr>
              <a:t>*</a:t>
            </a:r>
            <a:r>
              <a:rPr lang="fr-FR" sz="1200" i="1" dirty="0">
                <a:solidFill>
                  <a:srgbClr val="05316C"/>
                </a:solidFill>
                <a:latin typeface="Montserrat" panose="00000500000000000000" pitchFamily="2" charset="0"/>
              </a:rPr>
              <a:t>de l’analyse du test</a:t>
            </a:r>
          </a:p>
        </p:txBody>
      </p:sp>
      <p:grpSp>
        <p:nvGrpSpPr>
          <p:cNvPr id="12" name="Groupe 11">
            <a:extLst>
              <a:ext uri="{FF2B5EF4-FFF2-40B4-BE49-F238E27FC236}">
                <a16:creationId xmlns:a16="http://schemas.microsoft.com/office/drawing/2014/main" id="{C67E536A-9628-5D41-FF39-68AF445640AE}"/>
              </a:ext>
            </a:extLst>
          </p:cNvPr>
          <p:cNvGrpSpPr/>
          <p:nvPr/>
        </p:nvGrpSpPr>
        <p:grpSpPr>
          <a:xfrm>
            <a:off x="568202" y="441455"/>
            <a:ext cx="1306898" cy="884641"/>
            <a:chOff x="978166" y="2724116"/>
            <a:chExt cx="1594973" cy="1079639"/>
          </a:xfrm>
        </p:grpSpPr>
        <p:grpSp>
          <p:nvGrpSpPr>
            <p:cNvPr id="15" name="Graphique 55">
              <a:extLst>
                <a:ext uri="{FF2B5EF4-FFF2-40B4-BE49-F238E27FC236}">
                  <a16:creationId xmlns:a16="http://schemas.microsoft.com/office/drawing/2014/main" id="{05381EBE-8D88-8FAE-9CCE-5D2271245B86}"/>
                </a:ext>
              </a:extLst>
            </p:cNvPr>
            <p:cNvGrpSpPr/>
            <p:nvPr/>
          </p:nvGrpSpPr>
          <p:grpSpPr>
            <a:xfrm>
              <a:off x="978166" y="2724116"/>
              <a:ext cx="1594973" cy="1079639"/>
              <a:chOff x="978166" y="2724116"/>
              <a:chExt cx="1594973" cy="1079639"/>
            </a:xfrm>
          </p:grpSpPr>
          <p:sp>
            <p:nvSpPr>
              <p:cNvPr id="29" name="Forme libre : forme 28">
                <a:extLst>
                  <a:ext uri="{FF2B5EF4-FFF2-40B4-BE49-F238E27FC236}">
                    <a16:creationId xmlns:a16="http://schemas.microsoft.com/office/drawing/2014/main" id="{0B28A307-8C7A-F673-910B-A2AABB800B1E}"/>
                  </a:ext>
                </a:extLst>
              </p:cNvPr>
              <p:cNvSpPr/>
              <p:nvPr/>
            </p:nvSpPr>
            <p:spPr>
              <a:xfrm rot="10494000">
                <a:off x="1771361" y="2764586"/>
                <a:ext cx="758501" cy="1007450"/>
              </a:xfrm>
              <a:custGeom>
                <a:avLst/>
                <a:gdLst>
                  <a:gd name="connsiteX0" fmla="*/ 0 w 758501"/>
                  <a:gd name="connsiteY0" fmla="*/ 0 h 1007450"/>
                  <a:gd name="connsiteX1" fmla="*/ 758501 w 758501"/>
                  <a:gd name="connsiteY1" fmla="*/ 0 h 1007450"/>
                  <a:gd name="connsiteX2" fmla="*/ 758501 w 758501"/>
                  <a:gd name="connsiteY2" fmla="*/ 1007450 h 1007450"/>
                  <a:gd name="connsiteX3" fmla="*/ 0 w 758501"/>
                  <a:gd name="connsiteY3" fmla="*/ 1007450 h 1007450"/>
                </a:gdLst>
                <a:ahLst/>
                <a:cxnLst>
                  <a:cxn ang="0">
                    <a:pos x="connsiteX0" y="connsiteY0"/>
                  </a:cxn>
                  <a:cxn ang="0">
                    <a:pos x="connsiteX1" y="connsiteY1"/>
                  </a:cxn>
                  <a:cxn ang="0">
                    <a:pos x="connsiteX2" y="connsiteY2"/>
                  </a:cxn>
                  <a:cxn ang="0">
                    <a:pos x="connsiteX3" y="connsiteY3"/>
                  </a:cxn>
                </a:cxnLst>
                <a:rect l="l" t="t" r="r" b="b"/>
                <a:pathLst>
                  <a:path w="758501" h="1007450">
                    <a:moveTo>
                      <a:pt x="0" y="0"/>
                    </a:moveTo>
                    <a:lnTo>
                      <a:pt x="758501" y="0"/>
                    </a:lnTo>
                    <a:lnTo>
                      <a:pt x="758501" y="1007450"/>
                    </a:lnTo>
                    <a:lnTo>
                      <a:pt x="0" y="1007450"/>
                    </a:lnTo>
                    <a:close/>
                  </a:path>
                </a:pathLst>
              </a:custGeom>
              <a:solidFill>
                <a:srgbClr val="FFFFFF"/>
              </a:solidFill>
              <a:ln w="15763" cap="rnd">
                <a:solidFill>
                  <a:srgbClr val="1C1C1C"/>
                </a:solidFill>
                <a:prstDash val="solid"/>
                <a:round/>
              </a:ln>
            </p:spPr>
            <p:txBody>
              <a:bodyPr rtlCol="0" anchor="ctr"/>
              <a:lstStyle/>
              <a:p>
                <a:endParaRPr lang="fr-FR"/>
              </a:p>
            </p:txBody>
          </p:sp>
          <p:sp>
            <p:nvSpPr>
              <p:cNvPr id="30" name="Forme libre : forme 29">
                <a:extLst>
                  <a:ext uri="{FF2B5EF4-FFF2-40B4-BE49-F238E27FC236}">
                    <a16:creationId xmlns:a16="http://schemas.microsoft.com/office/drawing/2014/main" id="{D884569A-8956-1718-2D71-705D2C631B20}"/>
                  </a:ext>
                </a:extLst>
              </p:cNvPr>
              <p:cNvSpPr/>
              <p:nvPr/>
            </p:nvSpPr>
            <p:spPr>
              <a:xfrm rot="10494000">
                <a:off x="1812160" y="2876639"/>
                <a:ext cx="623378" cy="287370"/>
              </a:xfrm>
              <a:custGeom>
                <a:avLst/>
                <a:gdLst>
                  <a:gd name="connsiteX0" fmla="*/ 0 w 623378"/>
                  <a:gd name="connsiteY0" fmla="*/ 0 h 287370"/>
                  <a:gd name="connsiteX1" fmla="*/ 623378 w 623378"/>
                  <a:gd name="connsiteY1" fmla="*/ 0 h 287370"/>
                  <a:gd name="connsiteX2" fmla="*/ 623378 w 623378"/>
                  <a:gd name="connsiteY2" fmla="*/ 287370 h 287370"/>
                  <a:gd name="connsiteX3" fmla="*/ 0 w 623378"/>
                  <a:gd name="connsiteY3" fmla="*/ 287370 h 287370"/>
                </a:gdLst>
                <a:ahLst/>
                <a:cxnLst>
                  <a:cxn ang="0">
                    <a:pos x="connsiteX0" y="connsiteY0"/>
                  </a:cxn>
                  <a:cxn ang="0">
                    <a:pos x="connsiteX1" y="connsiteY1"/>
                  </a:cxn>
                  <a:cxn ang="0">
                    <a:pos x="connsiteX2" y="connsiteY2"/>
                  </a:cxn>
                  <a:cxn ang="0">
                    <a:pos x="connsiteX3" y="connsiteY3"/>
                  </a:cxn>
                </a:cxnLst>
                <a:rect l="l" t="t" r="r" b="b"/>
                <a:pathLst>
                  <a:path w="623378" h="287370">
                    <a:moveTo>
                      <a:pt x="0" y="0"/>
                    </a:moveTo>
                    <a:lnTo>
                      <a:pt x="623378" y="0"/>
                    </a:lnTo>
                    <a:lnTo>
                      <a:pt x="623378" y="287370"/>
                    </a:lnTo>
                    <a:lnTo>
                      <a:pt x="0" y="287370"/>
                    </a:lnTo>
                    <a:close/>
                  </a:path>
                </a:pathLst>
              </a:custGeom>
              <a:solidFill>
                <a:srgbClr val="FFFFFF"/>
              </a:solidFill>
              <a:ln w="15763" cap="rnd">
                <a:solidFill>
                  <a:srgbClr val="1C1C1C"/>
                </a:solidFill>
                <a:prstDash val="solid"/>
                <a:round/>
              </a:ln>
            </p:spPr>
            <p:txBody>
              <a:bodyPr rtlCol="0" anchor="ctr"/>
              <a:lstStyle/>
              <a:p>
                <a:endParaRPr lang="fr-FR"/>
              </a:p>
            </p:txBody>
          </p:sp>
          <p:sp>
            <p:nvSpPr>
              <p:cNvPr id="31" name="Forme libre : forme 30">
                <a:extLst>
                  <a:ext uri="{FF2B5EF4-FFF2-40B4-BE49-F238E27FC236}">
                    <a16:creationId xmlns:a16="http://schemas.microsoft.com/office/drawing/2014/main" id="{DC412478-0754-9EE9-1983-6B410D706BBC}"/>
                  </a:ext>
                </a:extLst>
              </p:cNvPr>
              <p:cNvSpPr/>
              <p:nvPr/>
            </p:nvSpPr>
            <p:spPr>
              <a:xfrm rot="10494000">
                <a:off x="1840757" y="3202675"/>
                <a:ext cx="287369" cy="287370"/>
              </a:xfrm>
              <a:custGeom>
                <a:avLst/>
                <a:gdLst>
                  <a:gd name="connsiteX0" fmla="*/ 0 w 287369"/>
                  <a:gd name="connsiteY0" fmla="*/ 0 h 287370"/>
                  <a:gd name="connsiteX1" fmla="*/ 287370 w 287369"/>
                  <a:gd name="connsiteY1" fmla="*/ 0 h 287370"/>
                  <a:gd name="connsiteX2" fmla="*/ 287370 w 287369"/>
                  <a:gd name="connsiteY2" fmla="*/ 287370 h 287370"/>
                  <a:gd name="connsiteX3" fmla="*/ 0 w 287369"/>
                  <a:gd name="connsiteY3" fmla="*/ 287370 h 287370"/>
                </a:gdLst>
                <a:ahLst/>
                <a:cxnLst>
                  <a:cxn ang="0">
                    <a:pos x="connsiteX0" y="connsiteY0"/>
                  </a:cxn>
                  <a:cxn ang="0">
                    <a:pos x="connsiteX1" y="connsiteY1"/>
                  </a:cxn>
                  <a:cxn ang="0">
                    <a:pos x="connsiteX2" y="connsiteY2"/>
                  </a:cxn>
                  <a:cxn ang="0">
                    <a:pos x="connsiteX3" y="connsiteY3"/>
                  </a:cxn>
                </a:cxnLst>
                <a:rect l="l" t="t" r="r" b="b"/>
                <a:pathLst>
                  <a:path w="287369" h="287370">
                    <a:moveTo>
                      <a:pt x="0" y="0"/>
                    </a:moveTo>
                    <a:lnTo>
                      <a:pt x="287370" y="0"/>
                    </a:lnTo>
                    <a:lnTo>
                      <a:pt x="287370" y="287370"/>
                    </a:lnTo>
                    <a:lnTo>
                      <a:pt x="0" y="287370"/>
                    </a:lnTo>
                    <a:close/>
                  </a:path>
                </a:pathLst>
              </a:custGeom>
              <a:solidFill>
                <a:srgbClr val="FFFFFF"/>
              </a:solidFill>
              <a:ln w="15763" cap="rnd">
                <a:solidFill>
                  <a:srgbClr val="1C1C1C"/>
                </a:solidFill>
                <a:prstDash val="solid"/>
                <a:round/>
              </a:ln>
            </p:spPr>
            <p:txBody>
              <a:bodyPr rtlCol="0" anchor="ctr"/>
              <a:lstStyle/>
              <a:p>
                <a:endParaRPr lang="fr-FR"/>
              </a:p>
            </p:txBody>
          </p:sp>
          <p:sp>
            <p:nvSpPr>
              <p:cNvPr id="32" name="Forme libre : forme 31">
                <a:extLst>
                  <a:ext uri="{FF2B5EF4-FFF2-40B4-BE49-F238E27FC236}">
                    <a16:creationId xmlns:a16="http://schemas.microsoft.com/office/drawing/2014/main" id="{266FD3E9-C933-A47F-E3A9-D7E2E70AC900}"/>
                  </a:ext>
                </a:extLst>
              </p:cNvPr>
              <p:cNvSpPr/>
              <p:nvPr/>
            </p:nvSpPr>
            <p:spPr>
              <a:xfrm>
                <a:off x="1796673" y="2852619"/>
                <a:ext cx="82886" cy="7338"/>
              </a:xfrm>
              <a:custGeom>
                <a:avLst/>
                <a:gdLst>
                  <a:gd name="connsiteX0" fmla="*/ 0 w 82886"/>
                  <a:gd name="connsiteY0" fmla="*/ 7339 h 7338"/>
                  <a:gd name="connsiteX1" fmla="*/ 82887 w 82886"/>
                  <a:gd name="connsiteY1" fmla="*/ 0 h 7338"/>
                </a:gdLst>
                <a:ahLst/>
                <a:cxnLst>
                  <a:cxn ang="0">
                    <a:pos x="connsiteX0" y="connsiteY0"/>
                  </a:cxn>
                  <a:cxn ang="0">
                    <a:pos x="connsiteX1" y="connsiteY1"/>
                  </a:cxn>
                </a:cxnLst>
                <a:rect l="l" t="t" r="r" b="b"/>
                <a:pathLst>
                  <a:path w="82886" h="7338">
                    <a:moveTo>
                      <a:pt x="0" y="7339"/>
                    </a:moveTo>
                    <a:lnTo>
                      <a:pt x="82887" y="0"/>
                    </a:lnTo>
                  </a:path>
                </a:pathLst>
              </a:custGeom>
              <a:ln w="15763" cap="rnd">
                <a:solidFill>
                  <a:srgbClr val="1C1C1C"/>
                </a:solidFill>
                <a:prstDash val="solid"/>
                <a:round/>
              </a:ln>
            </p:spPr>
            <p:txBody>
              <a:bodyPr rtlCol="0" anchor="ctr"/>
              <a:lstStyle/>
              <a:p>
                <a:endParaRPr lang="fr-FR"/>
              </a:p>
            </p:txBody>
          </p:sp>
          <p:sp>
            <p:nvSpPr>
              <p:cNvPr id="33" name="Forme libre : forme 32">
                <a:extLst>
                  <a:ext uri="{FF2B5EF4-FFF2-40B4-BE49-F238E27FC236}">
                    <a16:creationId xmlns:a16="http://schemas.microsoft.com/office/drawing/2014/main" id="{E55EA7DA-C02A-26B1-8804-E2E113ACE1EE}"/>
                  </a:ext>
                </a:extLst>
              </p:cNvPr>
              <p:cNvSpPr/>
              <p:nvPr/>
            </p:nvSpPr>
            <p:spPr>
              <a:xfrm>
                <a:off x="1798112" y="2872621"/>
                <a:ext cx="49501" cy="4317"/>
              </a:xfrm>
              <a:custGeom>
                <a:avLst/>
                <a:gdLst>
                  <a:gd name="connsiteX0" fmla="*/ 0 w 49501"/>
                  <a:gd name="connsiteY0" fmla="*/ 4317 h 4317"/>
                  <a:gd name="connsiteX1" fmla="*/ 49502 w 49501"/>
                  <a:gd name="connsiteY1" fmla="*/ 0 h 4317"/>
                </a:gdLst>
                <a:ahLst/>
                <a:cxnLst>
                  <a:cxn ang="0">
                    <a:pos x="connsiteX0" y="connsiteY0"/>
                  </a:cxn>
                  <a:cxn ang="0">
                    <a:pos x="connsiteX1" y="connsiteY1"/>
                  </a:cxn>
                </a:cxnLst>
                <a:rect l="l" t="t" r="r" b="b"/>
                <a:pathLst>
                  <a:path w="49501" h="4317">
                    <a:moveTo>
                      <a:pt x="0" y="4317"/>
                    </a:moveTo>
                    <a:lnTo>
                      <a:pt x="49502" y="0"/>
                    </a:lnTo>
                  </a:path>
                </a:pathLst>
              </a:custGeom>
              <a:ln w="15763" cap="rnd">
                <a:solidFill>
                  <a:srgbClr val="1C1C1C"/>
                </a:solidFill>
                <a:prstDash val="solid"/>
                <a:round/>
              </a:ln>
            </p:spPr>
            <p:txBody>
              <a:bodyPr rtlCol="0" anchor="ctr"/>
              <a:lstStyle/>
              <a:p>
                <a:endParaRPr lang="fr-FR"/>
              </a:p>
            </p:txBody>
          </p:sp>
        </p:grpSp>
        <p:grpSp>
          <p:nvGrpSpPr>
            <p:cNvPr id="18" name="Graphique 55">
              <a:extLst>
                <a:ext uri="{FF2B5EF4-FFF2-40B4-BE49-F238E27FC236}">
                  <a16:creationId xmlns:a16="http://schemas.microsoft.com/office/drawing/2014/main" id="{B38F0282-598B-22AE-0211-913B76B3B048}"/>
                </a:ext>
              </a:extLst>
            </p:cNvPr>
            <p:cNvGrpSpPr/>
            <p:nvPr/>
          </p:nvGrpSpPr>
          <p:grpSpPr>
            <a:xfrm>
              <a:off x="2143906" y="3165603"/>
              <a:ext cx="323345" cy="222902"/>
              <a:chOff x="2143906" y="3165603"/>
              <a:chExt cx="323345" cy="222902"/>
            </a:xfrm>
          </p:grpSpPr>
          <p:sp>
            <p:nvSpPr>
              <p:cNvPr id="20" name="Forme libre : forme 19">
                <a:extLst>
                  <a:ext uri="{FF2B5EF4-FFF2-40B4-BE49-F238E27FC236}">
                    <a16:creationId xmlns:a16="http://schemas.microsoft.com/office/drawing/2014/main" id="{128C9490-50A8-13DF-C3F2-6538D19CE499}"/>
                  </a:ext>
                </a:extLst>
              </p:cNvPr>
              <p:cNvSpPr/>
              <p:nvPr/>
            </p:nvSpPr>
            <p:spPr>
              <a:xfrm>
                <a:off x="2143906" y="3165603"/>
                <a:ext cx="305789" cy="27341"/>
              </a:xfrm>
              <a:custGeom>
                <a:avLst/>
                <a:gdLst>
                  <a:gd name="connsiteX0" fmla="*/ 0 w 305789"/>
                  <a:gd name="connsiteY0" fmla="*/ 27341 h 27341"/>
                  <a:gd name="connsiteX1" fmla="*/ 305789 w 305789"/>
                  <a:gd name="connsiteY1" fmla="*/ 0 h 27341"/>
                </a:gdLst>
                <a:ahLst/>
                <a:cxnLst>
                  <a:cxn ang="0">
                    <a:pos x="connsiteX0" y="connsiteY0"/>
                  </a:cxn>
                  <a:cxn ang="0">
                    <a:pos x="connsiteX1" y="connsiteY1"/>
                  </a:cxn>
                </a:cxnLst>
                <a:rect l="l" t="t" r="r" b="b"/>
                <a:pathLst>
                  <a:path w="305789" h="27341">
                    <a:moveTo>
                      <a:pt x="0" y="27341"/>
                    </a:moveTo>
                    <a:lnTo>
                      <a:pt x="305789" y="0"/>
                    </a:lnTo>
                  </a:path>
                </a:pathLst>
              </a:custGeom>
              <a:ln w="15763" cap="rnd">
                <a:solidFill>
                  <a:srgbClr val="1C1C1C"/>
                </a:solidFill>
                <a:prstDash val="solid"/>
                <a:round/>
              </a:ln>
            </p:spPr>
            <p:txBody>
              <a:bodyPr rtlCol="0" anchor="ctr"/>
              <a:lstStyle/>
              <a:p>
                <a:endParaRPr lang="fr-FR"/>
              </a:p>
            </p:txBody>
          </p:sp>
          <p:sp>
            <p:nvSpPr>
              <p:cNvPr id="21" name="Forme libre : forme 20">
                <a:extLst>
                  <a:ext uri="{FF2B5EF4-FFF2-40B4-BE49-F238E27FC236}">
                    <a16:creationId xmlns:a16="http://schemas.microsoft.com/office/drawing/2014/main" id="{1592D1A3-331B-F98D-9145-723369A07F24}"/>
                  </a:ext>
                </a:extLst>
              </p:cNvPr>
              <p:cNvSpPr/>
              <p:nvPr/>
            </p:nvSpPr>
            <p:spPr>
              <a:xfrm>
                <a:off x="2146352" y="3193520"/>
                <a:ext cx="305933" cy="27341"/>
              </a:xfrm>
              <a:custGeom>
                <a:avLst/>
                <a:gdLst>
                  <a:gd name="connsiteX0" fmla="*/ 0 w 305933"/>
                  <a:gd name="connsiteY0" fmla="*/ 27341 h 27341"/>
                  <a:gd name="connsiteX1" fmla="*/ 305933 w 305933"/>
                  <a:gd name="connsiteY1" fmla="*/ 0 h 27341"/>
                </a:gdLst>
                <a:ahLst/>
                <a:cxnLst>
                  <a:cxn ang="0">
                    <a:pos x="connsiteX0" y="connsiteY0"/>
                  </a:cxn>
                  <a:cxn ang="0">
                    <a:pos x="connsiteX1" y="connsiteY1"/>
                  </a:cxn>
                </a:cxnLst>
                <a:rect l="l" t="t" r="r" b="b"/>
                <a:pathLst>
                  <a:path w="305933" h="27341">
                    <a:moveTo>
                      <a:pt x="0" y="27341"/>
                    </a:moveTo>
                    <a:lnTo>
                      <a:pt x="305933" y="0"/>
                    </a:lnTo>
                  </a:path>
                </a:pathLst>
              </a:custGeom>
              <a:ln w="15763" cap="rnd">
                <a:solidFill>
                  <a:srgbClr val="1C1C1C"/>
                </a:solidFill>
                <a:prstDash val="solid"/>
                <a:round/>
              </a:ln>
            </p:spPr>
            <p:txBody>
              <a:bodyPr rtlCol="0" anchor="ctr"/>
              <a:lstStyle/>
              <a:p>
                <a:endParaRPr lang="fr-FR"/>
              </a:p>
            </p:txBody>
          </p:sp>
          <p:sp>
            <p:nvSpPr>
              <p:cNvPr id="22" name="Forme libre : forme 21">
                <a:extLst>
                  <a:ext uri="{FF2B5EF4-FFF2-40B4-BE49-F238E27FC236}">
                    <a16:creationId xmlns:a16="http://schemas.microsoft.com/office/drawing/2014/main" id="{896E83D9-6CD6-5550-6BD1-470BC8A6A8F6}"/>
                  </a:ext>
                </a:extLst>
              </p:cNvPr>
              <p:cNvSpPr/>
              <p:nvPr/>
            </p:nvSpPr>
            <p:spPr>
              <a:xfrm>
                <a:off x="2148942" y="3221581"/>
                <a:ext cx="305789" cy="27197"/>
              </a:xfrm>
              <a:custGeom>
                <a:avLst/>
                <a:gdLst>
                  <a:gd name="connsiteX0" fmla="*/ 0 w 305789"/>
                  <a:gd name="connsiteY0" fmla="*/ 27197 h 27197"/>
                  <a:gd name="connsiteX1" fmla="*/ 305789 w 305789"/>
                  <a:gd name="connsiteY1" fmla="*/ 0 h 27197"/>
                </a:gdLst>
                <a:ahLst/>
                <a:cxnLst>
                  <a:cxn ang="0">
                    <a:pos x="connsiteX0" y="connsiteY0"/>
                  </a:cxn>
                  <a:cxn ang="0">
                    <a:pos x="connsiteX1" y="connsiteY1"/>
                  </a:cxn>
                </a:cxnLst>
                <a:rect l="l" t="t" r="r" b="b"/>
                <a:pathLst>
                  <a:path w="305789" h="27197">
                    <a:moveTo>
                      <a:pt x="0" y="27197"/>
                    </a:moveTo>
                    <a:lnTo>
                      <a:pt x="305789" y="0"/>
                    </a:lnTo>
                  </a:path>
                </a:pathLst>
              </a:custGeom>
              <a:ln w="15763" cap="rnd">
                <a:solidFill>
                  <a:srgbClr val="1C1C1C"/>
                </a:solidFill>
                <a:prstDash val="solid"/>
                <a:round/>
              </a:ln>
            </p:spPr>
            <p:txBody>
              <a:bodyPr rtlCol="0" anchor="ctr"/>
              <a:lstStyle/>
              <a:p>
                <a:endParaRPr lang="fr-FR"/>
              </a:p>
            </p:txBody>
          </p:sp>
          <p:sp>
            <p:nvSpPr>
              <p:cNvPr id="23" name="Forme libre : forme 22">
                <a:extLst>
                  <a:ext uri="{FF2B5EF4-FFF2-40B4-BE49-F238E27FC236}">
                    <a16:creationId xmlns:a16="http://schemas.microsoft.com/office/drawing/2014/main" id="{4C674479-3DEE-5A63-9DB1-6AB4170628F6}"/>
                  </a:ext>
                </a:extLst>
              </p:cNvPr>
              <p:cNvSpPr/>
              <p:nvPr/>
            </p:nvSpPr>
            <p:spPr>
              <a:xfrm>
                <a:off x="2151389" y="3249498"/>
                <a:ext cx="305789" cy="27197"/>
              </a:xfrm>
              <a:custGeom>
                <a:avLst/>
                <a:gdLst>
                  <a:gd name="connsiteX0" fmla="*/ 0 w 305789"/>
                  <a:gd name="connsiteY0" fmla="*/ 27197 h 27197"/>
                  <a:gd name="connsiteX1" fmla="*/ 305789 w 305789"/>
                  <a:gd name="connsiteY1" fmla="*/ 0 h 27197"/>
                </a:gdLst>
                <a:ahLst/>
                <a:cxnLst>
                  <a:cxn ang="0">
                    <a:pos x="connsiteX0" y="connsiteY0"/>
                  </a:cxn>
                  <a:cxn ang="0">
                    <a:pos x="connsiteX1" y="connsiteY1"/>
                  </a:cxn>
                </a:cxnLst>
                <a:rect l="l" t="t" r="r" b="b"/>
                <a:pathLst>
                  <a:path w="305789" h="27197">
                    <a:moveTo>
                      <a:pt x="0" y="27197"/>
                    </a:moveTo>
                    <a:lnTo>
                      <a:pt x="305789" y="0"/>
                    </a:lnTo>
                  </a:path>
                </a:pathLst>
              </a:custGeom>
              <a:ln w="15763" cap="rnd">
                <a:solidFill>
                  <a:srgbClr val="1C1C1C"/>
                </a:solidFill>
                <a:prstDash val="solid"/>
                <a:round/>
              </a:ln>
            </p:spPr>
            <p:txBody>
              <a:bodyPr rtlCol="0" anchor="ctr"/>
              <a:lstStyle/>
              <a:p>
                <a:endParaRPr lang="fr-FR"/>
              </a:p>
            </p:txBody>
          </p:sp>
          <p:sp>
            <p:nvSpPr>
              <p:cNvPr id="24" name="Forme libre : forme 23">
                <a:extLst>
                  <a:ext uri="{FF2B5EF4-FFF2-40B4-BE49-F238E27FC236}">
                    <a16:creationId xmlns:a16="http://schemas.microsoft.com/office/drawing/2014/main" id="{E5F4C9B6-1B46-8CC9-F2F6-2E3A10C97515}"/>
                  </a:ext>
                </a:extLst>
              </p:cNvPr>
              <p:cNvSpPr/>
              <p:nvPr/>
            </p:nvSpPr>
            <p:spPr>
              <a:xfrm>
                <a:off x="2153835" y="3277414"/>
                <a:ext cx="305933" cy="27341"/>
              </a:xfrm>
              <a:custGeom>
                <a:avLst/>
                <a:gdLst>
                  <a:gd name="connsiteX0" fmla="*/ 0 w 305933"/>
                  <a:gd name="connsiteY0" fmla="*/ 27341 h 27341"/>
                  <a:gd name="connsiteX1" fmla="*/ 305933 w 305933"/>
                  <a:gd name="connsiteY1" fmla="*/ 0 h 27341"/>
                </a:gdLst>
                <a:ahLst/>
                <a:cxnLst>
                  <a:cxn ang="0">
                    <a:pos x="connsiteX0" y="connsiteY0"/>
                  </a:cxn>
                  <a:cxn ang="0">
                    <a:pos x="connsiteX1" y="connsiteY1"/>
                  </a:cxn>
                </a:cxnLst>
                <a:rect l="l" t="t" r="r" b="b"/>
                <a:pathLst>
                  <a:path w="305933" h="27341">
                    <a:moveTo>
                      <a:pt x="0" y="27341"/>
                    </a:moveTo>
                    <a:lnTo>
                      <a:pt x="305933" y="0"/>
                    </a:lnTo>
                  </a:path>
                </a:pathLst>
              </a:custGeom>
              <a:ln w="15763" cap="rnd">
                <a:solidFill>
                  <a:srgbClr val="1C1C1C"/>
                </a:solidFill>
                <a:prstDash val="solid"/>
                <a:round/>
              </a:ln>
            </p:spPr>
            <p:txBody>
              <a:bodyPr rtlCol="0" anchor="ctr"/>
              <a:lstStyle/>
              <a:p>
                <a:endParaRPr lang="fr-FR"/>
              </a:p>
            </p:txBody>
          </p:sp>
          <p:sp>
            <p:nvSpPr>
              <p:cNvPr id="26" name="Forme libre : forme 25">
                <a:extLst>
                  <a:ext uri="{FF2B5EF4-FFF2-40B4-BE49-F238E27FC236}">
                    <a16:creationId xmlns:a16="http://schemas.microsoft.com/office/drawing/2014/main" id="{CD01F611-91FB-4FC1-909F-43967ECCC6F7}"/>
                  </a:ext>
                </a:extLst>
              </p:cNvPr>
              <p:cNvSpPr/>
              <p:nvPr/>
            </p:nvSpPr>
            <p:spPr>
              <a:xfrm>
                <a:off x="2156425" y="3305331"/>
                <a:ext cx="305789" cy="27341"/>
              </a:xfrm>
              <a:custGeom>
                <a:avLst/>
                <a:gdLst>
                  <a:gd name="connsiteX0" fmla="*/ 0 w 305789"/>
                  <a:gd name="connsiteY0" fmla="*/ 27341 h 27341"/>
                  <a:gd name="connsiteX1" fmla="*/ 305789 w 305789"/>
                  <a:gd name="connsiteY1" fmla="*/ 0 h 27341"/>
                </a:gdLst>
                <a:ahLst/>
                <a:cxnLst>
                  <a:cxn ang="0">
                    <a:pos x="connsiteX0" y="connsiteY0"/>
                  </a:cxn>
                  <a:cxn ang="0">
                    <a:pos x="connsiteX1" y="connsiteY1"/>
                  </a:cxn>
                </a:cxnLst>
                <a:rect l="l" t="t" r="r" b="b"/>
                <a:pathLst>
                  <a:path w="305789" h="27341">
                    <a:moveTo>
                      <a:pt x="0" y="27341"/>
                    </a:moveTo>
                    <a:lnTo>
                      <a:pt x="305789" y="0"/>
                    </a:lnTo>
                  </a:path>
                </a:pathLst>
              </a:custGeom>
              <a:ln w="15763" cap="rnd">
                <a:solidFill>
                  <a:srgbClr val="1C1C1C"/>
                </a:solidFill>
                <a:prstDash val="solid"/>
                <a:round/>
              </a:ln>
            </p:spPr>
            <p:txBody>
              <a:bodyPr rtlCol="0" anchor="ctr"/>
              <a:lstStyle/>
              <a:p>
                <a:endParaRPr lang="fr-FR"/>
              </a:p>
            </p:txBody>
          </p:sp>
          <p:sp>
            <p:nvSpPr>
              <p:cNvPr id="27" name="Forme libre : forme 26">
                <a:extLst>
                  <a:ext uri="{FF2B5EF4-FFF2-40B4-BE49-F238E27FC236}">
                    <a16:creationId xmlns:a16="http://schemas.microsoft.com/office/drawing/2014/main" id="{E559F5E6-2F06-1D3D-ABF6-3619F8752F8A}"/>
                  </a:ext>
                </a:extLst>
              </p:cNvPr>
              <p:cNvSpPr/>
              <p:nvPr/>
            </p:nvSpPr>
            <p:spPr>
              <a:xfrm>
                <a:off x="2158872" y="3333392"/>
                <a:ext cx="305789" cy="27197"/>
              </a:xfrm>
              <a:custGeom>
                <a:avLst/>
                <a:gdLst>
                  <a:gd name="connsiteX0" fmla="*/ 0 w 305789"/>
                  <a:gd name="connsiteY0" fmla="*/ 27197 h 27197"/>
                  <a:gd name="connsiteX1" fmla="*/ 305789 w 305789"/>
                  <a:gd name="connsiteY1" fmla="*/ 0 h 27197"/>
                </a:gdLst>
                <a:ahLst/>
                <a:cxnLst>
                  <a:cxn ang="0">
                    <a:pos x="connsiteX0" y="connsiteY0"/>
                  </a:cxn>
                  <a:cxn ang="0">
                    <a:pos x="connsiteX1" y="connsiteY1"/>
                  </a:cxn>
                </a:cxnLst>
                <a:rect l="l" t="t" r="r" b="b"/>
                <a:pathLst>
                  <a:path w="305789" h="27197">
                    <a:moveTo>
                      <a:pt x="0" y="27197"/>
                    </a:moveTo>
                    <a:lnTo>
                      <a:pt x="305789" y="0"/>
                    </a:lnTo>
                  </a:path>
                </a:pathLst>
              </a:custGeom>
              <a:ln w="15763" cap="rnd">
                <a:solidFill>
                  <a:srgbClr val="1C1C1C"/>
                </a:solidFill>
                <a:prstDash val="solid"/>
                <a:round/>
              </a:ln>
            </p:spPr>
            <p:txBody>
              <a:bodyPr rtlCol="0" anchor="ctr"/>
              <a:lstStyle/>
              <a:p>
                <a:endParaRPr lang="fr-FR"/>
              </a:p>
            </p:txBody>
          </p:sp>
          <p:sp>
            <p:nvSpPr>
              <p:cNvPr id="28" name="Forme libre : forme 27">
                <a:extLst>
                  <a:ext uri="{FF2B5EF4-FFF2-40B4-BE49-F238E27FC236}">
                    <a16:creationId xmlns:a16="http://schemas.microsoft.com/office/drawing/2014/main" id="{B45EBE6D-1EDE-D7A2-7CFC-0F4383FD9F61}"/>
                  </a:ext>
                </a:extLst>
              </p:cNvPr>
              <p:cNvSpPr/>
              <p:nvPr/>
            </p:nvSpPr>
            <p:spPr>
              <a:xfrm>
                <a:off x="2161318" y="3361309"/>
                <a:ext cx="305933" cy="27197"/>
              </a:xfrm>
              <a:custGeom>
                <a:avLst/>
                <a:gdLst>
                  <a:gd name="connsiteX0" fmla="*/ 0 w 305933"/>
                  <a:gd name="connsiteY0" fmla="*/ 27197 h 27197"/>
                  <a:gd name="connsiteX1" fmla="*/ 305933 w 305933"/>
                  <a:gd name="connsiteY1" fmla="*/ 0 h 27197"/>
                </a:gdLst>
                <a:ahLst/>
                <a:cxnLst>
                  <a:cxn ang="0">
                    <a:pos x="connsiteX0" y="connsiteY0"/>
                  </a:cxn>
                  <a:cxn ang="0">
                    <a:pos x="connsiteX1" y="connsiteY1"/>
                  </a:cxn>
                </a:cxnLst>
                <a:rect l="l" t="t" r="r" b="b"/>
                <a:pathLst>
                  <a:path w="305933" h="27197">
                    <a:moveTo>
                      <a:pt x="0" y="27197"/>
                    </a:moveTo>
                    <a:lnTo>
                      <a:pt x="305933" y="0"/>
                    </a:lnTo>
                  </a:path>
                </a:pathLst>
              </a:custGeom>
              <a:ln w="15763" cap="rnd">
                <a:solidFill>
                  <a:srgbClr val="1C1C1C"/>
                </a:solidFill>
                <a:prstDash val="solid"/>
                <a:round/>
              </a:ln>
            </p:spPr>
            <p:txBody>
              <a:bodyPr rtlCol="0" anchor="ctr"/>
              <a:lstStyle/>
              <a:p>
                <a:endParaRPr lang="fr-FR"/>
              </a:p>
            </p:txBody>
          </p:sp>
        </p:grpSp>
      </p:grpSp>
    </p:spTree>
    <p:extLst>
      <p:ext uri="{BB962C8B-B14F-4D97-AF65-F5344CB8AC3E}">
        <p14:creationId xmlns:p14="http://schemas.microsoft.com/office/powerpoint/2010/main" val="2082637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pistage-du-cancer-colorectal-mode-demploi-du-test-vostfr">
            <a:hlinkClick r:id="" action="ppaction://media"/>
            <a:extLst>
              <a:ext uri="{FF2B5EF4-FFF2-40B4-BE49-F238E27FC236}">
                <a16:creationId xmlns:a16="http://schemas.microsoft.com/office/drawing/2014/main" id="{DB7B64B6-F502-F706-E24A-20DEEA95E6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767" y="1204216"/>
            <a:ext cx="9431894" cy="5305440"/>
          </a:xfrm>
          <a:prstGeom prst="rect">
            <a:avLst/>
          </a:prstGeom>
        </p:spPr>
      </p:pic>
      <p:pic>
        <p:nvPicPr>
          <p:cNvPr id="6" name="Graphique 5">
            <a:extLst>
              <a:ext uri="{FF2B5EF4-FFF2-40B4-BE49-F238E27FC236}">
                <a16:creationId xmlns:a16="http://schemas.microsoft.com/office/drawing/2014/main" id="{221E5AE0-F62B-D48F-8E8E-7309E87415B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68165" y="106496"/>
            <a:ext cx="1633230" cy="946800"/>
          </a:xfrm>
          <a:prstGeom prst="rect">
            <a:avLst/>
          </a:prstGeom>
        </p:spPr>
      </p:pic>
      <p:sp>
        <p:nvSpPr>
          <p:cNvPr id="7" name="Titre 1">
            <a:extLst>
              <a:ext uri="{FF2B5EF4-FFF2-40B4-BE49-F238E27FC236}">
                <a16:creationId xmlns:a16="http://schemas.microsoft.com/office/drawing/2014/main" id="{A88C286B-E7AB-43EF-75BA-162FBCE8F105}"/>
              </a:ext>
            </a:extLst>
          </p:cNvPr>
          <p:cNvSpPr>
            <a:spLocks noGrp="1"/>
          </p:cNvSpPr>
          <p:nvPr>
            <p:ph type="title"/>
          </p:nvPr>
        </p:nvSpPr>
        <p:spPr>
          <a:xfrm>
            <a:off x="2225140" y="206423"/>
            <a:ext cx="5323840" cy="922333"/>
          </a:xfrm>
        </p:spPr>
        <p:txBody>
          <a:bodyPr>
            <a:noAutofit/>
          </a:bodyPr>
          <a:lstStyle/>
          <a:p>
            <a:r>
              <a:rPr lang="fr-FR" sz="2400" b="1" dirty="0"/>
              <a:t>Le test de dépistage </a:t>
            </a:r>
            <a:br>
              <a:rPr lang="fr-FR" sz="2400" b="1" dirty="0"/>
            </a:br>
            <a:r>
              <a:rPr lang="fr-FR" sz="2400" b="1" dirty="0"/>
              <a:t>est difficile à réaliser ?</a:t>
            </a:r>
          </a:p>
        </p:txBody>
      </p:sp>
      <p:sp>
        <p:nvSpPr>
          <p:cNvPr id="8" name="Espace réservé du contenu 2">
            <a:extLst>
              <a:ext uri="{FF2B5EF4-FFF2-40B4-BE49-F238E27FC236}">
                <a16:creationId xmlns:a16="http://schemas.microsoft.com/office/drawing/2014/main" id="{2184A786-7D2B-DC53-3E88-59611E687D76}"/>
              </a:ext>
            </a:extLst>
          </p:cNvPr>
          <p:cNvSpPr txBox="1">
            <a:spLocks/>
          </p:cNvSpPr>
          <p:nvPr/>
        </p:nvSpPr>
        <p:spPr>
          <a:xfrm>
            <a:off x="7691391" y="421253"/>
            <a:ext cx="2160059" cy="782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FAUX !</a:t>
            </a:r>
            <a:endParaRPr lang="fr-FR" sz="2800" dirty="0">
              <a:solidFill>
                <a:schemeClr val="bg2"/>
              </a:solidFill>
              <a:latin typeface="Delius Unicase" panose="02000603000000000000" pitchFamily="2" charset="0"/>
            </a:endParaRPr>
          </a:p>
        </p:txBody>
      </p:sp>
    </p:spTree>
    <p:extLst>
      <p:ext uri="{BB962C8B-B14F-4D97-AF65-F5344CB8AC3E}">
        <p14:creationId xmlns:p14="http://schemas.microsoft.com/office/powerpoint/2010/main" val="421921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 presetClass="mediacall" presetSubtype="0" fill="hold" nodeType="afterEffect">
                                  <p:stCondLst>
                                    <p:cond delay="2000"/>
                                  </p:stCondLst>
                                  <p:childTnLst>
                                    <p:cmd type="call" cmd="togglePause">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3"/>
                </p:tgtEl>
              </p:cMediaNode>
            </p:video>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542E4-38F4-4F82-E9F3-A8E1F2CAC733}"/>
              </a:ext>
            </a:extLst>
          </p:cNvPr>
          <p:cNvSpPr>
            <a:spLocks noGrp="1"/>
          </p:cNvSpPr>
          <p:nvPr>
            <p:ph type="title"/>
          </p:nvPr>
        </p:nvSpPr>
        <p:spPr/>
        <p:txBody>
          <a:bodyPr/>
          <a:lstStyle/>
          <a:p>
            <a:r>
              <a:rPr lang="fr-FR" dirty="0" err="1"/>
              <a:t>ATTENTIOn</a:t>
            </a:r>
            <a:r>
              <a:rPr lang="fr-FR" dirty="0"/>
              <a:t> </a:t>
            </a:r>
          </a:p>
        </p:txBody>
      </p:sp>
      <p:sp>
        <p:nvSpPr>
          <p:cNvPr id="3" name="Espace réservé de la date 2">
            <a:extLst>
              <a:ext uri="{FF2B5EF4-FFF2-40B4-BE49-F238E27FC236}">
                <a16:creationId xmlns:a16="http://schemas.microsoft.com/office/drawing/2014/main" id="{3763BAF2-4B92-0184-0D81-906D068B8B6A}"/>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A22D0770-5DE7-7CBE-9712-894BF566D738}"/>
              </a:ext>
            </a:extLst>
          </p:cNvPr>
          <p:cNvSpPr>
            <a:spLocks noGrp="1"/>
          </p:cNvSpPr>
          <p:nvPr>
            <p:ph type="ftr" sz="quarter" idx="11"/>
          </p:nvPr>
        </p:nvSpPr>
        <p:spPr/>
        <p:txBody>
          <a:bodyPr/>
          <a:lstStyle/>
          <a:p>
            <a:r>
              <a:rPr lang="fr-FR"/>
              <a:t>Conférence Châteaubriant DOCS et DOCCR</a:t>
            </a:r>
            <a:endParaRPr lang="fr-FR" dirty="0"/>
          </a:p>
        </p:txBody>
      </p:sp>
      <p:sp>
        <p:nvSpPr>
          <p:cNvPr id="5" name="Espace réservé du texte 4">
            <a:extLst>
              <a:ext uri="{FF2B5EF4-FFF2-40B4-BE49-F238E27FC236}">
                <a16:creationId xmlns:a16="http://schemas.microsoft.com/office/drawing/2014/main" id="{63263192-1B2F-956D-46A6-5C1AF387295E}"/>
              </a:ext>
            </a:extLst>
          </p:cNvPr>
          <p:cNvSpPr>
            <a:spLocks noGrp="1"/>
          </p:cNvSpPr>
          <p:nvPr>
            <p:ph type="body" sz="quarter" idx="18"/>
          </p:nvPr>
        </p:nvSpPr>
        <p:spPr/>
        <p:txBody>
          <a:bodyPr/>
          <a:lstStyle/>
          <a:p>
            <a:r>
              <a:rPr lang="fr-FR" dirty="0">
                <a:solidFill>
                  <a:schemeClr val="bg1"/>
                </a:solidFill>
              </a:rPr>
              <a:t>Prélèvement &gt; 6 Jours </a:t>
            </a:r>
          </a:p>
          <a:p>
            <a:endParaRPr lang="fr-FR" dirty="0"/>
          </a:p>
        </p:txBody>
      </p:sp>
      <p:sp>
        <p:nvSpPr>
          <p:cNvPr id="6" name="Espace réservé du texte 5">
            <a:extLst>
              <a:ext uri="{FF2B5EF4-FFF2-40B4-BE49-F238E27FC236}">
                <a16:creationId xmlns:a16="http://schemas.microsoft.com/office/drawing/2014/main" id="{73AF1E5C-0669-E36D-3C76-EC2E9772A08B}"/>
              </a:ext>
            </a:extLst>
          </p:cNvPr>
          <p:cNvSpPr>
            <a:spLocks noGrp="1"/>
          </p:cNvSpPr>
          <p:nvPr>
            <p:ph type="body" sz="quarter" idx="20"/>
          </p:nvPr>
        </p:nvSpPr>
        <p:spPr/>
        <p:txBody>
          <a:bodyPr/>
          <a:lstStyle/>
          <a:p>
            <a:r>
              <a:rPr lang="fr-FR" dirty="0"/>
              <a:t>Etiquette mal renseignée ou médecin absent</a:t>
            </a:r>
          </a:p>
          <a:p>
            <a:endParaRPr lang="fr-FR" dirty="0"/>
          </a:p>
        </p:txBody>
      </p:sp>
      <p:sp>
        <p:nvSpPr>
          <p:cNvPr id="7" name="Espace réservé du texte 6">
            <a:extLst>
              <a:ext uri="{FF2B5EF4-FFF2-40B4-BE49-F238E27FC236}">
                <a16:creationId xmlns:a16="http://schemas.microsoft.com/office/drawing/2014/main" id="{4A2A8FA3-6EBC-99BE-EC27-260C2D18F8F3}"/>
              </a:ext>
            </a:extLst>
          </p:cNvPr>
          <p:cNvSpPr>
            <a:spLocks noGrp="1"/>
          </p:cNvSpPr>
          <p:nvPr>
            <p:ph type="body" sz="quarter" idx="21"/>
          </p:nvPr>
        </p:nvSpPr>
        <p:spPr/>
        <p:txBody>
          <a:bodyPr>
            <a:normAutofit/>
          </a:bodyPr>
          <a:lstStyle/>
          <a:p>
            <a:pPr>
              <a:lnSpc>
                <a:spcPct val="120000"/>
              </a:lnSpc>
              <a:spcBef>
                <a:spcPts val="0"/>
              </a:spcBef>
              <a:spcAft>
                <a:spcPts val="0"/>
              </a:spcAft>
            </a:pPr>
            <a:r>
              <a:rPr lang="fr-FR" sz="2800" dirty="0"/>
              <a:t>Tube périmé +++</a:t>
            </a:r>
          </a:p>
        </p:txBody>
      </p:sp>
      <p:sp>
        <p:nvSpPr>
          <p:cNvPr id="8" name="Espace réservé du texte 7">
            <a:extLst>
              <a:ext uri="{FF2B5EF4-FFF2-40B4-BE49-F238E27FC236}">
                <a16:creationId xmlns:a16="http://schemas.microsoft.com/office/drawing/2014/main" id="{C1FD0D25-F69C-4418-5290-B0CD49665475}"/>
              </a:ext>
            </a:extLst>
          </p:cNvPr>
          <p:cNvSpPr>
            <a:spLocks noGrp="1"/>
          </p:cNvSpPr>
          <p:nvPr>
            <p:ph type="body" sz="quarter" idx="22"/>
          </p:nvPr>
        </p:nvSpPr>
        <p:spPr/>
        <p:txBody>
          <a:bodyPr/>
          <a:lstStyle/>
          <a:p>
            <a:r>
              <a:rPr lang="fr-FR" sz="2400" dirty="0"/>
              <a:t>Absence de date de prélèvement </a:t>
            </a:r>
          </a:p>
          <a:p>
            <a:endParaRPr lang="fr-FR" dirty="0"/>
          </a:p>
        </p:txBody>
      </p:sp>
    </p:spTree>
    <p:extLst>
      <p:ext uri="{BB962C8B-B14F-4D97-AF65-F5344CB8AC3E}">
        <p14:creationId xmlns:p14="http://schemas.microsoft.com/office/powerpoint/2010/main" val="22209786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027962" y="2429178"/>
            <a:ext cx="10136075" cy="3234775"/>
          </a:xfrm>
        </p:spPr>
        <p:txBody>
          <a:bodyPr>
            <a:noAutofit/>
          </a:bodyPr>
          <a:lstStyle/>
          <a:p>
            <a:r>
              <a:rPr lang="fr-FR" sz="1800" b="0" dirty="0">
                <a:latin typeface="Montserrat Medium" panose="00000600000000000000" pitchFamily="2" charset="0"/>
              </a:rPr>
              <a:t>Environ 3 % des tests reviennent positifs : il faut alors que je fasse une coloscopie pour rechercher l’origine du saignement</a:t>
            </a:r>
          </a:p>
          <a:p>
            <a:r>
              <a:rPr lang="fr-FR" sz="1800" b="0" dirty="0">
                <a:latin typeface="Montserrat Medium" panose="00000600000000000000" pitchFamily="2" charset="0"/>
              </a:rPr>
              <a:t>La coloscopie est réalisée sous </a:t>
            </a:r>
            <a:r>
              <a:rPr lang="fr-FR" sz="1800" dirty="0">
                <a:latin typeface="Montserrat Medium" panose="00000600000000000000" pitchFamily="2" charset="0"/>
              </a:rPr>
              <a:t>anesthésie générale </a:t>
            </a:r>
            <a:r>
              <a:rPr lang="fr-FR" sz="1800" b="0" dirty="0">
                <a:latin typeface="Montserrat Medium" panose="00000600000000000000" pitchFamily="2" charset="0"/>
              </a:rPr>
              <a:t>par un gastroentérologue </a:t>
            </a:r>
            <a:br>
              <a:rPr lang="fr-FR" sz="1800" b="0" dirty="0">
                <a:latin typeface="Montserrat Medium" panose="00000600000000000000" pitchFamily="2" charset="0"/>
              </a:rPr>
            </a:br>
            <a:r>
              <a:rPr lang="fr-FR" sz="1800" b="0" dirty="0">
                <a:latin typeface="Montserrat Medium" panose="00000600000000000000" pitchFamily="2" charset="0"/>
              </a:rPr>
              <a:t>et dure </a:t>
            </a:r>
            <a:r>
              <a:rPr lang="fr-FR" sz="1800" dirty="0">
                <a:latin typeface="Montserrat Medium" panose="00000600000000000000" pitchFamily="2" charset="0"/>
              </a:rPr>
              <a:t>±20 min</a:t>
            </a:r>
            <a:r>
              <a:rPr lang="fr-FR" sz="1800" b="0" dirty="0">
                <a:latin typeface="Montserrat Medium" panose="00000600000000000000" pitchFamily="2" charset="0"/>
              </a:rPr>
              <a:t>. </a:t>
            </a:r>
          </a:p>
          <a:p>
            <a:r>
              <a:rPr lang="fr-FR" sz="1800" b="0" dirty="0">
                <a:latin typeface="Montserrat Medium" panose="00000600000000000000" pitchFamily="2" charset="0"/>
              </a:rPr>
              <a:t>Elle a pour objectif de </a:t>
            </a:r>
            <a:r>
              <a:rPr lang="fr-FR" sz="1800" dirty="0">
                <a:latin typeface="Montserrat Medium" panose="00000600000000000000" pitchFamily="2" charset="0"/>
              </a:rPr>
              <a:t>rechercher la présence de polypes et les retirer </a:t>
            </a:r>
            <a:br>
              <a:rPr lang="fr-FR" sz="1800" dirty="0">
                <a:latin typeface="Montserrat Medium" panose="00000600000000000000" pitchFamily="2" charset="0"/>
              </a:rPr>
            </a:br>
            <a:r>
              <a:rPr lang="fr-FR" sz="1800" u="sng" dirty="0">
                <a:latin typeface="Montserrat Medium" panose="00000600000000000000" pitchFamily="2" charset="0"/>
              </a:rPr>
              <a:t>avant qu'ils ne se transforment en cancer</a:t>
            </a:r>
            <a:r>
              <a:rPr lang="fr-FR" sz="1800" dirty="0">
                <a:latin typeface="Montserrat Medium" panose="00000600000000000000" pitchFamily="2" charset="0"/>
              </a:rPr>
              <a:t>. </a:t>
            </a:r>
          </a:p>
          <a:p>
            <a:r>
              <a:rPr lang="fr-FR" sz="1800" b="1" dirty="0">
                <a:solidFill>
                  <a:schemeClr val="tx2"/>
                </a:solidFill>
                <a:latin typeface="Montserrat Medium" panose="00000600000000000000" pitchFamily="2" charset="0"/>
              </a:rPr>
              <a:t>Dans 2/3 des cas, </a:t>
            </a:r>
            <a:r>
              <a:rPr lang="fr-FR" sz="1800" b="0" dirty="0">
                <a:solidFill>
                  <a:schemeClr val="tx2"/>
                </a:solidFill>
                <a:latin typeface="Montserrat Medium" panose="00000600000000000000" pitchFamily="2" charset="0"/>
              </a:rPr>
              <a:t>on trouve des polypes ou adénomes bénins.</a:t>
            </a:r>
          </a:p>
          <a:p>
            <a:r>
              <a:rPr lang="fr-FR" sz="1800" b="0" dirty="0">
                <a:latin typeface="Montserrat Medium" panose="00000600000000000000" pitchFamily="2" charset="0"/>
              </a:rPr>
              <a:t>Un cancer n’est retrouvé que dans 5% des cas</a:t>
            </a: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endParaRPr lang="fr-FR" dirty="0"/>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Mon test est positif, j’ai donc forcément un cancer</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856302" y="948501"/>
            <a:ext cx="1441143" cy="73631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FAUX</a:t>
            </a:r>
            <a:r>
              <a:rPr lang="fr-FR" sz="1800" dirty="0">
                <a:latin typeface="Delius Unicase" panose="02000603000000000000" pitchFamily="2" charset="0"/>
              </a:rPr>
              <a:t> !</a:t>
            </a:r>
            <a:endParaRPr lang="fr-FR" dirty="0">
              <a:latin typeface="Delius Unicase" panose="02000603000000000000" pitchFamily="2" charset="0"/>
            </a:endParaRPr>
          </a:p>
        </p:txBody>
      </p:sp>
    </p:spTree>
    <p:extLst>
      <p:ext uri="{BB962C8B-B14F-4D97-AF65-F5344CB8AC3E}">
        <p14:creationId xmlns:p14="http://schemas.microsoft.com/office/powerpoint/2010/main" val="3538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792480" y="2019760"/>
            <a:ext cx="10607040" cy="3782065"/>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4F732365-6B95-6B7D-6AA1-9D8356E47646}"/>
              </a:ext>
            </a:extLst>
          </p:cNvPr>
          <p:cNvSpPr>
            <a:spLocks noGrp="1"/>
          </p:cNvSpPr>
          <p:nvPr>
            <p:ph idx="1"/>
          </p:nvPr>
        </p:nvSpPr>
        <p:spPr>
          <a:xfrm>
            <a:off x="1027962" y="2429178"/>
            <a:ext cx="10136075" cy="3234775"/>
          </a:xfrm>
        </p:spPr>
        <p:txBody>
          <a:bodyPr>
            <a:noAutofit/>
          </a:bodyPr>
          <a:lstStyle/>
          <a:p>
            <a:r>
              <a:rPr lang="fr-FR" sz="1800" b="0" dirty="0">
                <a:latin typeface="Montserrat Medium" panose="00000600000000000000" pitchFamily="2" charset="0"/>
              </a:rPr>
              <a:t>- Le test recherche du sang dans les selles et se positive à partir d’un certain seuil.</a:t>
            </a:r>
          </a:p>
          <a:p>
            <a:pPr marL="285750" indent="-285750">
              <a:buFontTx/>
              <a:buChar char="-"/>
            </a:pPr>
            <a:r>
              <a:rPr lang="fr-FR" sz="1800" b="0" dirty="0">
                <a:latin typeface="Montserrat Medium" panose="00000600000000000000" pitchFamily="2" charset="0"/>
              </a:rPr>
              <a:t>Dans de rares cas, le test peut ne pas détecter un polype existant :</a:t>
            </a:r>
          </a:p>
          <a:p>
            <a:pPr marL="285750" lvl="1" indent="-285750">
              <a:buFontTx/>
              <a:buChar char="-"/>
            </a:pPr>
            <a:r>
              <a:rPr lang="fr-FR" sz="1600" dirty="0">
                <a:latin typeface="Montserrat Medium" panose="00000600000000000000" pitchFamily="2" charset="0"/>
              </a:rPr>
              <a:t>Le polype n’a pas saigné au moment du test</a:t>
            </a:r>
          </a:p>
          <a:p>
            <a:pPr marL="285750" lvl="2" indent="-285750">
              <a:buFontTx/>
              <a:buChar char="-"/>
            </a:pPr>
            <a:r>
              <a:rPr lang="fr-FR" b="0" dirty="0">
                <a:solidFill>
                  <a:schemeClr val="bg2"/>
                </a:solidFill>
                <a:latin typeface="Montserrat Medium" panose="00000600000000000000" pitchFamily="2" charset="0"/>
              </a:rPr>
              <a:t>La répétition du test tous les 2 ans permettra sa détection et d’arriver dans la majorité des cas avant un cancer</a:t>
            </a:r>
            <a:r>
              <a:rPr lang="fr-FR" b="0" dirty="0">
                <a:latin typeface="Montserrat Medium" panose="00000600000000000000" pitchFamily="2" charset="0"/>
              </a:rPr>
              <a:t>.</a:t>
            </a:r>
          </a:p>
          <a:p>
            <a:pPr marL="285750" lvl="1" indent="-285750">
              <a:buFontTx/>
              <a:buChar char="-"/>
            </a:pPr>
            <a:r>
              <a:rPr lang="fr-FR" dirty="0">
                <a:solidFill>
                  <a:srgbClr val="05316C"/>
                </a:solidFill>
                <a:latin typeface="Montserrat Medium" panose="00000600000000000000" pitchFamily="2" charset="0"/>
              </a:rPr>
              <a:t>ET un nouveau polype peut se développer au cours du temps</a:t>
            </a:r>
            <a:endParaRPr lang="fr-FR" b="0" dirty="0">
              <a:solidFill>
                <a:srgbClr val="05316C"/>
              </a:solidFill>
              <a:latin typeface="Montserrat Medium" panose="00000600000000000000" pitchFamily="2" charset="0"/>
            </a:endParaRPr>
          </a:p>
          <a:p>
            <a:endParaRPr lang="fr-FR" sz="1800" b="0" dirty="0">
              <a:latin typeface="Montserrat Medium" panose="00000600000000000000" pitchFamily="2" charset="0"/>
            </a:endParaRP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endParaRPr lang="fr-FR" dirty="0"/>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Autofit/>
          </a:bodyPr>
          <a:lstStyle/>
          <a:p>
            <a:r>
              <a:rPr lang="fr-FR" sz="2400" b="1" dirty="0"/>
              <a:t>Mon test est négatif, je n’ai pas besoin de le refaire</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sp>
        <p:nvSpPr>
          <p:cNvPr id="6" name="Espace réservé du contenu 2">
            <a:extLst>
              <a:ext uri="{FF2B5EF4-FFF2-40B4-BE49-F238E27FC236}">
                <a16:creationId xmlns:a16="http://schemas.microsoft.com/office/drawing/2014/main" id="{5DAF3E03-0406-DE30-B917-2FC6285877E5}"/>
              </a:ext>
            </a:extLst>
          </p:cNvPr>
          <p:cNvSpPr txBox="1">
            <a:spLocks/>
          </p:cNvSpPr>
          <p:nvPr/>
        </p:nvSpPr>
        <p:spPr>
          <a:xfrm>
            <a:off x="5856302" y="948501"/>
            <a:ext cx="1441143" cy="73631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400" dirty="0">
                <a:solidFill>
                  <a:schemeClr val="bg2"/>
                </a:solidFill>
                <a:latin typeface="Delius Unicase" panose="02000603000000000000" pitchFamily="2" charset="0"/>
              </a:rPr>
              <a:t>FAUX</a:t>
            </a:r>
            <a:r>
              <a:rPr lang="fr-FR" sz="1800" dirty="0">
                <a:latin typeface="Delius Unicase" panose="02000603000000000000" pitchFamily="2" charset="0"/>
              </a:rPr>
              <a:t> !</a:t>
            </a:r>
            <a:endParaRPr lang="fr-FR" dirty="0">
              <a:latin typeface="Delius Unicase" panose="02000603000000000000" pitchFamily="2" charset="0"/>
            </a:endParaRPr>
          </a:p>
        </p:txBody>
      </p:sp>
    </p:spTree>
    <p:extLst>
      <p:ext uri="{BB962C8B-B14F-4D97-AF65-F5344CB8AC3E}">
        <p14:creationId xmlns:p14="http://schemas.microsoft.com/office/powerpoint/2010/main" val="62785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49CD1-2F4A-6B32-6422-649A92A16514}"/>
              </a:ext>
            </a:extLst>
          </p:cNvPr>
          <p:cNvSpPr>
            <a:spLocks noGrp="1"/>
          </p:cNvSpPr>
          <p:nvPr>
            <p:ph type="title"/>
          </p:nvPr>
        </p:nvSpPr>
        <p:spPr/>
        <p:txBody>
          <a:bodyPr>
            <a:normAutofit fontScale="90000"/>
          </a:bodyPr>
          <a:lstStyle/>
          <a:p>
            <a:r>
              <a:rPr lang="fr-FR" dirty="0"/>
              <a:t>Taux de participation Standardisés 2022-2023</a:t>
            </a:r>
            <a:br>
              <a:rPr lang="fr-FR" dirty="0"/>
            </a:br>
            <a:r>
              <a:rPr lang="fr-FR" dirty="0"/>
              <a:t>dépistage organisé du cancer COLORECTAL</a:t>
            </a:r>
            <a:br>
              <a:rPr lang="fr-FR" dirty="0"/>
            </a:br>
            <a:r>
              <a:rPr kumimoji="0" lang="fr-FR" sz="1400" b="1" i="0" u="none" strike="noStrike" kern="1200" cap="all" spc="0" normalizeH="0" baseline="0" noProof="0" dirty="0">
                <a:ln>
                  <a:noFill/>
                </a:ln>
                <a:solidFill>
                  <a:srgbClr val="05316C"/>
                </a:solidFill>
                <a:effectLst/>
                <a:uLnTx/>
                <a:uFillTx/>
                <a:latin typeface="Delius Unicase" panose="02000603000000000000" pitchFamily="2" charset="0"/>
                <a:ea typeface="+mj-ea"/>
                <a:cs typeface="+mj-cs"/>
              </a:rPr>
              <a:t>Santé publique France</a:t>
            </a:r>
            <a:endParaRPr lang="fr-FR" dirty="0"/>
          </a:p>
        </p:txBody>
      </p:sp>
      <p:sp>
        <p:nvSpPr>
          <p:cNvPr id="4" name="Espace réservé de la date 3">
            <a:extLst>
              <a:ext uri="{FF2B5EF4-FFF2-40B4-BE49-F238E27FC236}">
                <a16:creationId xmlns:a16="http://schemas.microsoft.com/office/drawing/2014/main" id="{529DC75A-226F-78FC-AE19-303755E9E8EF}"/>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547701B4-CBA5-F1CE-9526-7BB8B18FE1BC}"/>
              </a:ext>
            </a:extLst>
          </p:cNvPr>
          <p:cNvSpPr>
            <a:spLocks noGrp="1"/>
          </p:cNvSpPr>
          <p:nvPr>
            <p:ph type="ftr" sz="quarter" idx="11"/>
          </p:nvPr>
        </p:nvSpPr>
        <p:spPr>
          <a:xfrm>
            <a:off x="1111045" y="6310312"/>
            <a:ext cx="4114800" cy="365125"/>
          </a:xfrm>
        </p:spPr>
        <p:txBody>
          <a:bodyPr/>
          <a:lstStyle/>
          <a:p>
            <a:r>
              <a:rPr lang="fr-FR"/>
              <a:t>Conférence Châteaubriant DOCS et DOCCR</a:t>
            </a:r>
            <a:endParaRPr lang="fr-FR" dirty="0"/>
          </a:p>
        </p:txBody>
      </p:sp>
      <p:pic>
        <p:nvPicPr>
          <p:cNvPr id="6" name="Graphique 5">
            <a:extLst>
              <a:ext uri="{FF2B5EF4-FFF2-40B4-BE49-F238E27FC236}">
                <a16:creationId xmlns:a16="http://schemas.microsoft.com/office/drawing/2014/main" id="{858D72EF-604F-3D9F-52A0-0390881DA52F}"/>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351609" y="2153311"/>
            <a:ext cx="1260000" cy="396000"/>
          </a:xfrm>
          <a:prstGeom prst="rect">
            <a:avLst/>
          </a:prstGeom>
        </p:spPr>
      </p:pic>
      <p:sp>
        <p:nvSpPr>
          <p:cNvPr id="7" name="Espace réservé du texte 7">
            <a:extLst>
              <a:ext uri="{FF2B5EF4-FFF2-40B4-BE49-F238E27FC236}">
                <a16:creationId xmlns:a16="http://schemas.microsoft.com/office/drawing/2014/main" id="{DEC57555-87E1-E82B-4887-B256E6BE131D}"/>
              </a:ext>
            </a:extLst>
          </p:cNvPr>
          <p:cNvSpPr txBox="1">
            <a:spLocks/>
          </p:cNvSpPr>
          <p:nvPr/>
        </p:nvSpPr>
        <p:spPr>
          <a:xfrm>
            <a:off x="335648" y="1812678"/>
            <a:ext cx="3988701" cy="1541766"/>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sz="1400" kern="1200">
                <a:solidFill>
                  <a:schemeClr val="tx2"/>
                </a:solidFill>
                <a:latin typeface="Montserrat Medium" panose="00000600000000000000" pitchFamily="2" charset="0"/>
                <a:ea typeface="+mn-ea"/>
                <a:cs typeface="+mn-cs"/>
              </a:defRPr>
            </a:lvl2pPr>
            <a:lvl3pPr marL="228600" indent="-228600" algn="l" defTabSz="914400" rtl="0" eaLnBrk="1" latinLnBrk="0" hangingPunct="1">
              <a:lnSpc>
                <a:spcPct val="100000"/>
              </a:lnSpc>
              <a:spcBef>
                <a:spcPts val="500"/>
              </a:spcBef>
              <a:spcAft>
                <a:spcPts val="600"/>
              </a:spcAft>
              <a:buFont typeface="Arial" panose="020B0604020202020204" pitchFamily="34" charset="0"/>
              <a:buChar char="•"/>
              <a:defRPr sz="1400" b="1" kern="1200">
                <a:solidFill>
                  <a:schemeClr val="accent3"/>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600" kern="1200">
                <a:solidFill>
                  <a:schemeClr val="bg2"/>
                </a:solidFill>
                <a:latin typeface="Montserrat Medium" panose="00000600000000000000" pitchFamily="2" charset="0"/>
                <a:ea typeface="+mn-ea"/>
                <a:cs typeface="+mn-cs"/>
              </a:defRPr>
            </a:lvl4pPr>
            <a:lvl5pPr marL="0" indent="0" algn="l" defTabSz="914400" rtl="0" eaLnBrk="1" latinLnBrk="0" hangingPunct="1">
              <a:lnSpc>
                <a:spcPct val="100000"/>
              </a:lnSpc>
              <a:spcBef>
                <a:spcPts val="500"/>
              </a:spcBef>
              <a:spcAft>
                <a:spcPts val="600"/>
              </a:spcAft>
              <a:buFont typeface="Arial" panose="020B0604020202020204" pitchFamily="34" charset="0"/>
              <a:buNone/>
              <a:defRPr sz="1600" kern="1200">
                <a:solidFill>
                  <a:schemeClr val="tx2"/>
                </a:solidFill>
                <a:latin typeface="Delius" panose="020006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Pays de la Loire	</a:t>
            </a:r>
            <a:br>
              <a:rPr lang="fr-FR" sz="1800" dirty="0"/>
            </a:br>
            <a:r>
              <a:rPr lang="fr-FR" sz="2800" dirty="0">
                <a:solidFill>
                  <a:srgbClr val="3E57A3"/>
                </a:solidFill>
              </a:rPr>
              <a:t>42,9 %  	 </a:t>
            </a:r>
            <a:br>
              <a:rPr lang="fr-FR" sz="2800" dirty="0">
                <a:solidFill>
                  <a:srgbClr val="3E57A3"/>
                </a:solidFill>
              </a:rPr>
            </a:br>
            <a:r>
              <a:rPr lang="fr-FR" sz="1400" b="0" dirty="0">
                <a:solidFill>
                  <a:srgbClr val="3E57A3"/>
                </a:solidFill>
              </a:rPr>
              <a:t>(objectif : 65%)</a:t>
            </a:r>
          </a:p>
          <a:p>
            <a:r>
              <a:rPr lang="fr-FR" dirty="0">
                <a:solidFill>
                  <a:srgbClr val="3E57A3"/>
                </a:solidFill>
              </a:rPr>
              <a:t>1ère région de France</a:t>
            </a:r>
          </a:p>
          <a:p>
            <a:endParaRPr lang="fr-FR" sz="1400" b="0" dirty="0">
              <a:solidFill>
                <a:srgbClr val="3E57A3"/>
              </a:solidFill>
            </a:endParaRPr>
          </a:p>
        </p:txBody>
      </p:sp>
      <p:pic>
        <p:nvPicPr>
          <p:cNvPr id="8" name="Graphique 7">
            <a:extLst>
              <a:ext uri="{FF2B5EF4-FFF2-40B4-BE49-F238E27FC236}">
                <a16:creationId xmlns:a16="http://schemas.microsoft.com/office/drawing/2014/main" id="{DFB15840-AEDC-E483-8A00-48CF3E3B5D81}"/>
              </a:ext>
            </a:extLst>
          </p:cNvPr>
          <p:cNvPicPr preferRelativeResize="0">
            <a:picLocks/>
          </p:cNvPicPr>
          <p:nvPr/>
        </p:nvPicPr>
        <p:blipFill>
          <a:blip r:embed="rId3">
            <a:extLst>
              <a:ext uri="{96DAC541-7B7A-43D3-8B79-37D633B846F1}">
                <asvg:svgBlip xmlns="" xmlns:asvg="http://schemas.microsoft.com/office/drawing/2016/SVG/main" r:embed="rId4"/>
              </a:ext>
            </a:extLst>
          </a:blip>
          <a:stretch>
            <a:fillRect/>
          </a:stretch>
        </p:blipFill>
        <p:spPr>
          <a:xfrm>
            <a:off x="2871961" y="2153311"/>
            <a:ext cx="1260000" cy="396000"/>
          </a:xfrm>
          <a:prstGeom prst="rect">
            <a:avLst/>
          </a:prstGeom>
        </p:spPr>
      </p:pic>
      <p:sp>
        <p:nvSpPr>
          <p:cNvPr id="12" name="Espace réservé du texte 7">
            <a:extLst>
              <a:ext uri="{FF2B5EF4-FFF2-40B4-BE49-F238E27FC236}">
                <a16:creationId xmlns:a16="http://schemas.microsoft.com/office/drawing/2014/main" id="{00958874-17E0-5444-EB9A-6C331BF5D987}"/>
              </a:ext>
            </a:extLst>
          </p:cNvPr>
          <p:cNvSpPr txBox="1">
            <a:spLocks/>
          </p:cNvSpPr>
          <p:nvPr/>
        </p:nvSpPr>
        <p:spPr>
          <a:xfrm>
            <a:off x="2856000" y="1812678"/>
            <a:ext cx="3988701" cy="1541766"/>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sz="1400" kern="1200">
                <a:solidFill>
                  <a:schemeClr val="tx2"/>
                </a:solidFill>
                <a:latin typeface="Montserrat Medium" panose="00000600000000000000" pitchFamily="2" charset="0"/>
                <a:ea typeface="+mn-ea"/>
                <a:cs typeface="+mn-cs"/>
              </a:defRPr>
            </a:lvl2pPr>
            <a:lvl3pPr marL="228600" indent="-228600" algn="l" defTabSz="914400" rtl="0" eaLnBrk="1" latinLnBrk="0" hangingPunct="1">
              <a:lnSpc>
                <a:spcPct val="100000"/>
              </a:lnSpc>
              <a:spcBef>
                <a:spcPts val="500"/>
              </a:spcBef>
              <a:spcAft>
                <a:spcPts val="600"/>
              </a:spcAft>
              <a:buFont typeface="Arial" panose="020B0604020202020204" pitchFamily="34" charset="0"/>
              <a:buChar char="•"/>
              <a:defRPr sz="1400" b="1" kern="1200">
                <a:solidFill>
                  <a:schemeClr val="accent3"/>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600" kern="1200">
                <a:solidFill>
                  <a:schemeClr val="bg2"/>
                </a:solidFill>
                <a:latin typeface="Montserrat Medium" panose="00000600000000000000" pitchFamily="2" charset="0"/>
                <a:ea typeface="+mn-ea"/>
                <a:cs typeface="+mn-cs"/>
              </a:defRPr>
            </a:lvl4pPr>
            <a:lvl5pPr marL="0" indent="0" algn="l" defTabSz="914400" rtl="0" eaLnBrk="1" latinLnBrk="0" hangingPunct="1">
              <a:lnSpc>
                <a:spcPct val="100000"/>
              </a:lnSpc>
              <a:spcBef>
                <a:spcPts val="500"/>
              </a:spcBef>
              <a:spcAft>
                <a:spcPts val="600"/>
              </a:spcAft>
              <a:buFont typeface="Arial" panose="020B0604020202020204" pitchFamily="34" charset="0"/>
              <a:buNone/>
              <a:defRPr sz="1600" kern="1200">
                <a:solidFill>
                  <a:schemeClr val="tx2"/>
                </a:solidFill>
                <a:latin typeface="Delius" panose="020006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France</a:t>
            </a:r>
            <a:br>
              <a:rPr lang="fr-FR" sz="1800" dirty="0"/>
            </a:br>
            <a:r>
              <a:rPr lang="fr-FR" sz="2800" dirty="0">
                <a:solidFill>
                  <a:srgbClr val="3E57A3"/>
                </a:solidFill>
              </a:rPr>
              <a:t>34,2 % </a:t>
            </a:r>
            <a:endParaRPr lang="fr-FR" sz="1400" dirty="0">
              <a:solidFill>
                <a:srgbClr val="3E57A3"/>
              </a:solidFill>
            </a:endParaRPr>
          </a:p>
        </p:txBody>
      </p:sp>
      <p:pic>
        <p:nvPicPr>
          <p:cNvPr id="10" name="Image 9" descr="Une image contenant texte, diagramme, carte&#10;&#10;Description générée automatiquement">
            <a:extLst>
              <a:ext uri="{FF2B5EF4-FFF2-40B4-BE49-F238E27FC236}">
                <a16:creationId xmlns:a16="http://schemas.microsoft.com/office/drawing/2014/main" id="{1CEC32C2-EE21-3EC8-5A56-D2CE6D96DE3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75628" y="1633958"/>
            <a:ext cx="6478705" cy="4320000"/>
          </a:xfrm>
          <a:prstGeom prst="rect">
            <a:avLst/>
          </a:prstGeom>
        </p:spPr>
      </p:pic>
    </p:spTree>
    <p:extLst>
      <p:ext uri="{BB962C8B-B14F-4D97-AF65-F5344CB8AC3E}">
        <p14:creationId xmlns:p14="http://schemas.microsoft.com/office/powerpoint/2010/main" val="18566444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89D8A9-967D-635A-67A5-4DEAE9641DDE}"/>
              </a:ext>
            </a:extLst>
          </p:cNvPr>
          <p:cNvSpPr>
            <a:spLocks noGrp="1"/>
          </p:cNvSpPr>
          <p:nvPr>
            <p:ph type="title"/>
          </p:nvPr>
        </p:nvSpPr>
        <p:spPr>
          <a:xfrm>
            <a:off x="228600" y="348792"/>
            <a:ext cx="11732340" cy="672140"/>
          </a:xfrm>
        </p:spPr>
        <p:txBody>
          <a:bodyPr/>
          <a:lstStyle/>
          <a:p>
            <a:r>
              <a:rPr lang="fr-FR" dirty="0"/>
              <a:t>témoignages</a:t>
            </a:r>
          </a:p>
        </p:txBody>
      </p:sp>
      <p:sp>
        <p:nvSpPr>
          <p:cNvPr id="3" name="Espace réservé de la date 2">
            <a:extLst>
              <a:ext uri="{FF2B5EF4-FFF2-40B4-BE49-F238E27FC236}">
                <a16:creationId xmlns:a16="http://schemas.microsoft.com/office/drawing/2014/main" id="{C6736D75-0E67-B970-BF17-FA1363A0F036}"/>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523668C1-EDA0-4329-1674-D8D2DC2EFA2C}"/>
              </a:ext>
            </a:extLst>
          </p:cNvPr>
          <p:cNvSpPr>
            <a:spLocks noGrp="1"/>
          </p:cNvSpPr>
          <p:nvPr>
            <p:ph type="ftr" sz="quarter" idx="11"/>
          </p:nvPr>
        </p:nvSpPr>
        <p:spPr/>
        <p:txBody>
          <a:bodyPr/>
          <a:lstStyle/>
          <a:p>
            <a:r>
              <a:rPr lang="fr-FR"/>
              <a:t>Conférence Châteaubriant DOCS et DOCCR</a:t>
            </a:r>
            <a:endParaRPr lang="fr-FR" dirty="0"/>
          </a:p>
        </p:txBody>
      </p:sp>
      <p:sp>
        <p:nvSpPr>
          <p:cNvPr id="11" name="Espace réservé du contenu 37">
            <a:extLst>
              <a:ext uri="{FF2B5EF4-FFF2-40B4-BE49-F238E27FC236}">
                <a16:creationId xmlns:a16="http://schemas.microsoft.com/office/drawing/2014/main" id="{2E23BD6A-396C-835E-8EF7-D9558011E6E5}"/>
              </a:ext>
            </a:extLst>
          </p:cNvPr>
          <p:cNvSpPr txBox="1">
            <a:spLocks/>
          </p:cNvSpPr>
          <p:nvPr/>
        </p:nvSpPr>
        <p:spPr>
          <a:xfrm>
            <a:off x="8530715" y="4810068"/>
            <a:ext cx="2722003" cy="555034"/>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pPr lvl="3"/>
            <a:r>
              <a:rPr lang="fr-FR" sz="1000" dirty="0"/>
              <a:t>https://jefaismondepistage.e-cancer.fr/cancer-colorectal/</a:t>
            </a:r>
          </a:p>
        </p:txBody>
      </p:sp>
      <p:pic>
        <p:nvPicPr>
          <p:cNvPr id="6" name="Image 5">
            <a:extLst>
              <a:ext uri="{FF2B5EF4-FFF2-40B4-BE49-F238E27FC236}">
                <a16:creationId xmlns:a16="http://schemas.microsoft.com/office/drawing/2014/main" id="{BA331126-7115-F5A1-90E7-C6742CD4852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1300" y="903638"/>
            <a:ext cx="6363476" cy="5045591"/>
          </a:xfrm>
          <a:prstGeom prst="rect">
            <a:avLst/>
          </a:prstGeom>
        </p:spPr>
      </p:pic>
    </p:spTree>
    <p:extLst>
      <p:ext uri="{BB962C8B-B14F-4D97-AF65-F5344CB8AC3E}">
        <p14:creationId xmlns:p14="http://schemas.microsoft.com/office/powerpoint/2010/main" val="325930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30C09B-AFC5-D04F-C14C-40FCD7482164}"/>
              </a:ext>
            </a:extLst>
          </p:cNvPr>
          <p:cNvSpPr>
            <a:spLocks noGrp="1"/>
          </p:cNvSpPr>
          <p:nvPr>
            <p:ph type="title"/>
          </p:nvPr>
        </p:nvSpPr>
        <p:spPr/>
        <p:txBody>
          <a:bodyPr/>
          <a:lstStyle/>
          <a:p>
            <a:r>
              <a:rPr lang="fr-FR" dirty="0"/>
              <a:t>En France, le CRCDC est en charge des </a:t>
            </a:r>
            <a:br>
              <a:rPr lang="fr-FR" dirty="0"/>
            </a:br>
            <a:r>
              <a:rPr lang="fr-FR" dirty="0"/>
              <a:t>3 dépistages organisés</a:t>
            </a:r>
          </a:p>
        </p:txBody>
      </p:sp>
      <p:sp>
        <p:nvSpPr>
          <p:cNvPr id="4" name="Espace réservé de la date 3">
            <a:extLst>
              <a:ext uri="{FF2B5EF4-FFF2-40B4-BE49-F238E27FC236}">
                <a16:creationId xmlns:a16="http://schemas.microsoft.com/office/drawing/2014/main" id="{13599A41-4071-E163-9728-371E02EBFBB9}"/>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135A5C3A-1982-4372-753F-9C326687B199}"/>
              </a:ext>
            </a:extLst>
          </p:cNvPr>
          <p:cNvSpPr>
            <a:spLocks noGrp="1"/>
          </p:cNvSpPr>
          <p:nvPr>
            <p:ph type="ftr" sz="quarter" idx="11"/>
          </p:nvPr>
        </p:nvSpPr>
        <p:spPr>
          <a:xfrm>
            <a:off x="1111044" y="6310311"/>
            <a:ext cx="4314395" cy="365125"/>
          </a:xfrm>
        </p:spPr>
        <p:txBody>
          <a:bodyPr/>
          <a:lstStyle/>
          <a:p>
            <a:r>
              <a:rPr lang="fr-FR"/>
              <a:t>Conférence Châteaubriant DOCS et DOCCR</a:t>
            </a:r>
            <a:endParaRPr lang="fr-FR" dirty="0"/>
          </a:p>
        </p:txBody>
      </p:sp>
      <p:sp>
        <p:nvSpPr>
          <p:cNvPr id="3" name="Rectangle 2">
            <a:extLst>
              <a:ext uri="{FF2B5EF4-FFF2-40B4-BE49-F238E27FC236}">
                <a16:creationId xmlns:a16="http://schemas.microsoft.com/office/drawing/2014/main" id="{EF1D1A32-43EF-C2D7-17D5-40232B7CC441}"/>
              </a:ext>
            </a:extLst>
          </p:cNvPr>
          <p:cNvSpPr/>
          <p:nvPr/>
        </p:nvSpPr>
        <p:spPr>
          <a:xfrm>
            <a:off x="189137" y="1445343"/>
            <a:ext cx="3475689" cy="4739606"/>
          </a:xfrm>
          <a:prstGeom prst="rect">
            <a:avLst/>
          </a:prstGeom>
          <a:solidFill>
            <a:srgbClr val="3D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39611D59-D432-669A-DCDE-62AF81A255F7}"/>
              </a:ext>
            </a:extLst>
          </p:cNvPr>
          <p:cNvSpPr/>
          <p:nvPr/>
        </p:nvSpPr>
        <p:spPr>
          <a:xfrm>
            <a:off x="8136028" y="1445342"/>
            <a:ext cx="3744000" cy="4752654"/>
          </a:xfrm>
          <a:prstGeom prst="rect">
            <a:avLst/>
          </a:prstGeom>
          <a:solidFill>
            <a:srgbClr val="6A13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28FD707-C0DD-ADF0-FB62-9D7FE9D3BC91}"/>
              </a:ext>
            </a:extLst>
          </p:cNvPr>
          <p:cNvSpPr/>
          <p:nvPr/>
        </p:nvSpPr>
        <p:spPr>
          <a:xfrm>
            <a:off x="4042675" y="1417938"/>
            <a:ext cx="3567805" cy="4777316"/>
          </a:xfrm>
          <a:prstGeom prst="rect">
            <a:avLst/>
          </a:prstGeom>
          <a:solidFill>
            <a:srgbClr val="DA84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4E6C6646-7CF2-F35B-D84F-D021C22E64C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17062" y="2520201"/>
            <a:ext cx="756736" cy="1330686"/>
          </a:xfrm>
          <a:prstGeom prst="rect">
            <a:avLst/>
          </a:prstGeom>
        </p:spPr>
      </p:pic>
      <p:pic>
        <p:nvPicPr>
          <p:cNvPr id="10" name="Graphique 9">
            <a:extLst>
              <a:ext uri="{FF2B5EF4-FFF2-40B4-BE49-F238E27FC236}">
                <a16:creationId xmlns:a16="http://schemas.microsoft.com/office/drawing/2014/main" id="{49D3BE90-DC55-044B-D072-8AAE2BAD64D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08571" y="4397696"/>
            <a:ext cx="1476237" cy="1548028"/>
          </a:xfrm>
          <a:prstGeom prst="rect">
            <a:avLst/>
          </a:prstGeom>
        </p:spPr>
      </p:pic>
      <p:pic>
        <p:nvPicPr>
          <p:cNvPr id="11" name="Graphique 10">
            <a:extLst>
              <a:ext uri="{FF2B5EF4-FFF2-40B4-BE49-F238E27FC236}">
                <a16:creationId xmlns:a16="http://schemas.microsoft.com/office/drawing/2014/main" id="{D0D428FA-6F19-28BB-7433-4D135285CF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407806" y="2430119"/>
            <a:ext cx="1359559" cy="994120"/>
          </a:xfrm>
          <a:prstGeom prst="rect">
            <a:avLst/>
          </a:prstGeom>
        </p:spPr>
      </p:pic>
      <p:sp>
        <p:nvSpPr>
          <p:cNvPr id="18" name="ZoneTexte 17">
            <a:extLst>
              <a:ext uri="{FF2B5EF4-FFF2-40B4-BE49-F238E27FC236}">
                <a16:creationId xmlns:a16="http://schemas.microsoft.com/office/drawing/2014/main" id="{B2876962-83F6-D8BC-BE50-97445828094D}"/>
              </a:ext>
            </a:extLst>
          </p:cNvPr>
          <p:cNvSpPr txBox="1"/>
          <p:nvPr/>
        </p:nvSpPr>
        <p:spPr>
          <a:xfrm>
            <a:off x="8559540" y="1688877"/>
            <a:ext cx="3963926" cy="830997"/>
          </a:xfrm>
          <a:prstGeom prst="rect">
            <a:avLst/>
          </a:prstGeom>
          <a:noFill/>
        </p:spPr>
        <p:txBody>
          <a:bodyPr wrap="square" rtlCol="0">
            <a:spAutoFit/>
          </a:bodyPr>
          <a:lstStyle/>
          <a:p>
            <a:r>
              <a:rPr lang="fr-FR" sz="2400" b="1" dirty="0">
                <a:solidFill>
                  <a:srgbClr val="EF7D00"/>
                </a:solidFill>
              </a:rPr>
              <a:t>CANCER DU COL </a:t>
            </a:r>
          </a:p>
          <a:p>
            <a:r>
              <a:rPr lang="fr-FR" sz="2400" b="1" dirty="0">
                <a:solidFill>
                  <a:srgbClr val="EF7D00"/>
                </a:solidFill>
              </a:rPr>
              <a:t>DE L’UTÉRUS</a:t>
            </a:r>
          </a:p>
        </p:txBody>
      </p:sp>
      <p:sp>
        <p:nvSpPr>
          <p:cNvPr id="19" name="ZoneTexte 18">
            <a:extLst>
              <a:ext uri="{FF2B5EF4-FFF2-40B4-BE49-F238E27FC236}">
                <a16:creationId xmlns:a16="http://schemas.microsoft.com/office/drawing/2014/main" id="{5AA37151-F901-2268-6A1F-1C853EEF428D}"/>
              </a:ext>
            </a:extLst>
          </p:cNvPr>
          <p:cNvSpPr txBox="1"/>
          <p:nvPr/>
        </p:nvSpPr>
        <p:spPr>
          <a:xfrm>
            <a:off x="4688230" y="1777973"/>
            <a:ext cx="2432547" cy="461665"/>
          </a:xfrm>
          <a:prstGeom prst="rect">
            <a:avLst/>
          </a:prstGeom>
          <a:noFill/>
        </p:spPr>
        <p:txBody>
          <a:bodyPr wrap="square" rtlCol="0">
            <a:spAutoFit/>
          </a:bodyPr>
          <a:lstStyle/>
          <a:p>
            <a:r>
              <a:rPr lang="fr-FR" sz="2400" b="1" dirty="0">
                <a:solidFill>
                  <a:srgbClr val="6A134A"/>
                </a:solidFill>
              </a:rPr>
              <a:t>CANCER DU SEIN</a:t>
            </a:r>
          </a:p>
        </p:txBody>
      </p:sp>
      <p:sp>
        <p:nvSpPr>
          <p:cNvPr id="20" name="ZoneTexte 19">
            <a:extLst>
              <a:ext uri="{FF2B5EF4-FFF2-40B4-BE49-F238E27FC236}">
                <a16:creationId xmlns:a16="http://schemas.microsoft.com/office/drawing/2014/main" id="{2676535C-03BB-9BA8-B773-0F08DD8E05CF}"/>
              </a:ext>
            </a:extLst>
          </p:cNvPr>
          <p:cNvSpPr txBox="1"/>
          <p:nvPr/>
        </p:nvSpPr>
        <p:spPr>
          <a:xfrm>
            <a:off x="311972" y="1824139"/>
            <a:ext cx="2912491" cy="461665"/>
          </a:xfrm>
          <a:prstGeom prst="rect">
            <a:avLst/>
          </a:prstGeom>
          <a:noFill/>
        </p:spPr>
        <p:txBody>
          <a:bodyPr wrap="square" rtlCol="0">
            <a:spAutoFit/>
          </a:bodyPr>
          <a:lstStyle/>
          <a:p>
            <a:r>
              <a:rPr lang="fr-FR" sz="2400" b="1" dirty="0">
                <a:solidFill>
                  <a:srgbClr val="FFCA00"/>
                </a:solidFill>
              </a:rPr>
              <a:t>CANCER COLORECTAL</a:t>
            </a:r>
          </a:p>
        </p:txBody>
      </p:sp>
      <p:sp>
        <p:nvSpPr>
          <p:cNvPr id="21" name="ZoneTexte 20">
            <a:extLst>
              <a:ext uri="{FF2B5EF4-FFF2-40B4-BE49-F238E27FC236}">
                <a16:creationId xmlns:a16="http://schemas.microsoft.com/office/drawing/2014/main" id="{F968CA88-7F8D-D537-0D9F-0814F50B5939}"/>
              </a:ext>
            </a:extLst>
          </p:cNvPr>
          <p:cNvSpPr txBox="1"/>
          <p:nvPr/>
        </p:nvSpPr>
        <p:spPr>
          <a:xfrm>
            <a:off x="538787" y="2600814"/>
            <a:ext cx="2503015" cy="1631216"/>
          </a:xfrm>
          <a:prstGeom prst="rect">
            <a:avLst/>
          </a:prstGeom>
          <a:noFill/>
        </p:spPr>
        <p:txBody>
          <a:bodyPr wrap="square" rtlCol="0">
            <a:spAutoFit/>
          </a:bodyPr>
          <a:lstStyle/>
          <a:p>
            <a:r>
              <a:rPr lang="fr-FR" sz="2000" b="1" dirty="0">
                <a:solidFill>
                  <a:schemeClr val="bg1"/>
                </a:solidFill>
              </a:rPr>
              <a:t>Pour les femmes et les hommes : </a:t>
            </a:r>
          </a:p>
          <a:p>
            <a:endParaRPr lang="fr-FR" sz="2000" b="1" dirty="0">
              <a:solidFill>
                <a:schemeClr val="bg1"/>
              </a:solidFill>
            </a:endParaRPr>
          </a:p>
          <a:p>
            <a:r>
              <a:rPr lang="fr-FR" sz="2000" b="1" dirty="0">
                <a:solidFill>
                  <a:schemeClr val="bg1"/>
                </a:solidFill>
              </a:rPr>
              <a:t>tous les deux ans, de 50 à 74 ans </a:t>
            </a:r>
          </a:p>
        </p:txBody>
      </p:sp>
      <p:sp>
        <p:nvSpPr>
          <p:cNvPr id="22" name="ZoneTexte 21">
            <a:extLst>
              <a:ext uri="{FF2B5EF4-FFF2-40B4-BE49-F238E27FC236}">
                <a16:creationId xmlns:a16="http://schemas.microsoft.com/office/drawing/2014/main" id="{A3B5C6AF-6F2C-0A31-5839-D782DB8D2EA7}"/>
              </a:ext>
            </a:extLst>
          </p:cNvPr>
          <p:cNvSpPr txBox="1"/>
          <p:nvPr/>
        </p:nvSpPr>
        <p:spPr>
          <a:xfrm>
            <a:off x="4074869" y="2600814"/>
            <a:ext cx="2432546" cy="1107996"/>
          </a:xfrm>
          <a:prstGeom prst="rect">
            <a:avLst/>
          </a:prstGeom>
          <a:noFill/>
        </p:spPr>
        <p:txBody>
          <a:bodyPr wrap="square" rtlCol="0">
            <a:spAutoFit/>
          </a:bodyPr>
          <a:lstStyle/>
          <a:p>
            <a:r>
              <a:rPr lang="fr-FR" sz="2200" b="1" dirty="0">
                <a:solidFill>
                  <a:schemeClr val="bg1"/>
                </a:solidFill>
              </a:rPr>
              <a:t>Pour les femmes : </a:t>
            </a:r>
          </a:p>
          <a:p>
            <a:r>
              <a:rPr lang="fr-FR" sz="2200" b="1" dirty="0">
                <a:solidFill>
                  <a:schemeClr val="bg1"/>
                </a:solidFill>
              </a:rPr>
              <a:t>tous les deux ans,</a:t>
            </a:r>
          </a:p>
          <a:p>
            <a:r>
              <a:rPr lang="fr-FR" sz="2200" b="1" dirty="0">
                <a:solidFill>
                  <a:schemeClr val="bg1"/>
                </a:solidFill>
              </a:rPr>
              <a:t>de 50 à 74 ans </a:t>
            </a:r>
          </a:p>
        </p:txBody>
      </p:sp>
      <p:pic>
        <p:nvPicPr>
          <p:cNvPr id="29" name="Image 28" descr="Une image contenant dessin humoristique, personne, illustration&#10;&#10;Description générée automatiquement">
            <a:extLst>
              <a:ext uri="{FF2B5EF4-FFF2-40B4-BE49-F238E27FC236}">
                <a16:creationId xmlns:a16="http://schemas.microsoft.com/office/drawing/2014/main" id="{DE4772E0-31B7-13F1-D290-2576087F9FC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26762"/>
          <a:stretch/>
        </p:blipFill>
        <p:spPr>
          <a:xfrm>
            <a:off x="7988328" y="3238020"/>
            <a:ext cx="4039400" cy="2958386"/>
          </a:xfrm>
          <a:prstGeom prst="rect">
            <a:avLst/>
          </a:prstGeom>
        </p:spPr>
      </p:pic>
      <p:pic>
        <p:nvPicPr>
          <p:cNvPr id="27" name="Image 26" descr="Une image contenant habits, meubles, femme, dessin humoristique&#10;&#10;Description générée automatiquement">
            <a:extLst>
              <a:ext uri="{FF2B5EF4-FFF2-40B4-BE49-F238E27FC236}">
                <a16:creationId xmlns:a16="http://schemas.microsoft.com/office/drawing/2014/main" id="{7DA96531-047D-06E1-D830-00C5C5824D7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b="38426"/>
          <a:stretch/>
        </p:blipFill>
        <p:spPr>
          <a:xfrm>
            <a:off x="3844628" y="3734748"/>
            <a:ext cx="3996000" cy="2460506"/>
          </a:xfrm>
          <a:prstGeom prst="rect">
            <a:avLst/>
          </a:prstGeom>
        </p:spPr>
      </p:pic>
      <p:sp>
        <p:nvSpPr>
          <p:cNvPr id="23" name="ZoneTexte 22">
            <a:extLst>
              <a:ext uri="{FF2B5EF4-FFF2-40B4-BE49-F238E27FC236}">
                <a16:creationId xmlns:a16="http://schemas.microsoft.com/office/drawing/2014/main" id="{DFDBE371-4DA5-749F-5D5D-1E627CEF09D7}"/>
              </a:ext>
            </a:extLst>
          </p:cNvPr>
          <p:cNvSpPr txBox="1"/>
          <p:nvPr/>
        </p:nvSpPr>
        <p:spPr>
          <a:xfrm>
            <a:off x="8229329" y="2830715"/>
            <a:ext cx="3425374" cy="1785104"/>
          </a:xfrm>
          <a:prstGeom prst="rect">
            <a:avLst/>
          </a:prstGeom>
          <a:noFill/>
        </p:spPr>
        <p:txBody>
          <a:bodyPr wrap="square" rtlCol="0">
            <a:spAutoFit/>
          </a:bodyPr>
          <a:lstStyle/>
          <a:p>
            <a:r>
              <a:rPr lang="fr-FR" sz="2200" b="1" dirty="0">
                <a:solidFill>
                  <a:schemeClr val="bg1"/>
                </a:solidFill>
              </a:rPr>
              <a:t>Pour les femmes :</a:t>
            </a:r>
          </a:p>
          <a:p>
            <a:pPr marL="88900" indent="-88900">
              <a:buFont typeface="Arial" panose="020B0604020202020204" pitchFamily="34" charset="0"/>
              <a:buChar char="•"/>
            </a:pPr>
            <a:r>
              <a:rPr lang="fr-FR" sz="2200" b="1" dirty="0">
                <a:solidFill>
                  <a:schemeClr val="bg1"/>
                </a:solidFill>
              </a:rPr>
              <a:t> tous les 3 ans, </a:t>
            </a:r>
          </a:p>
          <a:p>
            <a:r>
              <a:rPr lang="fr-FR" sz="2200" b="1" dirty="0">
                <a:solidFill>
                  <a:schemeClr val="bg1"/>
                </a:solidFill>
              </a:rPr>
              <a:t>de 25 à 30 ans</a:t>
            </a:r>
          </a:p>
          <a:p>
            <a:pPr marL="88900" indent="-88900">
              <a:buFont typeface="Arial" panose="020B0604020202020204" pitchFamily="34" charset="0"/>
              <a:buChar char="•"/>
            </a:pPr>
            <a:r>
              <a:rPr lang="fr-FR" sz="2200" b="1" dirty="0">
                <a:solidFill>
                  <a:schemeClr val="bg1"/>
                </a:solidFill>
              </a:rPr>
              <a:t> tous les 5 ans, </a:t>
            </a:r>
          </a:p>
          <a:p>
            <a:r>
              <a:rPr lang="fr-FR" sz="2200" b="1" dirty="0">
                <a:solidFill>
                  <a:schemeClr val="bg1"/>
                </a:solidFill>
              </a:rPr>
              <a:t>de 30 à 65 ans </a:t>
            </a:r>
          </a:p>
        </p:txBody>
      </p:sp>
    </p:spTree>
    <p:extLst>
      <p:ext uri="{BB962C8B-B14F-4D97-AF65-F5344CB8AC3E}">
        <p14:creationId xmlns:p14="http://schemas.microsoft.com/office/powerpoint/2010/main" val="41200236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82EA246-606F-6AD4-8FEB-BF64EF39885A}"/>
              </a:ext>
            </a:extLst>
          </p:cNvPr>
          <p:cNvSpPr>
            <a:spLocks noGrp="1"/>
          </p:cNvSpPr>
          <p:nvPr>
            <p:ph type="dt" sz="half" idx="10"/>
          </p:nvPr>
        </p:nvSpPr>
        <p:spPr/>
        <p:txBody>
          <a:bodyPr/>
          <a:lstStyle/>
          <a:p>
            <a:r>
              <a:rPr lang="fr-FR"/>
              <a:t>17 octobre 2024</a:t>
            </a:r>
          </a:p>
        </p:txBody>
      </p:sp>
      <p:sp>
        <p:nvSpPr>
          <p:cNvPr id="3" name="Espace réservé du pied de page 2">
            <a:extLst>
              <a:ext uri="{FF2B5EF4-FFF2-40B4-BE49-F238E27FC236}">
                <a16:creationId xmlns:a16="http://schemas.microsoft.com/office/drawing/2014/main" id="{27B3486F-EDB6-2DFA-CFA3-E28684732EA3}"/>
              </a:ext>
            </a:extLst>
          </p:cNvPr>
          <p:cNvSpPr>
            <a:spLocks noGrp="1"/>
          </p:cNvSpPr>
          <p:nvPr>
            <p:ph type="ftr" sz="quarter" idx="11"/>
          </p:nvPr>
        </p:nvSpPr>
        <p:spPr>
          <a:xfrm>
            <a:off x="1111044" y="6310311"/>
            <a:ext cx="4487115" cy="365125"/>
          </a:xfrm>
        </p:spPr>
        <p:txBody>
          <a:bodyPr/>
          <a:lstStyle/>
          <a:p>
            <a:r>
              <a:rPr lang="fr-FR"/>
              <a:t>Conférence Châteaubriant DOCS et DOCCR</a:t>
            </a:r>
            <a:endParaRPr lang="fr-FR" dirty="0"/>
          </a:p>
        </p:txBody>
      </p:sp>
    </p:spTree>
    <p:extLst>
      <p:ext uri="{BB962C8B-B14F-4D97-AF65-F5344CB8AC3E}">
        <p14:creationId xmlns:p14="http://schemas.microsoft.com/office/powerpoint/2010/main" val="42378824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64A873-7346-320E-AFBE-62AB486AA5E2}"/>
              </a:ext>
            </a:extLst>
          </p:cNvPr>
          <p:cNvSpPr>
            <a:spLocks noGrp="1"/>
          </p:cNvSpPr>
          <p:nvPr>
            <p:ph type="dt" sz="half" idx="10"/>
          </p:nvPr>
        </p:nvSpPr>
        <p:spPr/>
        <p:txBody>
          <a:bodyPr/>
          <a:lstStyle/>
          <a:p>
            <a:r>
              <a:rPr lang="fr-FR"/>
              <a:t>17 octobre 2024</a:t>
            </a:r>
            <a:endParaRPr lang="fr-FR" dirty="0"/>
          </a:p>
        </p:txBody>
      </p:sp>
      <p:sp>
        <p:nvSpPr>
          <p:cNvPr id="3" name="Espace réservé du pied de page 2">
            <a:extLst>
              <a:ext uri="{FF2B5EF4-FFF2-40B4-BE49-F238E27FC236}">
                <a16:creationId xmlns:a16="http://schemas.microsoft.com/office/drawing/2014/main" id="{9D6E8CA4-0818-4BD7-D1EF-C7AB2A095581}"/>
              </a:ext>
            </a:extLst>
          </p:cNvPr>
          <p:cNvSpPr>
            <a:spLocks noGrp="1"/>
          </p:cNvSpPr>
          <p:nvPr>
            <p:ph type="ftr" sz="quarter" idx="11"/>
          </p:nvPr>
        </p:nvSpPr>
        <p:spPr/>
        <p:txBody>
          <a:bodyPr/>
          <a:lstStyle/>
          <a:p>
            <a:r>
              <a:rPr lang="fr-FR"/>
              <a:t>Conférence Châteaubriant DOCS et DOCCR</a:t>
            </a:r>
            <a:endParaRPr lang="fr-FR" dirty="0"/>
          </a:p>
        </p:txBody>
      </p:sp>
    </p:spTree>
    <p:extLst>
      <p:ext uri="{BB962C8B-B14F-4D97-AF65-F5344CB8AC3E}">
        <p14:creationId xmlns:p14="http://schemas.microsoft.com/office/powerpoint/2010/main" val="2400081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0107203-6E85-AB36-36BF-99A637C7BB60}"/>
              </a:ext>
            </a:extLst>
          </p:cNvPr>
          <p:cNvSpPr>
            <a:spLocks noGrp="1"/>
          </p:cNvSpPr>
          <p:nvPr>
            <p:ph type="dt" sz="half" idx="10"/>
          </p:nvPr>
        </p:nvSpPr>
        <p:spPr/>
        <p:txBody>
          <a:bodyPr/>
          <a:lstStyle/>
          <a:p>
            <a:r>
              <a:rPr lang="fr-FR"/>
              <a:t>17 octobre 2024</a:t>
            </a:r>
          </a:p>
        </p:txBody>
      </p:sp>
      <p:sp>
        <p:nvSpPr>
          <p:cNvPr id="3" name="Espace réservé du pied de page 2">
            <a:extLst>
              <a:ext uri="{FF2B5EF4-FFF2-40B4-BE49-F238E27FC236}">
                <a16:creationId xmlns:a16="http://schemas.microsoft.com/office/drawing/2014/main" id="{596C6306-0685-CABF-8044-DD6E831F92A0}"/>
              </a:ext>
            </a:extLst>
          </p:cNvPr>
          <p:cNvSpPr>
            <a:spLocks noGrp="1"/>
          </p:cNvSpPr>
          <p:nvPr>
            <p:ph type="ftr" sz="quarter" idx="11"/>
          </p:nvPr>
        </p:nvSpPr>
        <p:spPr>
          <a:xfrm>
            <a:off x="1111044" y="6310311"/>
            <a:ext cx="4314395" cy="365125"/>
          </a:xfrm>
        </p:spPr>
        <p:txBody>
          <a:bodyPr/>
          <a:lstStyle/>
          <a:p>
            <a:r>
              <a:rPr lang="fr-FR"/>
              <a:t>Conférence Châteaubriant DOCS et DOCCR</a:t>
            </a:r>
            <a:endParaRPr lang="fr-FR" dirty="0"/>
          </a:p>
        </p:txBody>
      </p:sp>
      <p:sp>
        <p:nvSpPr>
          <p:cNvPr id="4" name="Titre 3">
            <a:extLst>
              <a:ext uri="{FF2B5EF4-FFF2-40B4-BE49-F238E27FC236}">
                <a16:creationId xmlns:a16="http://schemas.microsoft.com/office/drawing/2014/main" id="{27DA0D4C-FCD1-7346-48E3-3045F12CC3DE}"/>
              </a:ext>
            </a:extLst>
          </p:cNvPr>
          <p:cNvSpPr>
            <a:spLocks noGrp="1"/>
          </p:cNvSpPr>
          <p:nvPr>
            <p:ph type="title"/>
          </p:nvPr>
        </p:nvSpPr>
        <p:spPr/>
        <p:txBody>
          <a:bodyPr/>
          <a:lstStyle/>
          <a:p>
            <a:r>
              <a:rPr lang="fr-FR" dirty="0"/>
              <a:t>Le dépistage, c’est quoi ?</a:t>
            </a:r>
          </a:p>
        </p:txBody>
      </p:sp>
      <p:sp>
        <p:nvSpPr>
          <p:cNvPr id="5" name="Espace réservé du texte 4">
            <a:extLst>
              <a:ext uri="{FF2B5EF4-FFF2-40B4-BE49-F238E27FC236}">
                <a16:creationId xmlns:a16="http://schemas.microsoft.com/office/drawing/2014/main" id="{EA6BE950-089E-1B98-C420-526E58F1D229}"/>
              </a:ext>
            </a:extLst>
          </p:cNvPr>
          <p:cNvSpPr>
            <a:spLocks noGrp="1"/>
          </p:cNvSpPr>
          <p:nvPr>
            <p:ph type="body" sz="quarter" idx="12"/>
          </p:nvPr>
        </p:nvSpPr>
        <p:spPr/>
        <p:txBody>
          <a:bodyPr>
            <a:normAutofit fontScale="92500" lnSpcReduction="10000"/>
          </a:bodyPr>
          <a:lstStyle/>
          <a:p>
            <a:r>
              <a:rPr lang="fr-FR" dirty="0"/>
              <a:t>PARTIE 02</a:t>
            </a:r>
          </a:p>
        </p:txBody>
      </p:sp>
    </p:spTree>
    <p:extLst>
      <p:ext uri="{BB962C8B-B14F-4D97-AF65-F5344CB8AC3E}">
        <p14:creationId xmlns:p14="http://schemas.microsoft.com/office/powerpoint/2010/main" val="3129551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 coins arrondis 31">
            <a:extLst>
              <a:ext uri="{FF2B5EF4-FFF2-40B4-BE49-F238E27FC236}">
                <a16:creationId xmlns:a16="http://schemas.microsoft.com/office/drawing/2014/main" id="{BA7AB7AF-C456-BA58-ACD3-7408D175EEF2}"/>
              </a:ext>
            </a:extLst>
          </p:cNvPr>
          <p:cNvSpPr/>
          <p:nvPr/>
        </p:nvSpPr>
        <p:spPr>
          <a:xfrm>
            <a:off x="7951742" y="1785075"/>
            <a:ext cx="4009198" cy="9841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Montserrat Medium" panose="00000600000000000000" pitchFamily="2" charset="0"/>
              </a:rPr>
              <a:t>Cellule normale          cellule transformée</a:t>
            </a:r>
          </a:p>
        </p:txBody>
      </p:sp>
      <p:sp>
        <p:nvSpPr>
          <p:cNvPr id="2" name="Titre 1">
            <a:extLst>
              <a:ext uri="{FF2B5EF4-FFF2-40B4-BE49-F238E27FC236}">
                <a16:creationId xmlns:a16="http://schemas.microsoft.com/office/drawing/2014/main" id="{BA298AF9-C26C-BCF2-6F78-3EF8504A2B1E}"/>
              </a:ext>
            </a:extLst>
          </p:cNvPr>
          <p:cNvSpPr>
            <a:spLocks noGrp="1"/>
          </p:cNvSpPr>
          <p:nvPr>
            <p:ph type="title"/>
          </p:nvPr>
        </p:nvSpPr>
        <p:spPr/>
        <p:txBody>
          <a:bodyPr/>
          <a:lstStyle/>
          <a:p>
            <a:r>
              <a:rPr lang="fr-FR" dirty="0"/>
              <a:t>La prévention des cancers</a:t>
            </a:r>
          </a:p>
        </p:txBody>
      </p:sp>
      <p:sp>
        <p:nvSpPr>
          <p:cNvPr id="3" name="Espace réservé de la date 2">
            <a:extLst>
              <a:ext uri="{FF2B5EF4-FFF2-40B4-BE49-F238E27FC236}">
                <a16:creationId xmlns:a16="http://schemas.microsoft.com/office/drawing/2014/main" id="{ED4D2756-AA9D-162A-D2EE-298661840AAD}"/>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EE5A2CDC-1B61-8822-B13F-62CD5E8E2010}"/>
              </a:ext>
            </a:extLst>
          </p:cNvPr>
          <p:cNvSpPr>
            <a:spLocks noGrp="1"/>
          </p:cNvSpPr>
          <p:nvPr>
            <p:ph type="ftr" sz="quarter" idx="11"/>
          </p:nvPr>
        </p:nvSpPr>
        <p:spPr>
          <a:xfrm>
            <a:off x="1111044" y="6310311"/>
            <a:ext cx="4304235" cy="365125"/>
          </a:xfrm>
        </p:spPr>
        <p:txBody>
          <a:bodyPr/>
          <a:lstStyle/>
          <a:p>
            <a:r>
              <a:rPr lang="fr-FR"/>
              <a:t>Conférence Châteaubriant DOCS et DOCCR</a:t>
            </a:r>
            <a:endParaRPr lang="fr-FR" dirty="0"/>
          </a:p>
        </p:txBody>
      </p:sp>
      <p:sp>
        <p:nvSpPr>
          <p:cNvPr id="8" name="Espace réservé du texte 7">
            <a:extLst>
              <a:ext uri="{FF2B5EF4-FFF2-40B4-BE49-F238E27FC236}">
                <a16:creationId xmlns:a16="http://schemas.microsoft.com/office/drawing/2014/main" id="{3F3ACE10-D633-ABDF-4017-B60D044CB2E0}"/>
              </a:ext>
            </a:extLst>
          </p:cNvPr>
          <p:cNvSpPr>
            <a:spLocks noGrp="1"/>
          </p:cNvSpPr>
          <p:nvPr>
            <p:ph type="body" sz="quarter" idx="15"/>
          </p:nvPr>
        </p:nvSpPr>
        <p:spPr>
          <a:xfrm>
            <a:off x="3793939" y="1785075"/>
            <a:ext cx="3780000" cy="1014574"/>
          </a:xfrm>
        </p:spPr>
        <p:txBody>
          <a:bodyPr/>
          <a:lstStyle/>
          <a:p>
            <a:r>
              <a:rPr lang="fr-FR" sz="2000" dirty="0"/>
              <a:t>Prévention primaire</a:t>
            </a:r>
          </a:p>
          <a:p>
            <a:pPr>
              <a:spcBef>
                <a:spcPts val="0"/>
              </a:spcBef>
              <a:spcAft>
                <a:spcPts val="0"/>
              </a:spcAft>
            </a:pPr>
            <a:r>
              <a:rPr lang="fr-FR" sz="1200" b="0" dirty="0">
                <a:latin typeface="Montserrat" panose="00000500000000000000" pitchFamily="2" charset="0"/>
              </a:rPr>
              <a:t>VACCINATION – MAÎTRISE </a:t>
            </a:r>
            <a:br>
              <a:rPr lang="fr-FR" sz="1200" b="0" dirty="0">
                <a:latin typeface="Montserrat" panose="00000500000000000000" pitchFamily="2" charset="0"/>
              </a:rPr>
            </a:br>
            <a:r>
              <a:rPr lang="fr-FR" sz="1200" b="0" dirty="0">
                <a:latin typeface="Montserrat" panose="00000500000000000000" pitchFamily="2" charset="0"/>
              </a:rPr>
              <a:t>DES FACTEURS DE RISQUE – ARRÊTS </a:t>
            </a:r>
            <a:br>
              <a:rPr lang="fr-FR" sz="1200" b="0" dirty="0">
                <a:latin typeface="Montserrat" panose="00000500000000000000" pitchFamily="2" charset="0"/>
              </a:rPr>
            </a:br>
            <a:r>
              <a:rPr lang="fr-FR" sz="1200" b="0" dirty="0">
                <a:latin typeface="Montserrat" panose="00000500000000000000" pitchFamily="2" charset="0"/>
              </a:rPr>
              <a:t>DES COMPORTEMENTS ADDICTIFS</a:t>
            </a:r>
          </a:p>
        </p:txBody>
      </p:sp>
      <p:sp>
        <p:nvSpPr>
          <p:cNvPr id="9" name="Espace réservé du texte 8">
            <a:extLst>
              <a:ext uri="{FF2B5EF4-FFF2-40B4-BE49-F238E27FC236}">
                <a16:creationId xmlns:a16="http://schemas.microsoft.com/office/drawing/2014/main" id="{4825434A-713D-69C1-0A40-0D5AEA7D5C4E}"/>
              </a:ext>
            </a:extLst>
          </p:cNvPr>
          <p:cNvSpPr>
            <a:spLocks noGrp="1"/>
          </p:cNvSpPr>
          <p:nvPr>
            <p:ph type="body" sz="quarter" idx="16"/>
          </p:nvPr>
        </p:nvSpPr>
        <p:spPr>
          <a:xfrm>
            <a:off x="3788493" y="3426947"/>
            <a:ext cx="3780000" cy="509072"/>
          </a:xfrm>
        </p:spPr>
        <p:txBody>
          <a:bodyPr/>
          <a:lstStyle/>
          <a:p>
            <a:r>
              <a:rPr lang="fr-FR" sz="2000" dirty="0"/>
              <a:t>Prévention secondaire</a:t>
            </a:r>
          </a:p>
        </p:txBody>
      </p:sp>
      <p:sp>
        <p:nvSpPr>
          <p:cNvPr id="10" name="Espace réservé du texte 9">
            <a:extLst>
              <a:ext uri="{FF2B5EF4-FFF2-40B4-BE49-F238E27FC236}">
                <a16:creationId xmlns:a16="http://schemas.microsoft.com/office/drawing/2014/main" id="{61DB968C-540E-AF4F-B8E7-FFBBDAB626B4}"/>
              </a:ext>
            </a:extLst>
          </p:cNvPr>
          <p:cNvSpPr>
            <a:spLocks noGrp="1"/>
          </p:cNvSpPr>
          <p:nvPr>
            <p:ph type="body" sz="quarter" idx="17"/>
          </p:nvPr>
        </p:nvSpPr>
        <p:spPr>
          <a:xfrm>
            <a:off x="3793939" y="5214190"/>
            <a:ext cx="3780000" cy="468313"/>
          </a:xfrm>
        </p:spPr>
        <p:txBody>
          <a:bodyPr/>
          <a:lstStyle/>
          <a:p>
            <a:r>
              <a:rPr lang="fr-FR" sz="2000" dirty="0"/>
              <a:t>Diagnostic</a:t>
            </a:r>
          </a:p>
        </p:txBody>
      </p:sp>
      <p:pic>
        <p:nvPicPr>
          <p:cNvPr id="15" name="Graphique 14">
            <a:extLst>
              <a:ext uri="{FF2B5EF4-FFF2-40B4-BE49-F238E27FC236}">
                <a16:creationId xmlns:a16="http://schemas.microsoft.com/office/drawing/2014/main" id="{7FBC4EE7-364A-7B7E-F255-50BC2D883DE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808338" y="3892811"/>
            <a:ext cx="1597775" cy="509072"/>
          </a:xfrm>
          <a:prstGeom prst="rect">
            <a:avLst/>
          </a:prstGeom>
        </p:spPr>
      </p:pic>
      <p:pic>
        <p:nvPicPr>
          <p:cNvPr id="34" name="Graphique 33" descr="Flèche vers la droite avec un remplissage uni">
            <a:extLst>
              <a:ext uri="{FF2B5EF4-FFF2-40B4-BE49-F238E27FC236}">
                <a16:creationId xmlns:a16="http://schemas.microsoft.com/office/drawing/2014/main" id="{401F2B7C-D301-5480-BA20-B5142ED4BE3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670475" y="2177705"/>
            <a:ext cx="231859" cy="231859"/>
          </a:xfrm>
          <a:prstGeom prst="rect">
            <a:avLst/>
          </a:prstGeom>
        </p:spPr>
      </p:pic>
      <p:sp>
        <p:nvSpPr>
          <p:cNvPr id="37" name="Rectangle : coins arrondis 36">
            <a:extLst>
              <a:ext uri="{FF2B5EF4-FFF2-40B4-BE49-F238E27FC236}">
                <a16:creationId xmlns:a16="http://schemas.microsoft.com/office/drawing/2014/main" id="{B21D4F88-EC38-744F-2EBF-17DD26B7399B}"/>
              </a:ext>
            </a:extLst>
          </p:cNvPr>
          <p:cNvSpPr/>
          <p:nvPr/>
        </p:nvSpPr>
        <p:spPr>
          <a:xfrm>
            <a:off x="7951742" y="3385143"/>
            <a:ext cx="4009198" cy="98415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b"/>
          <a:lstStyle/>
          <a:p>
            <a:pPr algn="ctr"/>
            <a:r>
              <a:rPr lang="fr-FR" sz="1400" b="1" dirty="0">
                <a:latin typeface="Montserrat Medium" panose="00000600000000000000" pitchFamily="2" charset="0"/>
              </a:rPr>
              <a:t>État </a:t>
            </a:r>
          </a:p>
          <a:p>
            <a:pPr algn="ctr"/>
            <a:r>
              <a:rPr lang="fr-FR" sz="1400" b="1" dirty="0" err="1">
                <a:latin typeface="Montserrat Medium" panose="00000600000000000000" pitchFamily="2" charset="0"/>
              </a:rPr>
              <a:t>précancereux</a:t>
            </a:r>
            <a:r>
              <a:rPr lang="fr-FR" sz="1400" b="1" dirty="0">
                <a:latin typeface="Montserrat Medium" panose="00000600000000000000" pitchFamily="2" charset="0"/>
              </a:rPr>
              <a:t>  </a:t>
            </a:r>
          </a:p>
          <a:p>
            <a:pPr algn="ctr"/>
            <a:endParaRPr lang="fr-FR" sz="1400" b="1" dirty="0">
              <a:latin typeface="Montserrat Medium" panose="00000600000000000000" pitchFamily="2" charset="0"/>
            </a:endParaRPr>
          </a:p>
          <a:p>
            <a:pPr algn="ctr"/>
            <a:r>
              <a:rPr lang="fr-FR" sz="1400" b="1" dirty="0">
                <a:latin typeface="Montserrat Medium" panose="00000600000000000000" pitchFamily="2" charset="0"/>
              </a:rPr>
              <a:t>cancer asymptomatique</a:t>
            </a:r>
          </a:p>
        </p:txBody>
      </p:sp>
      <p:pic>
        <p:nvPicPr>
          <p:cNvPr id="38" name="Graphique 37" descr="Flèche vers la droite avec un remplissage uni">
            <a:extLst>
              <a:ext uri="{FF2B5EF4-FFF2-40B4-BE49-F238E27FC236}">
                <a16:creationId xmlns:a16="http://schemas.microsoft.com/office/drawing/2014/main" id="{B16ADADD-EBFC-7B4E-DBAD-F073D1A8FA6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670475" y="3630228"/>
            <a:ext cx="231859" cy="231859"/>
          </a:xfrm>
          <a:prstGeom prst="rect">
            <a:avLst/>
          </a:prstGeom>
        </p:spPr>
      </p:pic>
      <p:sp>
        <p:nvSpPr>
          <p:cNvPr id="39" name="Rectangle : coins arrondis 38">
            <a:extLst>
              <a:ext uri="{FF2B5EF4-FFF2-40B4-BE49-F238E27FC236}">
                <a16:creationId xmlns:a16="http://schemas.microsoft.com/office/drawing/2014/main" id="{0CC1B53A-0A8D-2F13-AEC6-24F37E1A782C}"/>
              </a:ext>
            </a:extLst>
          </p:cNvPr>
          <p:cNvSpPr/>
          <p:nvPr/>
        </p:nvSpPr>
        <p:spPr>
          <a:xfrm>
            <a:off x="7951742" y="4963947"/>
            <a:ext cx="4009198" cy="98415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fr-FR" sz="1400" b="1" dirty="0">
                <a:latin typeface="Montserrat Medium" panose="00000600000000000000" pitchFamily="2" charset="0"/>
              </a:rPr>
              <a:t>cancer symptomatique</a:t>
            </a:r>
          </a:p>
        </p:txBody>
      </p:sp>
      <p:grpSp>
        <p:nvGrpSpPr>
          <p:cNvPr id="59" name="Groupe 58">
            <a:extLst>
              <a:ext uri="{FF2B5EF4-FFF2-40B4-BE49-F238E27FC236}">
                <a16:creationId xmlns:a16="http://schemas.microsoft.com/office/drawing/2014/main" id="{EA6D1777-E719-3365-420A-326481B92C52}"/>
              </a:ext>
            </a:extLst>
          </p:cNvPr>
          <p:cNvGrpSpPr/>
          <p:nvPr/>
        </p:nvGrpSpPr>
        <p:grpSpPr>
          <a:xfrm>
            <a:off x="429226" y="1615697"/>
            <a:ext cx="2977580" cy="1317823"/>
            <a:chOff x="429226" y="1615697"/>
            <a:chExt cx="2977580" cy="1317823"/>
          </a:xfrm>
        </p:grpSpPr>
        <p:sp>
          <p:nvSpPr>
            <p:cNvPr id="41" name="Rectangle 40">
              <a:extLst>
                <a:ext uri="{FF2B5EF4-FFF2-40B4-BE49-F238E27FC236}">
                  <a16:creationId xmlns:a16="http://schemas.microsoft.com/office/drawing/2014/main" id="{8625E2BA-FCBA-E77D-E646-DC14FD1950AA}"/>
                </a:ext>
              </a:extLst>
            </p:cNvPr>
            <p:cNvSpPr/>
            <p:nvPr/>
          </p:nvSpPr>
          <p:spPr>
            <a:xfrm>
              <a:off x="1951232" y="1625364"/>
              <a:ext cx="1455574" cy="624489"/>
            </a:xfrm>
            <a:prstGeom prst="rect">
              <a:avLst/>
            </a:prstGeom>
            <a:solidFill>
              <a:srgbClr val="FFF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F1CAF499-7625-F1F7-DD7D-87CF6BB4204F}"/>
                </a:ext>
              </a:extLst>
            </p:cNvPr>
            <p:cNvSpPr/>
            <p:nvPr/>
          </p:nvSpPr>
          <p:spPr>
            <a:xfrm>
              <a:off x="429226" y="1615697"/>
              <a:ext cx="1455574" cy="6244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165E289-01FC-071F-2036-65154E655C86}"/>
                </a:ext>
              </a:extLst>
            </p:cNvPr>
            <p:cNvSpPr/>
            <p:nvPr/>
          </p:nvSpPr>
          <p:spPr>
            <a:xfrm>
              <a:off x="1951232" y="2306609"/>
              <a:ext cx="1455574" cy="624489"/>
            </a:xfrm>
            <a:prstGeom prst="rect">
              <a:avLst/>
            </a:prstGeom>
            <a:solidFill>
              <a:srgbClr val="D4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a:extLst>
                <a:ext uri="{FF2B5EF4-FFF2-40B4-BE49-F238E27FC236}">
                  <a16:creationId xmlns:a16="http://schemas.microsoft.com/office/drawing/2014/main" id="{6A89E099-F9B2-13A9-62A0-9E14D5502314}"/>
                </a:ext>
              </a:extLst>
            </p:cNvPr>
            <p:cNvSpPr/>
            <p:nvPr/>
          </p:nvSpPr>
          <p:spPr>
            <a:xfrm>
              <a:off x="429226" y="2307820"/>
              <a:ext cx="1455574" cy="624489"/>
            </a:xfrm>
            <a:prstGeom prst="rect">
              <a:avLst/>
            </a:prstGeom>
            <a:solidFill>
              <a:srgbClr val="FAD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Image 45">
              <a:extLst>
                <a:ext uri="{FF2B5EF4-FFF2-40B4-BE49-F238E27FC236}">
                  <a16:creationId xmlns:a16="http://schemas.microsoft.com/office/drawing/2014/main" id="{BE67A56C-5700-54BC-AE54-BFFDDA9CB7B6}"/>
                </a:ext>
              </a:extLst>
            </p:cNvPr>
            <p:cNvPicPr>
              <a:picLocks noChangeAspect="1"/>
            </p:cNvPicPr>
            <p:nvPr/>
          </p:nvPicPr>
          <p:blipFill>
            <a:blip r:embed="rId7"/>
            <a:stretch>
              <a:fillRect/>
            </a:stretch>
          </p:blipFill>
          <p:spPr>
            <a:xfrm>
              <a:off x="2311391" y="2334490"/>
              <a:ext cx="619506" cy="568726"/>
            </a:xfrm>
            <a:prstGeom prst="rect">
              <a:avLst/>
            </a:prstGeom>
          </p:spPr>
        </p:pic>
        <p:pic>
          <p:nvPicPr>
            <p:cNvPr id="48" name="Image 47">
              <a:extLst>
                <a:ext uri="{FF2B5EF4-FFF2-40B4-BE49-F238E27FC236}">
                  <a16:creationId xmlns:a16="http://schemas.microsoft.com/office/drawing/2014/main" id="{6220D90F-4A03-8810-0872-F75BF9F8CC9F}"/>
                </a:ext>
              </a:extLst>
            </p:cNvPr>
            <p:cNvPicPr>
              <a:picLocks noChangeAspect="1"/>
            </p:cNvPicPr>
            <p:nvPr/>
          </p:nvPicPr>
          <p:blipFill>
            <a:blip r:embed="rId8"/>
            <a:stretch>
              <a:fillRect/>
            </a:stretch>
          </p:blipFill>
          <p:spPr>
            <a:xfrm>
              <a:off x="2234197" y="1674936"/>
              <a:ext cx="773893" cy="525343"/>
            </a:xfrm>
            <a:prstGeom prst="rect">
              <a:avLst/>
            </a:prstGeom>
          </p:spPr>
        </p:pic>
        <p:pic>
          <p:nvPicPr>
            <p:cNvPr id="50" name="Image 49">
              <a:extLst>
                <a:ext uri="{FF2B5EF4-FFF2-40B4-BE49-F238E27FC236}">
                  <a16:creationId xmlns:a16="http://schemas.microsoft.com/office/drawing/2014/main" id="{2B7D5E76-575C-6DC3-CC39-FDC8B09D94AF}"/>
                </a:ext>
              </a:extLst>
            </p:cNvPr>
            <p:cNvPicPr>
              <a:picLocks noChangeAspect="1"/>
            </p:cNvPicPr>
            <p:nvPr/>
          </p:nvPicPr>
          <p:blipFill>
            <a:blip r:embed="rId9"/>
            <a:stretch>
              <a:fillRect/>
            </a:stretch>
          </p:blipFill>
          <p:spPr>
            <a:xfrm>
              <a:off x="934468" y="1621941"/>
              <a:ext cx="445091" cy="612000"/>
            </a:xfrm>
            <a:prstGeom prst="rect">
              <a:avLst/>
            </a:prstGeom>
          </p:spPr>
        </p:pic>
        <p:pic>
          <p:nvPicPr>
            <p:cNvPr id="52" name="Image 51">
              <a:extLst>
                <a:ext uri="{FF2B5EF4-FFF2-40B4-BE49-F238E27FC236}">
                  <a16:creationId xmlns:a16="http://schemas.microsoft.com/office/drawing/2014/main" id="{7BC6AF51-AE94-D141-7229-4ACB7C0F92BA}"/>
                </a:ext>
              </a:extLst>
            </p:cNvPr>
            <p:cNvPicPr>
              <a:picLocks noChangeAspect="1"/>
            </p:cNvPicPr>
            <p:nvPr/>
          </p:nvPicPr>
          <p:blipFill>
            <a:blip r:embed="rId10"/>
            <a:stretch>
              <a:fillRect/>
            </a:stretch>
          </p:blipFill>
          <p:spPr>
            <a:xfrm>
              <a:off x="836094" y="2306608"/>
              <a:ext cx="641838" cy="626912"/>
            </a:xfrm>
            <a:prstGeom prst="rect">
              <a:avLst/>
            </a:prstGeom>
          </p:spPr>
        </p:pic>
      </p:grpSp>
      <p:pic>
        <p:nvPicPr>
          <p:cNvPr id="54" name="Image 53">
            <a:extLst>
              <a:ext uri="{FF2B5EF4-FFF2-40B4-BE49-F238E27FC236}">
                <a16:creationId xmlns:a16="http://schemas.microsoft.com/office/drawing/2014/main" id="{79606ED6-A874-52E3-6893-BE39DECF3E04}"/>
              </a:ext>
            </a:extLst>
          </p:cNvPr>
          <p:cNvPicPr>
            <a:picLocks noChangeAspect="1"/>
          </p:cNvPicPr>
          <p:nvPr/>
        </p:nvPicPr>
        <p:blipFill rotWithShape="1">
          <a:blip r:embed="rId11">
            <a:extLst>
              <a:ext uri="{28A0092B-C50C-407E-A947-70E740481C1C}">
                <a14:useLocalDpi xmlns:a14="http://schemas.microsoft.com/office/drawing/2010/main" val="0"/>
              </a:ext>
            </a:extLst>
          </a:blip>
          <a:srcRect l="82438" t="72975" r="6851" b="11684"/>
          <a:stretch/>
        </p:blipFill>
        <p:spPr bwMode="auto">
          <a:xfrm>
            <a:off x="1080080" y="3223145"/>
            <a:ext cx="1557067" cy="1254268"/>
          </a:xfrm>
          <a:prstGeom prst="rect">
            <a:avLst/>
          </a:prstGeom>
          <a:noFill/>
          <a:ln>
            <a:noFill/>
          </a:ln>
          <a:extLst>
            <a:ext uri="{53640926-AAD7-44D8-BBD7-CCE9431645EC}">
              <a14:shadowObscured xmlns:a14="http://schemas.microsoft.com/office/drawing/2010/main"/>
            </a:ext>
          </a:extLst>
        </p:spPr>
      </p:pic>
      <p:cxnSp>
        <p:nvCxnSpPr>
          <p:cNvPr id="7" name="Connecteur droit 6">
            <a:extLst>
              <a:ext uri="{FF2B5EF4-FFF2-40B4-BE49-F238E27FC236}">
                <a16:creationId xmlns:a16="http://schemas.microsoft.com/office/drawing/2014/main" id="{C4DF347D-4C67-CB89-82C7-C323DF48AED8}"/>
              </a:ext>
            </a:extLst>
          </p:cNvPr>
          <p:cNvCxnSpPr>
            <a:cxnSpLocks/>
          </p:cNvCxnSpPr>
          <p:nvPr/>
        </p:nvCxnSpPr>
        <p:spPr>
          <a:xfrm flipH="1">
            <a:off x="429226" y="3108697"/>
            <a:ext cx="11404811" cy="0"/>
          </a:xfrm>
          <a:prstGeom prst="line">
            <a:avLst/>
          </a:prstGeom>
          <a:ln w="9525">
            <a:solidFill>
              <a:srgbClr val="05316C"/>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21D7C71-967F-1333-5421-E04D127A52BB}"/>
              </a:ext>
            </a:extLst>
          </p:cNvPr>
          <p:cNvCxnSpPr>
            <a:cxnSpLocks/>
          </p:cNvCxnSpPr>
          <p:nvPr/>
        </p:nvCxnSpPr>
        <p:spPr>
          <a:xfrm flipH="1">
            <a:off x="393594" y="4636925"/>
            <a:ext cx="11404811" cy="0"/>
          </a:xfrm>
          <a:prstGeom prst="line">
            <a:avLst/>
          </a:prstGeom>
          <a:ln w="9525">
            <a:solidFill>
              <a:srgbClr val="05316C"/>
            </a:solidFill>
          </a:ln>
        </p:spPr>
        <p:style>
          <a:lnRef idx="1">
            <a:schemeClr val="accent1"/>
          </a:lnRef>
          <a:fillRef idx="0">
            <a:schemeClr val="accent1"/>
          </a:fillRef>
          <a:effectRef idx="0">
            <a:schemeClr val="accent1"/>
          </a:effectRef>
          <a:fontRef idx="minor">
            <a:schemeClr val="tx1"/>
          </a:fontRef>
        </p:style>
      </p:cxnSp>
      <p:pic>
        <p:nvPicPr>
          <p:cNvPr id="57" name="Graphique 56" descr="Flèche vers la droite avec un remplissage uni">
            <a:extLst>
              <a:ext uri="{FF2B5EF4-FFF2-40B4-BE49-F238E27FC236}">
                <a16:creationId xmlns:a16="http://schemas.microsoft.com/office/drawing/2014/main" id="{E9A0AB9A-D094-D790-4E1A-FCC152159EB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rot="5400000">
            <a:off x="9670474" y="4403647"/>
            <a:ext cx="509064" cy="509064"/>
          </a:xfrm>
          <a:prstGeom prst="rect">
            <a:avLst/>
          </a:prstGeom>
        </p:spPr>
      </p:pic>
      <p:pic>
        <p:nvPicPr>
          <p:cNvPr id="58" name="Graphique 57" descr="Flèche vers la droite avec un remplissage uni">
            <a:extLst>
              <a:ext uri="{FF2B5EF4-FFF2-40B4-BE49-F238E27FC236}">
                <a16:creationId xmlns:a16="http://schemas.microsoft.com/office/drawing/2014/main" id="{543B6908-5D78-322A-09C9-DBE05A70536A}"/>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rot="5400000">
            <a:off x="9670474" y="2790607"/>
            <a:ext cx="509063" cy="509063"/>
          </a:xfrm>
          <a:prstGeom prst="rect">
            <a:avLst/>
          </a:prstGeom>
        </p:spPr>
      </p:pic>
    </p:spTree>
    <p:extLst>
      <p:ext uri="{BB962C8B-B14F-4D97-AF65-F5344CB8AC3E}">
        <p14:creationId xmlns:p14="http://schemas.microsoft.com/office/powerpoint/2010/main" val="9555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37"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BF00BE-8D32-9D9F-08DD-811CBD0DD3EF}"/>
              </a:ext>
            </a:extLst>
          </p:cNvPr>
          <p:cNvSpPr>
            <a:spLocks noGrp="1"/>
          </p:cNvSpPr>
          <p:nvPr>
            <p:ph type="title"/>
          </p:nvPr>
        </p:nvSpPr>
        <p:spPr/>
        <p:txBody>
          <a:bodyPr/>
          <a:lstStyle/>
          <a:p>
            <a:r>
              <a:rPr lang="fr-FR" dirty="0"/>
              <a:t>Les facteurs protecteurs </a:t>
            </a:r>
          </a:p>
        </p:txBody>
      </p:sp>
      <p:sp>
        <p:nvSpPr>
          <p:cNvPr id="3" name="Espace réservé de la date 2">
            <a:extLst>
              <a:ext uri="{FF2B5EF4-FFF2-40B4-BE49-F238E27FC236}">
                <a16:creationId xmlns:a16="http://schemas.microsoft.com/office/drawing/2014/main" id="{7738D211-12D2-8E84-2C89-E9D02A8E0176}"/>
              </a:ext>
            </a:extLst>
          </p:cNvPr>
          <p:cNvSpPr>
            <a:spLocks noGrp="1"/>
          </p:cNvSpPr>
          <p:nvPr>
            <p:ph type="dt" sz="half" idx="10"/>
          </p:nvPr>
        </p:nvSpPr>
        <p:spPr/>
        <p:txBody>
          <a:bodyPr/>
          <a:lstStyle/>
          <a:p>
            <a:r>
              <a:rPr lang="fr-FR"/>
              <a:t>17 octobre 2024</a:t>
            </a:r>
            <a:endParaRPr lang="fr-FR" dirty="0"/>
          </a:p>
        </p:txBody>
      </p:sp>
      <p:sp>
        <p:nvSpPr>
          <p:cNvPr id="4" name="Espace réservé du pied de page 3">
            <a:extLst>
              <a:ext uri="{FF2B5EF4-FFF2-40B4-BE49-F238E27FC236}">
                <a16:creationId xmlns:a16="http://schemas.microsoft.com/office/drawing/2014/main" id="{39816707-E283-A3BF-51B2-11EA4160CDE5}"/>
              </a:ext>
            </a:extLst>
          </p:cNvPr>
          <p:cNvSpPr>
            <a:spLocks noGrp="1"/>
          </p:cNvSpPr>
          <p:nvPr>
            <p:ph type="ftr" sz="quarter" idx="11"/>
          </p:nvPr>
        </p:nvSpPr>
        <p:spPr/>
        <p:txBody>
          <a:bodyPr/>
          <a:lstStyle/>
          <a:p>
            <a:r>
              <a:rPr lang="fr-FR"/>
              <a:t>Conférence Châteaubriant DOCS et DOCCR</a:t>
            </a:r>
            <a:endParaRPr lang="fr-FR" dirty="0"/>
          </a:p>
        </p:txBody>
      </p:sp>
      <p:sp>
        <p:nvSpPr>
          <p:cNvPr id="5" name="Espace réservé du texte 4">
            <a:extLst>
              <a:ext uri="{FF2B5EF4-FFF2-40B4-BE49-F238E27FC236}">
                <a16:creationId xmlns:a16="http://schemas.microsoft.com/office/drawing/2014/main" id="{838003DC-B223-396F-8CEF-83F31F0AC642}"/>
              </a:ext>
            </a:extLst>
          </p:cNvPr>
          <p:cNvSpPr>
            <a:spLocks noGrp="1"/>
          </p:cNvSpPr>
          <p:nvPr>
            <p:ph type="body" sz="quarter" idx="18"/>
          </p:nvPr>
        </p:nvSpPr>
        <p:spPr>
          <a:solidFill>
            <a:srgbClr val="D4E7E3"/>
          </a:solidFill>
        </p:spPr>
        <p:txBody>
          <a:bodyPr/>
          <a:lstStyle/>
          <a:p>
            <a:pPr marL="358775" algn="l"/>
            <a:r>
              <a:rPr lang="fr-FR" sz="1800" b="1" dirty="0">
                <a:effectLst/>
              </a:rPr>
              <a:t>Manger varié et équilibré</a:t>
            </a:r>
            <a:endParaRPr lang="fr-FR" sz="2400" b="1" dirty="0">
              <a:effectLst/>
              <a:ea typeface="Calibri" panose="020F0502020204030204" pitchFamily="34" charset="0"/>
              <a:cs typeface="Times New Roman" panose="02020603050405020304" pitchFamily="18" charset="0"/>
            </a:endParaRPr>
          </a:p>
          <a:p>
            <a:pPr marL="358775" lvl="3"/>
            <a:r>
              <a:rPr lang="fr-FR" sz="1600" dirty="0">
                <a:effectLst/>
                <a:ea typeface="Calibri" panose="020F0502020204030204" pitchFamily="34" charset="0"/>
                <a:cs typeface="Times New Roman" panose="02020603050405020304" pitchFamily="18" charset="0"/>
              </a:rPr>
              <a:t>28% des adultes (18-54 ans) </a:t>
            </a:r>
            <a:br>
              <a:rPr lang="fr-FR" sz="1600" dirty="0">
                <a:effectLst/>
                <a:ea typeface="Calibri" panose="020F0502020204030204" pitchFamily="34" charset="0"/>
                <a:cs typeface="Times New Roman" panose="02020603050405020304" pitchFamily="18" charset="0"/>
              </a:rPr>
            </a:br>
            <a:r>
              <a:rPr lang="fr-FR" sz="1600" dirty="0">
                <a:effectLst/>
                <a:ea typeface="Calibri" panose="020F0502020204030204" pitchFamily="34" charset="0"/>
                <a:cs typeface="Times New Roman" panose="02020603050405020304" pitchFamily="18" charset="0"/>
              </a:rPr>
              <a:t>seulement consomment </a:t>
            </a:r>
            <a:br>
              <a:rPr lang="fr-FR" sz="1600" dirty="0">
                <a:effectLst/>
                <a:ea typeface="Calibri" panose="020F0502020204030204" pitchFamily="34" charset="0"/>
                <a:cs typeface="Times New Roman" panose="02020603050405020304" pitchFamily="18" charset="0"/>
              </a:rPr>
            </a:br>
            <a:r>
              <a:rPr lang="fr-FR" sz="1600" dirty="0">
                <a:effectLst/>
                <a:ea typeface="Calibri" panose="020F0502020204030204" pitchFamily="34" charset="0"/>
                <a:cs typeface="Times New Roman" panose="02020603050405020304" pitchFamily="18" charset="0"/>
              </a:rPr>
              <a:t>5 fruits et légumes / jour</a:t>
            </a:r>
            <a:endParaRPr lang="fr-FR" dirty="0"/>
          </a:p>
        </p:txBody>
      </p:sp>
      <p:sp>
        <p:nvSpPr>
          <p:cNvPr id="6" name="Espace réservé du texte 5">
            <a:extLst>
              <a:ext uri="{FF2B5EF4-FFF2-40B4-BE49-F238E27FC236}">
                <a16:creationId xmlns:a16="http://schemas.microsoft.com/office/drawing/2014/main" id="{B566B568-D735-5EFE-64AB-D9F8909E16D6}"/>
              </a:ext>
            </a:extLst>
          </p:cNvPr>
          <p:cNvSpPr>
            <a:spLocks noGrp="1"/>
          </p:cNvSpPr>
          <p:nvPr>
            <p:ph type="body" sz="quarter" idx="20"/>
          </p:nvPr>
        </p:nvSpPr>
        <p:spPr/>
        <p:txBody>
          <a:bodyPr>
            <a:normAutofit/>
          </a:bodyPr>
          <a:lstStyle/>
          <a:p>
            <a:pPr marL="358775" algn="l"/>
            <a:r>
              <a:rPr lang="fr-FR" sz="1800" b="1" dirty="0">
                <a:effectLst/>
                <a:ea typeface="Calibri" panose="020F0502020204030204" pitchFamily="34" charset="0"/>
                <a:cs typeface="Times New Roman" panose="02020603050405020304" pitchFamily="18" charset="0"/>
              </a:rPr>
              <a:t>Maitriser sa consommation d’alcool</a:t>
            </a:r>
          </a:p>
          <a:p>
            <a:pPr marL="358775" lvl="3">
              <a:lnSpc>
                <a:spcPct val="107000"/>
              </a:lnSpc>
              <a:spcAft>
                <a:spcPts val="800"/>
              </a:spcAft>
            </a:pPr>
            <a:r>
              <a:rPr lang="fr-FR" sz="1600" dirty="0">
                <a:effectLst/>
                <a:ea typeface="Calibri" panose="020F0502020204030204" pitchFamily="34" charset="0"/>
                <a:cs typeface="Times New Roman" panose="02020603050405020304" pitchFamily="18" charset="0"/>
              </a:rPr>
              <a:t>22% % des Français de 18 à 75 ans </a:t>
            </a:r>
            <a:br>
              <a:rPr lang="fr-FR" sz="1600" dirty="0">
                <a:effectLst/>
                <a:ea typeface="Calibri" panose="020F0502020204030204" pitchFamily="34" charset="0"/>
                <a:cs typeface="Times New Roman" panose="02020603050405020304" pitchFamily="18" charset="0"/>
              </a:rPr>
            </a:br>
            <a:r>
              <a:rPr lang="fr-FR" sz="1600" dirty="0">
                <a:effectLst/>
                <a:ea typeface="Calibri" panose="020F0502020204030204" pitchFamily="34" charset="0"/>
                <a:cs typeface="Times New Roman" panose="02020603050405020304" pitchFamily="18" charset="0"/>
              </a:rPr>
              <a:t>dépassent les nouveaux repères d’alcool</a:t>
            </a:r>
            <a:r>
              <a:rPr lang="fr-FR" sz="1600" dirty="0">
                <a:ea typeface="Calibri" panose="020F0502020204030204" pitchFamily="34" charset="0"/>
                <a:cs typeface="Times New Roman" panose="02020603050405020304" pitchFamily="18" charset="0"/>
              </a:rPr>
              <a:t> en 2021</a:t>
            </a:r>
            <a:r>
              <a:rPr lang="fr-FR" sz="1600" dirty="0">
                <a:effectLst/>
                <a:ea typeface="Calibri" panose="020F0502020204030204" pitchFamily="34" charset="0"/>
                <a:cs typeface="Times New Roman" panose="02020603050405020304" pitchFamily="18" charset="0"/>
              </a:rPr>
              <a:t> </a:t>
            </a:r>
          </a:p>
          <a:p>
            <a:pPr marL="358775" algn="l"/>
            <a:r>
              <a:rPr lang="fr-FR" sz="1100" dirty="0">
                <a:effectLst/>
                <a:ea typeface="Calibri" panose="020F0502020204030204" pitchFamily="34" charset="0"/>
                <a:cs typeface="Times New Roman" panose="02020603050405020304" pitchFamily="18" charset="0"/>
              </a:rPr>
              <a:t>*sur au moins une des dimensions (pas plus de 10 verres par semaine, pas plus de 2 verres par jour, au moins 2 jours sans alcool par semaine).</a:t>
            </a:r>
            <a:r>
              <a:rPr lang="fr-FR" sz="1100" b="1" dirty="0">
                <a:effectLst/>
                <a:ea typeface="Calibri" panose="020F0502020204030204" pitchFamily="34" charset="0"/>
                <a:cs typeface="Times New Roman" panose="02020603050405020304" pitchFamily="18" charset="0"/>
              </a:rPr>
              <a:t> </a:t>
            </a:r>
            <a:endParaRPr lang="fr-FR" sz="1100" dirty="0"/>
          </a:p>
        </p:txBody>
      </p:sp>
      <p:sp>
        <p:nvSpPr>
          <p:cNvPr id="7" name="Espace réservé du texte 6">
            <a:extLst>
              <a:ext uri="{FF2B5EF4-FFF2-40B4-BE49-F238E27FC236}">
                <a16:creationId xmlns:a16="http://schemas.microsoft.com/office/drawing/2014/main" id="{B24D10D8-70F8-9567-24CB-F96DC74B759A}"/>
              </a:ext>
            </a:extLst>
          </p:cNvPr>
          <p:cNvSpPr>
            <a:spLocks noGrp="1"/>
          </p:cNvSpPr>
          <p:nvPr>
            <p:ph type="body" sz="quarter" idx="21"/>
          </p:nvPr>
        </p:nvSpPr>
        <p:spPr>
          <a:solidFill>
            <a:srgbClr val="FFF4CC"/>
          </a:solidFill>
        </p:spPr>
        <p:txBody>
          <a:bodyPr>
            <a:normAutofit/>
          </a:bodyPr>
          <a:lstStyle/>
          <a:p>
            <a:pPr marL="358775" algn="l"/>
            <a:r>
              <a:rPr lang="fr-FR" sz="1800" b="1" dirty="0">
                <a:solidFill>
                  <a:schemeClr val="tx2"/>
                </a:solidFill>
              </a:rPr>
              <a:t>Arrêter sa consommation de tabac</a:t>
            </a:r>
          </a:p>
          <a:p>
            <a:pPr marL="358775" lvl="3"/>
            <a:r>
              <a:rPr lang="fr-FR" sz="1600" dirty="0">
                <a:solidFill>
                  <a:schemeClr val="tx2"/>
                </a:solidFill>
              </a:rPr>
              <a:t>1 adulte sur 4 fume </a:t>
            </a:r>
            <a:r>
              <a:rPr lang="fr-FR" sz="1600" dirty="0"/>
              <a:t/>
            </a:r>
            <a:br>
              <a:rPr lang="fr-FR" sz="1600" dirty="0"/>
            </a:br>
            <a:r>
              <a:rPr lang="fr-FR" sz="1600" dirty="0">
                <a:solidFill>
                  <a:schemeClr val="tx2"/>
                </a:solidFill>
              </a:rPr>
              <a:t>plus de 10 cigarettes / jour</a:t>
            </a:r>
          </a:p>
        </p:txBody>
      </p:sp>
      <p:sp>
        <p:nvSpPr>
          <p:cNvPr id="8" name="Espace réservé du texte 7">
            <a:extLst>
              <a:ext uri="{FF2B5EF4-FFF2-40B4-BE49-F238E27FC236}">
                <a16:creationId xmlns:a16="http://schemas.microsoft.com/office/drawing/2014/main" id="{5F84F9F9-1A94-DC72-8BFA-F1AC9D1D759E}"/>
              </a:ext>
            </a:extLst>
          </p:cNvPr>
          <p:cNvSpPr>
            <a:spLocks noGrp="1"/>
          </p:cNvSpPr>
          <p:nvPr>
            <p:ph type="body" sz="quarter" idx="22"/>
          </p:nvPr>
        </p:nvSpPr>
        <p:spPr>
          <a:solidFill>
            <a:srgbClr val="FAD8B3"/>
          </a:solidFill>
        </p:spPr>
        <p:txBody>
          <a:bodyPr/>
          <a:lstStyle/>
          <a:p>
            <a:pPr marL="358775" algn="l"/>
            <a:r>
              <a:rPr lang="fr-FR" sz="1800" b="1" dirty="0"/>
              <a:t>Bougez quotidiennement</a:t>
            </a:r>
          </a:p>
          <a:p>
            <a:pPr marL="358775" lvl="3"/>
            <a:r>
              <a:rPr lang="fr-FR" sz="1600" dirty="0">
                <a:effectLst/>
              </a:rPr>
              <a:t>1 français sur 2 est </a:t>
            </a:r>
            <a:br>
              <a:rPr lang="fr-FR" sz="1600" dirty="0">
                <a:effectLst/>
              </a:rPr>
            </a:br>
            <a:r>
              <a:rPr lang="fr-FR" sz="1600" dirty="0">
                <a:effectLst/>
              </a:rPr>
              <a:t>en surpoids ou obèse</a:t>
            </a:r>
            <a:endParaRPr lang="fr-FR" sz="1600" dirty="0">
              <a:effectLst/>
              <a:ea typeface="Calibri" panose="020F0502020204030204" pitchFamily="34" charset="0"/>
              <a:cs typeface="Times New Roman" panose="02020603050405020304" pitchFamily="18" charset="0"/>
            </a:endParaRPr>
          </a:p>
        </p:txBody>
      </p:sp>
      <p:pic>
        <p:nvPicPr>
          <p:cNvPr id="13" name="Image 12">
            <a:extLst>
              <a:ext uri="{FF2B5EF4-FFF2-40B4-BE49-F238E27FC236}">
                <a16:creationId xmlns:a16="http://schemas.microsoft.com/office/drawing/2014/main" id="{AA1CDEB6-F9C6-BF98-F56D-35FFA1EC495B}"/>
              </a:ext>
            </a:extLst>
          </p:cNvPr>
          <p:cNvPicPr>
            <a:picLocks noChangeAspect="1"/>
          </p:cNvPicPr>
          <p:nvPr/>
        </p:nvPicPr>
        <p:blipFill>
          <a:blip r:embed="rId3"/>
          <a:stretch>
            <a:fillRect/>
          </a:stretch>
        </p:blipFill>
        <p:spPr>
          <a:xfrm>
            <a:off x="4778170" y="4734046"/>
            <a:ext cx="757428" cy="695343"/>
          </a:xfrm>
          <a:prstGeom prst="rect">
            <a:avLst/>
          </a:prstGeom>
        </p:spPr>
      </p:pic>
      <p:pic>
        <p:nvPicPr>
          <p:cNvPr id="14" name="Image 13">
            <a:extLst>
              <a:ext uri="{FF2B5EF4-FFF2-40B4-BE49-F238E27FC236}">
                <a16:creationId xmlns:a16="http://schemas.microsoft.com/office/drawing/2014/main" id="{7CD75C8E-7438-7A80-F7FA-EFA321AA2A5C}"/>
              </a:ext>
            </a:extLst>
          </p:cNvPr>
          <p:cNvPicPr>
            <a:picLocks noChangeAspect="1"/>
          </p:cNvPicPr>
          <p:nvPr/>
        </p:nvPicPr>
        <p:blipFill>
          <a:blip r:embed="rId4"/>
          <a:stretch>
            <a:fillRect/>
          </a:stretch>
        </p:blipFill>
        <p:spPr>
          <a:xfrm>
            <a:off x="4637598" y="2696901"/>
            <a:ext cx="982904" cy="667226"/>
          </a:xfrm>
          <a:prstGeom prst="rect">
            <a:avLst/>
          </a:prstGeom>
        </p:spPr>
      </p:pic>
      <p:pic>
        <p:nvPicPr>
          <p:cNvPr id="15" name="Image 14">
            <a:extLst>
              <a:ext uri="{FF2B5EF4-FFF2-40B4-BE49-F238E27FC236}">
                <a16:creationId xmlns:a16="http://schemas.microsoft.com/office/drawing/2014/main" id="{AAD58CB9-3248-17CB-CE04-4518B394B5DD}"/>
              </a:ext>
            </a:extLst>
          </p:cNvPr>
          <p:cNvPicPr>
            <a:picLocks noChangeAspect="1"/>
          </p:cNvPicPr>
          <p:nvPr/>
        </p:nvPicPr>
        <p:blipFill>
          <a:blip r:embed="rId5"/>
          <a:stretch>
            <a:fillRect/>
          </a:stretch>
        </p:blipFill>
        <p:spPr>
          <a:xfrm>
            <a:off x="11319535" y="3930476"/>
            <a:ext cx="641405" cy="881932"/>
          </a:xfrm>
          <a:prstGeom prst="rect">
            <a:avLst/>
          </a:prstGeom>
        </p:spPr>
      </p:pic>
      <p:pic>
        <p:nvPicPr>
          <p:cNvPr id="16" name="Image 15">
            <a:extLst>
              <a:ext uri="{FF2B5EF4-FFF2-40B4-BE49-F238E27FC236}">
                <a16:creationId xmlns:a16="http://schemas.microsoft.com/office/drawing/2014/main" id="{2BBF747E-34CA-3577-1662-09DC3859E103}"/>
              </a:ext>
            </a:extLst>
          </p:cNvPr>
          <p:cNvPicPr>
            <a:picLocks noChangeAspect="1"/>
          </p:cNvPicPr>
          <p:nvPr/>
        </p:nvPicPr>
        <p:blipFill>
          <a:blip r:embed="rId6"/>
          <a:stretch>
            <a:fillRect/>
          </a:stretch>
        </p:blipFill>
        <p:spPr>
          <a:xfrm>
            <a:off x="10613985" y="2429071"/>
            <a:ext cx="858698" cy="838729"/>
          </a:xfrm>
          <a:prstGeom prst="rect">
            <a:avLst/>
          </a:prstGeom>
        </p:spPr>
      </p:pic>
    </p:spTree>
    <p:extLst>
      <p:ext uri="{BB962C8B-B14F-4D97-AF65-F5344CB8AC3E}">
        <p14:creationId xmlns:p14="http://schemas.microsoft.com/office/powerpoint/2010/main" val="328505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build="p" animBg="1"/>
      <p:bldP spid="7" grpId="0" uiExpand="1" build="p" animBg="1"/>
      <p:bldP spid="8"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6CCDF8-4556-62C2-98BF-9773B95ADBBC}"/>
              </a:ext>
            </a:extLst>
          </p:cNvPr>
          <p:cNvSpPr/>
          <p:nvPr/>
        </p:nvSpPr>
        <p:spPr>
          <a:xfrm flipV="1">
            <a:off x="310208" y="1615438"/>
            <a:ext cx="11571584" cy="4590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E421336-9012-C710-E790-EB99F388FF64}"/>
              </a:ext>
            </a:extLst>
          </p:cNvPr>
          <p:cNvSpPr/>
          <p:nvPr/>
        </p:nvSpPr>
        <p:spPr>
          <a:xfrm>
            <a:off x="482827" y="1780756"/>
            <a:ext cx="11239130" cy="4083728"/>
          </a:xfrm>
          <a:prstGeom prst="roundRect">
            <a:avLst>
              <a:gd name="adj" fmla="val 154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0B4CEE4C-DE21-B0C3-78C8-A6F21469CD12}"/>
              </a:ext>
            </a:extLst>
          </p:cNvPr>
          <p:cNvSpPr>
            <a:spLocks noGrp="1"/>
          </p:cNvSpPr>
          <p:nvPr>
            <p:ph type="dt" sz="half" idx="10"/>
          </p:nvPr>
        </p:nvSpPr>
        <p:spPr/>
        <p:txBody>
          <a:bodyPr/>
          <a:lstStyle/>
          <a:p>
            <a:r>
              <a:rPr lang="fr-FR"/>
              <a:t>17 octobre 2024</a:t>
            </a:r>
          </a:p>
        </p:txBody>
      </p:sp>
      <p:sp>
        <p:nvSpPr>
          <p:cNvPr id="5" name="Espace réservé du pied de page 4">
            <a:extLst>
              <a:ext uri="{FF2B5EF4-FFF2-40B4-BE49-F238E27FC236}">
                <a16:creationId xmlns:a16="http://schemas.microsoft.com/office/drawing/2014/main" id="{7F069D78-F8AE-3AE8-D383-2CDC9AEFA6FE}"/>
              </a:ext>
            </a:extLst>
          </p:cNvPr>
          <p:cNvSpPr>
            <a:spLocks noGrp="1"/>
          </p:cNvSpPr>
          <p:nvPr>
            <p:ph type="ftr" sz="quarter" idx="11"/>
          </p:nvPr>
        </p:nvSpPr>
        <p:spPr/>
        <p:txBody>
          <a:bodyPr/>
          <a:lstStyle/>
          <a:p>
            <a:r>
              <a:rPr lang="fr-FR"/>
              <a:t>Conférence Châteaubriant DOCS et DOCCR</a:t>
            </a:r>
          </a:p>
        </p:txBody>
      </p:sp>
      <p:sp>
        <p:nvSpPr>
          <p:cNvPr id="10" name="Espace réservé du contenu 2">
            <a:extLst>
              <a:ext uri="{FF2B5EF4-FFF2-40B4-BE49-F238E27FC236}">
                <a16:creationId xmlns:a16="http://schemas.microsoft.com/office/drawing/2014/main" id="{A6D903F5-03CC-921F-4F3A-3538049DC8F7}"/>
              </a:ext>
            </a:extLst>
          </p:cNvPr>
          <p:cNvSpPr txBox="1">
            <a:spLocks/>
          </p:cNvSpPr>
          <p:nvPr/>
        </p:nvSpPr>
        <p:spPr>
          <a:xfrm>
            <a:off x="5225845" y="1138104"/>
            <a:ext cx="1694298" cy="66847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sz="2800" dirty="0">
                <a:solidFill>
                  <a:schemeClr val="bg2"/>
                </a:solidFill>
                <a:latin typeface="Delius Unicase" panose="02000603000000000000" pitchFamily="2" charset="0"/>
              </a:rPr>
              <a:t>FAUX !</a:t>
            </a:r>
            <a:endParaRPr lang="fr-FR" sz="3200" dirty="0">
              <a:solidFill>
                <a:schemeClr val="bg2"/>
              </a:solidFill>
              <a:latin typeface="Delius Unicase" panose="02000603000000000000" pitchFamily="2" charset="0"/>
            </a:endParaRPr>
          </a:p>
        </p:txBody>
      </p:sp>
      <p:sp>
        <p:nvSpPr>
          <p:cNvPr id="16" name="Titre 1">
            <a:extLst>
              <a:ext uri="{FF2B5EF4-FFF2-40B4-BE49-F238E27FC236}">
                <a16:creationId xmlns:a16="http://schemas.microsoft.com/office/drawing/2014/main" id="{7F1A58E1-75D8-0764-D470-1C937429528A}"/>
              </a:ext>
            </a:extLst>
          </p:cNvPr>
          <p:cNvSpPr>
            <a:spLocks noGrp="1"/>
          </p:cNvSpPr>
          <p:nvPr>
            <p:ph type="title"/>
          </p:nvPr>
        </p:nvSpPr>
        <p:spPr>
          <a:xfrm>
            <a:off x="2296160" y="358160"/>
            <a:ext cx="9667239" cy="922333"/>
          </a:xfrm>
        </p:spPr>
        <p:txBody>
          <a:bodyPr>
            <a:normAutofit/>
          </a:bodyPr>
          <a:lstStyle/>
          <a:p>
            <a:r>
              <a:rPr lang="fr-FR" sz="2400" cap="none" dirty="0"/>
              <a:t>Je suis en bonne santé, je n’ai pas besoin de faire </a:t>
            </a:r>
            <a:br>
              <a:rPr lang="fr-FR" sz="2400" cap="none" dirty="0"/>
            </a:br>
            <a:r>
              <a:rPr lang="fr-FR" sz="2400" cap="none" dirty="0"/>
              <a:t>le dépistage du cancer du sein.</a:t>
            </a:r>
          </a:p>
        </p:txBody>
      </p:sp>
      <p:pic>
        <p:nvPicPr>
          <p:cNvPr id="12" name="Graphique 11">
            <a:extLst>
              <a:ext uri="{FF2B5EF4-FFF2-40B4-BE49-F238E27FC236}">
                <a16:creationId xmlns:a16="http://schemas.microsoft.com/office/drawing/2014/main" id="{9253448E-0060-5903-7343-5A457223D7A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0208" y="330850"/>
            <a:ext cx="1633230" cy="946800"/>
          </a:xfrm>
          <a:prstGeom prst="rect">
            <a:avLst/>
          </a:prstGeom>
        </p:spPr>
      </p:pic>
      <p:pic>
        <p:nvPicPr>
          <p:cNvPr id="7" name="Espace réservé pour une image  30">
            <a:extLst>
              <a:ext uri="{FF2B5EF4-FFF2-40B4-BE49-F238E27FC236}">
                <a16:creationId xmlns:a16="http://schemas.microsoft.com/office/drawing/2014/main" id="{C37E120B-FF01-B35D-6275-F4475BDDA869}"/>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74541" t="-30275" r="-64814" b="-30304"/>
          <a:stretch/>
        </p:blipFill>
        <p:spPr>
          <a:xfrm>
            <a:off x="53519" y="1826946"/>
            <a:ext cx="3779838" cy="1619250"/>
          </a:xfrm>
          <a:prstGeom prst="rect">
            <a:avLst/>
          </a:prstGeom>
        </p:spPr>
      </p:pic>
      <p:sp>
        <p:nvSpPr>
          <p:cNvPr id="14" name="Espace réservé du texte 10">
            <a:extLst>
              <a:ext uri="{FF2B5EF4-FFF2-40B4-BE49-F238E27FC236}">
                <a16:creationId xmlns:a16="http://schemas.microsoft.com/office/drawing/2014/main" id="{EFD87FF1-8992-53CD-A1D7-A6C13B13E602}"/>
              </a:ext>
            </a:extLst>
          </p:cNvPr>
          <p:cNvSpPr txBox="1">
            <a:spLocks/>
          </p:cNvSpPr>
          <p:nvPr/>
        </p:nvSpPr>
        <p:spPr>
          <a:xfrm>
            <a:off x="1126823" y="3444170"/>
            <a:ext cx="3780000" cy="468313"/>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dirty="0">
                <a:solidFill>
                  <a:srgbClr val="FFCA00"/>
                </a:solidFill>
              </a:rPr>
              <a:t>POUR QUI ?</a:t>
            </a:r>
          </a:p>
        </p:txBody>
      </p:sp>
      <p:sp>
        <p:nvSpPr>
          <p:cNvPr id="15" name="Espace réservé du texte 14">
            <a:extLst>
              <a:ext uri="{FF2B5EF4-FFF2-40B4-BE49-F238E27FC236}">
                <a16:creationId xmlns:a16="http://schemas.microsoft.com/office/drawing/2014/main" id="{4EA6E442-B736-6544-D20E-EEB269464015}"/>
              </a:ext>
            </a:extLst>
          </p:cNvPr>
          <p:cNvSpPr txBox="1">
            <a:spLocks/>
          </p:cNvSpPr>
          <p:nvPr/>
        </p:nvSpPr>
        <p:spPr>
          <a:xfrm>
            <a:off x="482827" y="3928450"/>
            <a:ext cx="3780000" cy="2163762"/>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dirty="0"/>
              <a:t>Les personnes bien portantes </a:t>
            </a:r>
            <a:br>
              <a:rPr lang="fr-FR" dirty="0"/>
            </a:br>
            <a:r>
              <a:rPr lang="fr-FR" dirty="0"/>
              <a:t>et sans aucun signe clinique particulier.</a:t>
            </a:r>
          </a:p>
        </p:txBody>
      </p:sp>
      <p:pic>
        <p:nvPicPr>
          <p:cNvPr id="17" name="Espace réservé pour une image  40">
            <a:extLst>
              <a:ext uri="{FF2B5EF4-FFF2-40B4-BE49-F238E27FC236}">
                <a16:creationId xmlns:a16="http://schemas.microsoft.com/office/drawing/2014/main" id="{9932D349-4EE2-4FE0-9F4C-998371E30C90}"/>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75087" t="-1965" r="-54166" b="-804"/>
          <a:stretch/>
        </p:blipFill>
        <p:spPr>
          <a:xfrm>
            <a:off x="3660819" y="1954408"/>
            <a:ext cx="3780000" cy="1620000"/>
          </a:xfrm>
          <a:prstGeom prst="rect">
            <a:avLst/>
          </a:prstGeom>
        </p:spPr>
      </p:pic>
      <p:sp>
        <p:nvSpPr>
          <p:cNvPr id="18" name="Espace réservé du texte 11">
            <a:extLst>
              <a:ext uri="{FF2B5EF4-FFF2-40B4-BE49-F238E27FC236}">
                <a16:creationId xmlns:a16="http://schemas.microsoft.com/office/drawing/2014/main" id="{C82C5478-CF9B-9F68-D44B-745C582BA689}"/>
              </a:ext>
            </a:extLst>
          </p:cNvPr>
          <p:cNvSpPr txBox="1">
            <a:spLocks/>
          </p:cNvSpPr>
          <p:nvPr/>
        </p:nvSpPr>
        <p:spPr>
          <a:xfrm>
            <a:off x="4435446" y="3488225"/>
            <a:ext cx="3780000" cy="468313"/>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dirty="0">
                <a:solidFill>
                  <a:schemeClr val="accent4">
                    <a:lumMod val="75000"/>
                  </a:schemeClr>
                </a:solidFill>
              </a:rPr>
              <a:t>DANS QUEL BUT ?</a:t>
            </a:r>
          </a:p>
        </p:txBody>
      </p:sp>
      <p:sp>
        <p:nvSpPr>
          <p:cNvPr id="19" name="Espace réservé du texte 23">
            <a:extLst>
              <a:ext uri="{FF2B5EF4-FFF2-40B4-BE49-F238E27FC236}">
                <a16:creationId xmlns:a16="http://schemas.microsoft.com/office/drawing/2014/main" id="{A5DA8668-B399-1333-FF52-D20AE8673791}"/>
              </a:ext>
            </a:extLst>
          </p:cNvPr>
          <p:cNvSpPr txBox="1">
            <a:spLocks/>
          </p:cNvSpPr>
          <p:nvPr/>
        </p:nvSpPr>
        <p:spPr>
          <a:xfrm>
            <a:off x="4262827" y="4025829"/>
            <a:ext cx="3780000" cy="1282367"/>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dirty="0"/>
              <a:t>Diminuer la mortalité </a:t>
            </a:r>
            <a:br>
              <a:rPr lang="fr-FR" dirty="0"/>
            </a:br>
            <a:r>
              <a:rPr lang="fr-FR" dirty="0"/>
              <a:t>par cancer, en dépistant </a:t>
            </a:r>
            <a:br>
              <a:rPr lang="fr-FR" dirty="0"/>
            </a:br>
            <a:r>
              <a:rPr lang="fr-FR" dirty="0"/>
              <a:t>des lésions très précocement.</a:t>
            </a:r>
          </a:p>
        </p:txBody>
      </p:sp>
      <p:grpSp>
        <p:nvGrpSpPr>
          <p:cNvPr id="20" name="Groupe 19">
            <a:extLst>
              <a:ext uri="{FF2B5EF4-FFF2-40B4-BE49-F238E27FC236}">
                <a16:creationId xmlns:a16="http://schemas.microsoft.com/office/drawing/2014/main" id="{2A6B51F5-E0DC-C3CE-1D67-9C095E3F4F88}"/>
              </a:ext>
            </a:extLst>
          </p:cNvPr>
          <p:cNvGrpSpPr/>
          <p:nvPr/>
        </p:nvGrpSpPr>
        <p:grpSpPr>
          <a:xfrm>
            <a:off x="3906858" y="5412365"/>
            <a:ext cx="4378284" cy="866547"/>
            <a:chOff x="3607716" y="5251449"/>
            <a:chExt cx="4378284" cy="866547"/>
          </a:xfrm>
        </p:grpSpPr>
        <p:sp>
          <p:nvSpPr>
            <p:cNvPr id="21" name="ZoneTexte 20">
              <a:extLst>
                <a:ext uri="{FF2B5EF4-FFF2-40B4-BE49-F238E27FC236}">
                  <a16:creationId xmlns:a16="http://schemas.microsoft.com/office/drawing/2014/main" id="{B6725285-DF4E-D7BA-E925-551339C5909C}"/>
                </a:ext>
              </a:extLst>
            </p:cNvPr>
            <p:cNvSpPr txBox="1"/>
            <p:nvPr/>
          </p:nvSpPr>
          <p:spPr>
            <a:xfrm>
              <a:off x="5655856" y="5692102"/>
              <a:ext cx="2330144" cy="400110"/>
            </a:xfrm>
            <a:prstGeom prst="rect">
              <a:avLst/>
            </a:prstGeom>
            <a:noFill/>
          </p:spPr>
          <p:txBody>
            <a:bodyPr wrap="square" rtlCol="0">
              <a:spAutoFit/>
            </a:bodyPr>
            <a:lstStyle/>
            <a:p>
              <a:r>
                <a:rPr lang="fr-FR" sz="2000" dirty="0">
                  <a:solidFill>
                    <a:schemeClr val="bg2"/>
                  </a:solidFill>
                  <a:latin typeface="Montserrat Black" pitchFamily="2" charset="0"/>
                </a:rPr>
                <a:t>≠ diagnostic</a:t>
              </a:r>
            </a:p>
          </p:txBody>
        </p:sp>
        <p:pic>
          <p:nvPicPr>
            <p:cNvPr id="22" name="Graphique 21">
              <a:extLst>
                <a:ext uri="{FF2B5EF4-FFF2-40B4-BE49-F238E27FC236}">
                  <a16:creationId xmlns:a16="http://schemas.microsoft.com/office/drawing/2014/main" id="{285CFD5E-3D5C-3373-3FC0-922D41353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607716" y="5251449"/>
              <a:ext cx="888211" cy="866547"/>
            </a:xfrm>
            <a:prstGeom prst="rect">
              <a:avLst/>
            </a:prstGeom>
          </p:spPr>
        </p:pic>
        <p:pic>
          <p:nvPicPr>
            <p:cNvPr id="23" name="Graphique 22">
              <a:extLst>
                <a:ext uri="{FF2B5EF4-FFF2-40B4-BE49-F238E27FC236}">
                  <a16:creationId xmlns:a16="http://schemas.microsoft.com/office/drawing/2014/main" id="{B099E911-1A52-9970-7D20-4712E76867F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319654" y="5675018"/>
              <a:ext cx="1336201" cy="391645"/>
            </a:xfrm>
            <a:prstGeom prst="rect">
              <a:avLst/>
            </a:prstGeom>
          </p:spPr>
        </p:pic>
      </p:grpSp>
      <p:pic>
        <p:nvPicPr>
          <p:cNvPr id="24" name="Espace réservé pour une image  38">
            <a:extLst>
              <a:ext uri="{FF2B5EF4-FFF2-40B4-BE49-F238E27FC236}">
                <a16:creationId xmlns:a16="http://schemas.microsoft.com/office/drawing/2014/main" id="{03115A6F-64DA-9D59-65C1-2035EE4A2D6E}"/>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l="-119885" t="-11291" r="-120170" b="-11291"/>
          <a:stretch/>
        </p:blipFill>
        <p:spPr>
          <a:xfrm>
            <a:off x="7798328" y="1790407"/>
            <a:ext cx="3780000" cy="1620000"/>
          </a:xfrm>
          <a:prstGeom prst="rect">
            <a:avLst/>
          </a:prstGeom>
        </p:spPr>
      </p:pic>
      <p:sp>
        <p:nvSpPr>
          <p:cNvPr id="25" name="Espace réservé du texte 12">
            <a:extLst>
              <a:ext uri="{FF2B5EF4-FFF2-40B4-BE49-F238E27FC236}">
                <a16:creationId xmlns:a16="http://schemas.microsoft.com/office/drawing/2014/main" id="{3FA0AF3C-D4FF-2A2F-E647-5787B8235874}"/>
              </a:ext>
            </a:extLst>
          </p:cNvPr>
          <p:cNvSpPr txBox="1">
            <a:spLocks/>
          </p:cNvSpPr>
          <p:nvPr/>
        </p:nvSpPr>
        <p:spPr>
          <a:xfrm>
            <a:off x="8245716" y="3493447"/>
            <a:ext cx="3780000" cy="468313"/>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dirty="0">
                <a:solidFill>
                  <a:schemeClr val="accent1">
                    <a:lumMod val="90000"/>
                  </a:schemeClr>
                </a:solidFill>
              </a:rPr>
              <a:t>POUR QUEL CANCER ?</a:t>
            </a:r>
          </a:p>
        </p:txBody>
      </p:sp>
      <p:sp>
        <p:nvSpPr>
          <p:cNvPr id="26" name="Espace réservé du texte 25">
            <a:extLst>
              <a:ext uri="{FF2B5EF4-FFF2-40B4-BE49-F238E27FC236}">
                <a16:creationId xmlns:a16="http://schemas.microsoft.com/office/drawing/2014/main" id="{3E0EB016-95B8-5528-19DF-E85657FEFC29}"/>
              </a:ext>
            </a:extLst>
          </p:cNvPr>
          <p:cNvSpPr txBox="1">
            <a:spLocks/>
          </p:cNvSpPr>
          <p:nvPr/>
        </p:nvSpPr>
        <p:spPr>
          <a:xfrm>
            <a:off x="8183402" y="3960195"/>
            <a:ext cx="3780000" cy="2163762"/>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b="1" kern="1200">
                <a:solidFill>
                  <a:schemeClr val="tx2"/>
                </a:solidFill>
                <a:latin typeface="Delius" panose="02000603000000000000" pitchFamily="2" charset="0"/>
                <a:ea typeface="+mn-ea"/>
                <a:cs typeface="+mn-cs"/>
              </a:defRPr>
            </a:lvl1pPr>
            <a:lvl2pPr marL="0" indent="0" algn="l" defTabSz="914400" rtl="0" eaLnBrk="1" latinLnBrk="0" hangingPunct="1">
              <a:lnSpc>
                <a:spcPct val="100000"/>
              </a:lnSpc>
              <a:spcBef>
                <a:spcPts val="500"/>
              </a:spcBef>
              <a:spcAft>
                <a:spcPts val="600"/>
              </a:spcAft>
              <a:buFont typeface="Arial" panose="020B0604020202020204" pitchFamily="34" charset="0"/>
              <a:buNone/>
              <a:defRPr lang="fr-FR" sz="1800" kern="1200" dirty="0" smtClean="0">
                <a:solidFill>
                  <a:schemeClr val="bg2"/>
                </a:solidFill>
                <a:latin typeface="Delius" panose="02000603000000000000" pitchFamily="2"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1600" b="0" kern="1200" cap="none" baseline="0">
                <a:solidFill>
                  <a:schemeClr val="tx2"/>
                </a:solidFill>
                <a:latin typeface="Montserrat Medium" panose="00000600000000000000" pitchFamily="2" charset="0"/>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defRPr sz="1400" b="0" kern="1200" cap="all" baseline="0">
                <a:solidFill>
                  <a:schemeClr val="tx2"/>
                </a:solidFill>
                <a:latin typeface="Montserrat Medium" panose="00000600000000000000" pitchFamily="2" charset="0"/>
                <a:ea typeface="+mn-ea"/>
                <a:cs typeface="+mn-cs"/>
              </a:defRPr>
            </a:lvl4pPr>
            <a:lvl5pPr marL="285750" indent="-285750" algn="l" defTabSz="914400" rtl="0" eaLnBrk="1" latinLnBrk="0" hangingPunct="1">
              <a:lnSpc>
                <a:spcPct val="100000"/>
              </a:lnSpc>
              <a:spcBef>
                <a:spcPts val="500"/>
              </a:spcBef>
              <a:spcAft>
                <a:spcPts val="600"/>
              </a:spcAft>
              <a:buFont typeface="Arial" panose="020B0604020202020204" pitchFamily="34" charset="0"/>
              <a:buChar char="•"/>
              <a:defRPr sz="1600" b="1" kern="1200">
                <a:solidFill>
                  <a:schemeClr val="accent3">
                    <a:lumMod val="75000"/>
                  </a:schemeClr>
                </a:solidFill>
                <a:latin typeface="Montserrat" panose="00000500000000000000" pitchFamily="2" charset="0"/>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None/>
              <a:defRPr lang="fr-FR" sz="1400" b="0" kern="1200" dirty="0">
                <a:solidFill>
                  <a:schemeClr val="tx2"/>
                </a:solidFill>
                <a:latin typeface="Montserrat" panose="00000500000000000000" pitchFamily="2" charset="0"/>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None/>
              <a:defRPr sz="1400" b="1" kern="1200">
                <a:solidFill>
                  <a:schemeClr val="tx2"/>
                </a:solidFill>
                <a:latin typeface="Montserrat" panose="00000500000000000000" pitchFamily="2" charset="0"/>
                <a:ea typeface="+mn-ea"/>
                <a:cs typeface="+mn-cs"/>
              </a:defRPr>
            </a:lvl7pPr>
            <a:lvl8pPr marL="0" indent="0" algn="l" defTabSz="914400" rtl="0" eaLnBrk="1" latinLnBrk="0" hangingPunct="1">
              <a:lnSpc>
                <a:spcPct val="100000"/>
              </a:lnSpc>
              <a:spcBef>
                <a:spcPts val="500"/>
              </a:spcBef>
              <a:spcAft>
                <a:spcPts val="600"/>
              </a:spcAft>
              <a:buFont typeface="Arial" panose="020B0604020202020204" pitchFamily="34" charset="0"/>
              <a:buNone/>
              <a:tabLst/>
              <a:defRPr sz="1400" kern="1200">
                <a:solidFill>
                  <a:schemeClr val="bg2"/>
                </a:solidFill>
                <a:latin typeface="Montserrat" panose="00000500000000000000" pitchFamily="2" charset="0"/>
                <a:ea typeface="+mn-ea"/>
                <a:cs typeface="+mn-cs"/>
              </a:defRPr>
            </a:lvl8pPr>
            <a:lvl9pPr marL="285750" indent="-28575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2"/>
                </a:solidFill>
                <a:latin typeface="Montserrat" panose="00000500000000000000" pitchFamily="2" charset="0"/>
                <a:ea typeface="+mn-ea"/>
                <a:cs typeface="+mn-cs"/>
              </a:defRPr>
            </a:lvl9pPr>
          </a:lstStyle>
          <a:p>
            <a:r>
              <a:rPr lang="fr-FR" dirty="0"/>
              <a:t>Les cancers fréquents, d’évolution lente et avec des tests simples </a:t>
            </a:r>
            <a:br>
              <a:rPr lang="fr-FR" dirty="0"/>
            </a:br>
            <a:r>
              <a:rPr lang="fr-FR" dirty="0"/>
              <a:t>à réaliser, peu couteux, non invasifs et reproductibles.</a:t>
            </a:r>
          </a:p>
          <a:p>
            <a:endParaRPr lang="fr-FR" dirty="0"/>
          </a:p>
        </p:txBody>
      </p:sp>
    </p:spTree>
    <p:extLst>
      <p:ext uri="{BB962C8B-B14F-4D97-AF65-F5344CB8AC3E}">
        <p14:creationId xmlns:p14="http://schemas.microsoft.com/office/powerpoint/2010/main" val="220511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8" grpId="0"/>
      <p:bldP spid="19" grpId="0"/>
      <p:bldP spid="25" grpId="0"/>
      <p:bldP spid="26" grpId="0"/>
    </p:bldLst>
  </p:timing>
</p:sld>
</file>

<file path=ppt/theme/theme1.xml><?xml version="1.0" encoding="utf-8"?>
<a:theme xmlns:a="http://schemas.openxmlformats.org/drawingml/2006/main" name="Thème Office">
  <a:themeElements>
    <a:clrScheme name="CRCDC Pays de la Loire">
      <a:dk1>
        <a:sysClr val="windowText" lastClr="000000"/>
      </a:dk1>
      <a:lt1>
        <a:sysClr val="window" lastClr="FFFFFF"/>
      </a:lt1>
      <a:dk2>
        <a:srgbClr val="05316C"/>
      </a:dk2>
      <a:lt2>
        <a:srgbClr val="871454"/>
      </a:lt2>
      <a:accent1>
        <a:srgbClr val="F6D2E5"/>
      </a:accent1>
      <a:accent2>
        <a:srgbClr val="F2C5AF"/>
      </a:accent2>
      <a:accent3>
        <a:srgbClr val="94C2B7"/>
      </a:accent3>
      <a:accent4>
        <a:srgbClr val="B8BCDE"/>
      </a:accent4>
      <a:accent5>
        <a:srgbClr val="EF8C6A"/>
      </a:accent5>
      <a:accent6>
        <a:srgbClr val="E35C44"/>
      </a:accent6>
      <a:hlink>
        <a:srgbClr val="FFCA00"/>
      </a:hlink>
      <a:folHlink>
        <a:srgbClr val="8714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cdc_pdl_presentation_AAMMJJ" id="{6DE075B8-32AA-4766-8C17-696A38F2C11A}" vid="{4E187DAD-3F84-4CFA-8CF5-5DFA7CA748B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crcdc_pdl_presentation_AAMMJJ</Template>
  <TotalTime>38273</TotalTime>
  <Words>3646</Words>
  <Application>Microsoft Office PowerPoint</Application>
  <PresentationFormat>Grand écran</PresentationFormat>
  <Paragraphs>522</Paragraphs>
  <Slides>51</Slides>
  <Notes>38</Notes>
  <HiddenSlides>0</HiddenSlides>
  <MMClips>3</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51</vt:i4>
      </vt:variant>
    </vt:vector>
  </HeadingPairs>
  <TitlesOfParts>
    <vt:vector size="68" baseType="lpstr">
      <vt:lpstr>Montserrat SemiBold</vt:lpstr>
      <vt:lpstr>Montserrat Medium</vt:lpstr>
      <vt:lpstr>m</vt:lpstr>
      <vt:lpstr>Montserrat Black</vt:lpstr>
      <vt:lpstr>Calibri</vt:lpstr>
      <vt:lpstr>Delius Unicase</vt:lpstr>
      <vt:lpstr>Times New Roman</vt:lpstr>
      <vt:lpstr>Tahoma</vt:lpstr>
      <vt:lpstr>Wingdings</vt:lpstr>
      <vt:lpstr>Arial</vt:lpstr>
      <vt:lpstr>Montserrat</vt:lpstr>
      <vt:lpstr>Montserrat Light</vt:lpstr>
      <vt:lpstr>Roboto</vt:lpstr>
      <vt:lpstr>Delius</vt:lpstr>
      <vt:lpstr>Delius Unicase bold</vt:lpstr>
      <vt:lpstr>Thème Office</vt:lpstr>
      <vt:lpstr>Acrobat Document</vt:lpstr>
      <vt:lpstr>Dépistages organisés des cancers du sein et colo-rectal, et si on en parlait !  </vt:lpstr>
      <vt:lpstr>Présentation PowerPoint</vt:lpstr>
      <vt:lpstr>Qui sommes-nous ?</vt:lpstr>
      <vt:lpstr>Nos missions</vt:lpstr>
      <vt:lpstr>En France, le CRCDC est en charge des  3 dépistages organisés</vt:lpstr>
      <vt:lpstr>Le dépistage, c’est quoi ?</vt:lpstr>
      <vt:lpstr>La prévention des cancers</vt:lpstr>
      <vt:lpstr>Les facteurs protecteurs </vt:lpstr>
      <vt:lpstr>Je suis en bonne santé, je n’ai pas besoin de faire  le dépistage du cancer du sein.</vt:lpstr>
      <vt:lpstr>Le dépistage organisé  du cancer du sein</vt:lpstr>
      <vt:lpstr>Présentation PowerPoint</vt:lpstr>
      <vt:lpstr>Je peux agir pour prévenir  le cancer du sein.</vt:lpstr>
      <vt:lpstr>Facteurs de risque du cancer du sein Classification du circ par localisations cancéreuses 2022</vt:lpstr>
      <vt:lpstr>Plus un cancer est détecté tôt,  meilleures seront les chances de guérison.</vt:lpstr>
      <vt:lpstr>le dépistage organisé du CANCER DU sein</vt:lpstr>
      <vt:lpstr>Le dépistage coûte cher,  je n’ai pas les moyens.</vt:lpstr>
      <vt:lpstr>Prise  en charge  100 % des 4 clichés      </vt:lpstr>
      <vt:lpstr>INVITATIONS ET RELANCES</vt:lpstr>
      <vt:lpstr>Radiologues Agréés</vt:lpstr>
      <vt:lpstr>La mammographie fait mal. </vt:lpstr>
      <vt:lpstr>Mammographie + examen clinique</vt:lpstr>
      <vt:lpstr>DOUBLE LECTURE DES RADIOS</vt:lpstr>
      <vt:lpstr>Présentation PowerPoint</vt:lpstr>
      <vt:lpstr>Taux de participation BRUTS 2022-2023 dépistage organisé du cancer du sein Santé publique France</vt:lpstr>
      <vt:lpstr>Il est compliqué d’obtenir un rendez-vous  pour réaliser une mammographie.</vt:lpstr>
      <vt:lpstr>Et avant 50 ans, dois-je faire quelque chose ?</vt:lpstr>
      <vt:lpstr>Et Après 74 ans, la surveillance s’arrête ?</vt:lpstr>
      <vt:lpstr>Quels signes doivent m’alerter ?</vt:lpstr>
      <vt:lpstr>Présentation PowerPoint</vt:lpstr>
      <vt:lpstr>témoignages</vt:lpstr>
      <vt:lpstr>Le dépistage organisé du cancer colo-rectal</vt:lpstr>
      <vt:lpstr>Le cancer colorectal ne survient que chez l’homme ?</vt:lpstr>
      <vt:lpstr>Présentation PowerPoint</vt:lpstr>
      <vt:lpstr>Je peux agir sur mon risque de cancer colo-rectal ?</vt:lpstr>
      <vt:lpstr>Facteurs de risque du cancer colorectal Classification du circ par localisations cancéreuses 2022</vt:lpstr>
      <vt:lpstr>Je peux agir sur mon risque de cancer colo-rectal ?</vt:lpstr>
      <vt:lpstr>Présentation PowerPoint</vt:lpstr>
      <vt:lpstr>QUEL TEST DE DEPISTAGE REALISER ?</vt:lpstr>
      <vt:lpstr>Quels sont les signes d’un cancer colorectal ?</vt:lpstr>
      <vt:lpstr>le dépistage organisé du cancer colorectal</vt:lpstr>
      <vt:lpstr>Je commande mon kit en ligne</vt:lpstr>
      <vt:lpstr>INVITATIONS ET RELANCES</vt:lpstr>
      <vt:lpstr>Prise  en charge  100 %* avec le courrier d’invitation</vt:lpstr>
      <vt:lpstr>Le test de dépistage  est difficile à réaliser ?</vt:lpstr>
      <vt:lpstr>ATTENTIOn </vt:lpstr>
      <vt:lpstr>Mon test est positif, j’ai donc forcément un cancer</vt:lpstr>
      <vt:lpstr>Mon test est négatif, je n’ai pas besoin de le refaire</vt:lpstr>
      <vt:lpstr>Taux de participation Standardisés 2022-2023 dépistage organisé du cancer COLORECTAL Santé publique France</vt:lpstr>
      <vt:lpstr>témoignages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Formes &amp; illustrations  à copier / coller pour les utiliser sur vos slides</dc:title>
  <dc:creator>Marion SAMPAIO</dc:creator>
  <cp:lastModifiedBy>PENNETIER Christine</cp:lastModifiedBy>
  <cp:revision>152</cp:revision>
  <cp:lastPrinted>2024-10-08T12:59:50Z</cp:lastPrinted>
  <dcterms:created xsi:type="dcterms:W3CDTF">2022-12-12T19:49:57Z</dcterms:created>
  <dcterms:modified xsi:type="dcterms:W3CDTF">2024-10-17T20:09:11Z</dcterms:modified>
</cp:coreProperties>
</file>